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132"/>
  </p:notesMasterIdLst>
  <p:sldIdLst>
    <p:sldId id="256" r:id="rId2"/>
    <p:sldId id="524" r:id="rId3"/>
    <p:sldId id="364" r:id="rId4"/>
    <p:sldId id="565" r:id="rId5"/>
    <p:sldId id="651" r:id="rId6"/>
    <p:sldId id="654" r:id="rId7"/>
    <p:sldId id="652" r:id="rId8"/>
    <p:sldId id="860" r:id="rId9"/>
    <p:sldId id="861" r:id="rId10"/>
    <p:sldId id="653" r:id="rId11"/>
    <p:sldId id="566" r:id="rId12"/>
    <p:sldId id="751" r:id="rId13"/>
    <p:sldId id="783" r:id="rId14"/>
    <p:sldId id="782" r:id="rId15"/>
    <p:sldId id="785" r:id="rId16"/>
    <p:sldId id="787" r:id="rId17"/>
    <p:sldId id="789" r:id="rId18"/>
    <p:sldId id="656" r:id="rId19"/>
    <p:sldId id="657" r:id="rId20"/>
    <p:sldId id="753" r:id="rId21"/>
    <p:sldId id="754" r:id="rId22"/>
    <p:sldId id="755" r:id="rId23"/>
    <p:sldId id="756" r:id="rId24"/>
    <p:sldId id="757" r:id="rId25"/>
    <p:sldId id="758" r:id="rId26"/>
    <p:sldId id="658" r:id="rId27"/>
    <p:sldId id="659" r:id="rId28"/>
    <p:sldId id="660" r:id="rId29"/>
    <p:sldId id="759" r:id="rId30"/>
    <p:sldId id="760" r:id="rId31"/>
    <p:sldId id="761" r:id="rId32"/>
    <p:sldId id="763" r:id="rId33"/>
    <p:sldId id="762" r:id="rId34"/>
    <p:sldId id="764" r:id="rId35"/>
    <p:sldId id="765" r:id="rId36"/>
    <p:sldId id="661" r:id="rId37"/>
    <p:sldId id="662" r:id="rId38"/>
    <p:sldId id="857" r:id="rId39"/>
    <p:sldId id="846" r:id="rId40"/>
    <p:sldId id="663" r:id="rId41"/>
    <p:sldId id="847" r:id="rId42"/>
    <p:sldId id="664" r:id="rId43"/>
    <p:sldId id="848" r:id="rId44"/>
    <p:sldId id="769" r:id="rId45"/>
    <p:sldId id="771" r:id="rId46"/>
    <p:sldId id="773" r:id="rId47"/>
    <p:sldId id="774" r:id="rId48"/>
    <p:sldId id="667" r:id="rId49"/>
    <p:sldId id="776" r:id="rId50"/>
    <p:sldId id="778" r:id="rId51"/>
    <p:sldId id="777" r:id="rId52"/>
    <p:sldId id="779" r:id="rId53"/>
    <p:sldId id="780" r:id="rId54"/>
    <p:sldId id="781" r:id="rId55"/>
    <p:sldId id="668" r:id="rId56"/>
    <p:sldId id="858" r:id="rId57"/>
    <p:sldId id="671" r:id="rId58"/>
    <p:sldId id="672" r:id="rId59"/>
    <p:sldId id="503" r:id="rId60"/>
    <p:sldId id="674" r:id="rId61"/>
    <p:sldId id="675" r:id="rId62"/>
    <p:sldId id="676" r:id="rId63"/>
    <p:sldId id="718" r:id="rId64"/>
    <p:sldId id="679" r:id="rId65"/>
    <p:sldId id="680" r:id="rId66"/>
    <p:sldId id="681" r:id="rId67"/>
    <p:sldId id="793" r:id="rId68"/>
    <p:sldId id="794" r:id="rId69"/>
    <p:sldId id="796" r:id="rId70"/>
    <p:sldId id="795" r:id="rId71"/>
    <p:sldId id="798" r:id="rId72"/>
    <p:sldId id="797" r:id="rId73"/>
    <p:sldId id="790" r:id="rId74"/>
    <p:sldId id="791" r:id="rId75"/>
    <p:sldId id="792" r:id="rId76"/>
    <p:sldId id="799" r:id="rId77"/>
    <p:sldId id="729" r:id="rId78"/>
    <p:sldId id="852" r:id="rId79"/>
    <p:sldId id="850" r:id="rId80"/>
    <p:sldId id="853" r:id="rId81"/>
    <p:sldId id="854" r:id="rId82"/>
    <p:sldId id="855" r:id="rId83"/>
    <p:sldId id="849" r:id="rId84"/>
    <p:sldId id="691" r:id="rId85"/>
    <p:sldId id="690" r:id="rId86"/>
    <p:sldId id="812" r:id="rId87"/>
    <p:sldId id="856" r:id="rId88"/>
    <p:sldId id="813" r:id="rId89"/>
    <p:sldId id="814" r:id="rId90"/>
    <p:sldId id="815" r:id="rId91"/>
    <p:sldId id="811" r:id="rId92"/>
    <p:sldId id="816" r:id="rId93"/>
    <p:sldId id="817" r:id="rId94"/>
    <p:sldId id="736" r:id="rId95"/>
    <p:sldId id="700" r:id="rId96"/>
    <p:sldId id="701" r:id="rId97"/>
    <p:sldId id="742" r:id="rId98"/>
    <p:sldId id="743" r:id="rId99"/>
    <p:sldId id="744" r:id="rId100"/>
    <p:sldId id="745" r:id="rId101"/>
    <p:sldId id="818" r:id="rId102"/>
    <p:sldId id="819" r:id="rId103"/>
    <p:sldId id="820" r:id="rId104"/>
    <p:sldId id="821" r:id="rId105"/>
    <p:sldId id="822" r:id="rId106"/>
    <p:sldId id="823" r:id="rId107"/>
    <p:sldId id="824" r:id="rId108"/>
    <p:sldId id="825" r:id="rId109"/>
    <p:sldId id="826" r:id="rId110"/>
    <p:sldId id="827" r:id="rId111"/>
    <p:sldId id="828" r:id="rId112"/>
    <p:sldId id="829" r:id="rId113"/>
    <p:sldId id="831" r:id="rId114"/>
    <p:sldId id="830" r:id="rId115"/>
    <p:sldId id="833" r:id="rId116"/>
    <p:sldId id="835" r:id="rId117"/>
    <p:sldId id="836" r:id="rId118"/>
    <p:sldId id="837" r:id="rId119"/>
    <p:sldId id="838" r:id="rId120"/>
    <p:sldId id="839" r:id="rId121"/>
    <p:sldId id="704" r:id="rId122"/>
    <p:sldId id="840" r:id="rId123"/>
    <p:sldId id="842" r:id="rId124"/>
    <p:sldId id="843" r:id="rId125"/>
    <p:sldId id="844" r:id="rId126"/>
    <p:sldId id="707" r:id="rId127"/>
    <p:sldId id="697" r:id="rId128"/>
    <p:sldId id="845" r:id="rId129"/>
    <p:sldId id="698" r:id="rId130"/>
    <p:sldId id="716" r:id="rId1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55E1F"/>
    <a:srgbClr val="BA8E00"/>
    <a:srgbClr val="FF00FF"/>
    <a:srgbClr val="D987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81894"/>
  </p:normalViewPr>
  <p:slideViewPr>
    <p:cSldViewPr snapToGrid="0">
      <p:cViewPr varScale="1">
        <p:scale>
          <a:sx n="138" d="100"/>
          <a:sy n="138" d="100"/>
        </p:scale>
        <p:origin x="3088" y="1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viewProps" Target="view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theme" Target="theme/theme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notesMaster" Target="notesMasters/notesMaster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presProps" Target="presProps.xml"/></Relationships>
</file>

<file path=ppt/media/image1.jpeg>
</file>

<file path=ppt/media/image10.png>
</file>

<file path=ppt/media/image11.png>
</file>

<file path=ppt/media/image110.png>
</file>

<file path=ppt/media/image12.png>
</file>

<file path=ppt/media/image120.png>
</file>

<file path=ppt/media/image13.png>
</file>

<file path=ppt/media/image13.svg>
</file>

<file path=ppt/media/image14.png>
</file>

<file path=ppt/media/image15.png>
</file>

<file path=ppt/media/image150.png>
</file>

<file path=ppt/media/image16.png>
</file>

<file path=ppt/media/image160.png>
</file>

<file path=ppt/media/image17.png>
</file>

<file path=ppt/media/image170.png>
</file>

<file path=ppt/media/image18.png>
</file>

<file path=ppt/media/image180.png>
</file>

<file path=ppt/media/image19.png>
</file>

<file path=ppt/media/image190.png>
</file>

<file path=ppt/media/image2.png>
</file>

<file path=ppt/media/image20.png>
</file>

<file path=ppt/media/image200.png>
</file>

<file path=ppt/media/image21.png>
</file>

<file path=ppt/media/image210.png>
</file>

<file path=ppt/media/image22.png>
</file>

<file path=ppt/media/image220.png>
</file>

<file path=ppt/media/image221.png>
</file>

<file path=ppt/media/image23.png>
</file>

<file path=ppt/media/image230.png>
</file>

<file path=ppt/media/image231.png>
</file>

<file path=ppt/media/image24.png>
</file>

<file path=ppt/media/image240.png>
</file>

<file path=ppt/media/image25.png>
</file>

<file path=ppt/media/image251.png>
</file>

<file path=ppt/media/image26.png>
</file>

<file path=ppt/media/image27.png>
</file>

<file path=ppt/media/image28.png>
</file>

<file path=ppt/media/image29.png>
</file>

<file path=ppt/media/image3.png>
</file>

<file path=ppt/media/image30.png>
</file>

<file path=ppt/media/image30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10.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10.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17/5/25</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a:t>
            </a:fld>
            <a:endParaRPr lang="es-ES_tradnl"/>
          </a:p>
        </p:txBody>
      </p:sp>
    </p:spTree>
    <p:extLst>
      <p:ext uri="{BB962C8B-B14F-4D97-AF65-F5344CB8AC3E}">
        <p14:creationId xmlns:p14="http://schemas.microsoft.com/office/powerpoint/2010/main" val="29797592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1957577068"/>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100</a:t>
            </a:fld>
            <a:endParaRPr lang="es-ES_tradnl"/>
          </a:p>
        </p:txBody>
      </p:sp>
    </p:spTree>
    <p:extLst>
      <p:ext uri="{BB962C8B-B14F-4D97-AF65-F5344CB8AC3E}">
        <p14:creationId xmlns:p14="http://schemas.microsoft.com/office/powerpoint/2010/main" val="56758210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180683-40D0-CDDD-7C82-07271CE8A1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BCA76D-D6A6-EEC3-BDB5-5CB4776491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FAD247-F24B-1752-5D57-A6C9F364AC55}"/>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9882DAAC-AB54-AE1D-69B9-36C32176CBE4}"/>
              </a:ext>
            </a:extLst>
          </p:cNvPr>
          <p:cNvSpPr>
            <a:spLocks noGrp="1"/>
          </p:cNvSpPr>
          <p:nvPr>
            <p:ph type="sldNum" sz="quarter" idx="5"/>
          </p:nvPr>
        </p:nvSpPr>
        <p:spPr/>
        <p:txBody>
          <a:bodyPr/>
          <a:lstStyle/>
          <a:p>
            <a:fld id="{10A8952F-1C0B-F641-899D-BA69BEE8A7E7}" type="slidenum">
              <a:rPr lang="es-ES_tradnl" smtClean="0"/>
              <a:t>101</a:t>
            </a:fld>
            <a:endParaRPr lang="es-ES_tradnl"/>
          </a:p>
        </p:txBody>
      </p:sp>
    </p:spTree>
    <p:extLst>
      <p:ext uri="{BB962C8B-B14F-4D97-AF65-F5344CB8AC3E}">
        <p14:creationId xmlns:p14="http://schemas.microsoft.com/office/powerpoint/2010/main" val="829829378"/>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E8F1FA-CF12-5AD5-9D1C-39ED13481B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0D9497-B876-18DE-0911-C7FF8B2034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E32229-3348-B1E2-51F7-63D59E89B465}"/>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576FAAD4-E0FA-7EA9-065D-D029310C9044}"/>
              </a:ext>
            </a:extLst>
          </p:cNvPr>
          <p:cNvSpPr>
            <a:spLocks noGrp="1"/>
          </p:cNvSpPr>
          <p:nvPr>
            <p:ph type="sldNum" sz="quarter" idx="5"/>
          </p:nvPr>
        </p:nvSpPr>
        <p:spPr/>
        <p:txBody>
          <a:bodyPr/>
          <a:lstStyle/>
          <a:p>
            <a:fld id="{10A8952F-1C0B-F641-899D-BA69BEE8A7E7}" type="slidenum">
              <a:rPr lang="es-ES_tradnl" smtClean="0"/>
              <a:t>102</a:t>
            </a:fld>
            <a:endParaRPr lang="es-ES_tradnl"/>
          </a:p>
        </p:txBody>
      </p:sp>
    </p:spTree>
    <p:extLst>
      <p:ext uri="{BB962C8B-B14F-4D97-AF65-F5344CB8AC3E}">
        <p14:creationId xmlns:p14="http://schemas.microsoft.com/office/powerpoint/2010/main" val="3411704716"/>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6DA5AF-90AE-185A-CF70-F73ED00440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5B8A7D-F229-671A-65AB-D57415BD9D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A7F86F-AC2B-7DA5-156E-59C3013AE95B}"/>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147194E3-A57C-85EA-EF9A-BA2F727BA939}"/>
              </a:ext>
            </a:extLst>
          </p:cNvPr>
          <p:cNvSpPr>
            <a:spLocks noGrp="1"/>
          </p:cNvSpPr>
          <p:nvPr>
            <p:ph type="sldNum" sz="quarter" idx="5"/>
          </p:nvPr>
        </p:nvSpPr>
        <p:spPr/>
        <p:txBody>
          <a:bodyPr/>
          <a:lstStyle/>
          <a:p>
            <a:fld id="{10A8952F-1C0B-F641-899D-BA69BEE8A7E7}" type="slidenum">
              <a:rPr lang="es-ES_tradnl" smtClean="0"/>
              <a:t>103</a:t>
            </a:fld>
            <a:endParaRPr lang="es-ES_tradnl"/>
          </a:p>
        </p:txBody>
      </p:sp>
    </p:spTree>
    <p:extLst>
      <p:ext uri="{BB962C8B-B14F-4D97-AF65-F5344CB8AC3E}">
        <p14:creationId xmlns:p14="http://schemas.microsoft.com/office/powerpoint/2010/main" val="1881956994"/>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75D24A-2E29-7920-41A8-E08C3B3D9D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FD4D16-F3C0-21AD-C948-F056876FCB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CF0E1D-5805-2ACA-1DCF-628378F64850}"/>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1E457D7B-597D-DB0D-44CA-D3D0C8B10162}"/>
              </a:ext>
            </a:extLst>
          </p:cNvPr>
          <p:cNvSpPr>
            <a:spLocks noGrp="1"/>
          </p:cNvSpPr>
          <p:nvPr>
            <p:ph type="sldNum" sz="quarter" idx="5"/>
          </p:nvPr>
        </p:nvSpPr>
        <p:spPr/>
        <p:txBody>
          <a:bodyPr/>
          <a:lstStyle/>
          <a:p>
            <a:fld id="{10A8952F-1C0B-F641-899D-BA69BEE8A7E7}" type="slidenum">
              <a:rPr lang="es-ES_tradnl" smtClean="0"/>
              <a:t>104</a:t>
            </a:fld>
            <a:endParaRPr lang="es-ES_tradnl"/>
          </a:p>
        </p:txBody>
      </p:sp>
    </p:spTree>
    <p:extLst>
      <p:ext uri="{BB962C8B-B14F-4D97-AF65-F5344CB8AC3E}">
        <p14:creationId xmlns:p14="http://schemas.microsoft.com/office/powerpoint/2010/main" val="54260136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FE6070-249F-E3F2-8C6C-AB58808432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7A611C-6B62-07D6-42C2-CD90A5FD0C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8B8345-BA87-A3D6-936F-395201DF9D34}"/>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DBEC22C0-1AE4-A0DC-BE6B-9AFE9F76024E}"/>
              </a:ext>
            </a:extLst>
          </p:cNvPr>
          <p:cNvSpPr>
            <a:spLocks noGrp="1"/>
          </p:cNvSpPr>
          <p:nvPr>
            <p:ph type="sldNum" sz="quarter" idx="5"/>
          </p:nvPr>
        </p:nvSpPr>
        <p:spPr/>
        <p:txBody>
          <a:bodyPr/>
          <a:lstStyle/>
          <a:p>
            <a:fld id="{10A8952F-1C0B-F641-899D-BA69BEE8A7E7}" type="slidenum">
              <a:rPr lang="es-ES_tradnl" smtClean="0"/>
              <a:t>105</a:t>
            </a:fld>
            <a:endParaRPr lang="es-ES_tradnl"/>
          </a:p>
        </p:txBody>
      </p:sp>
    </p:spTree>
    <p:extLst>
      <p:ext uri="{BB962C8B-B14F-4D97-AF65-F5344CB8AC3E}">
        <p14:creationId xmlns:p14="http://schemas.microsoft.com/office/powerpoint/2010/main" val="3599252227"/>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C15556-D19D-743F-10E9-9933DF69F2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DB3EDD-AB08-7807-0E6C-1F718020F5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FF88A06-ED6A-9BFB-F244-9CBF5377AFC8}"/>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3E423FCD-A489-8DA3-825E-0A2037CF70E0}"/>
              </a:ext>
            </a:extLst>
          </p:cNvPr>
          <p:cNvSpPr>
            <a:spLocks noGrp="1"/>
          </p:cNvSpPr>
          <p:nvPr>
            <p:ph type="sldNum" sz="quarter" idx="5"/>
          </p:nvPr>
        </p:nvSpPr>
        <p:spPr/>
        <p:txBody>
          <a:bodyPr/>
          <a:lstStyle/>
          <a:p>
            <a:fld id="{10A8952F-1C0B-F641-899D-BA69BEE8A7E7}" type="slidenum">
              <a:rPr lang="es-ES_tradnl" smtClean="0"/>
              <a:t>106</a:t>
            </a:fld>
            <a:endParaRPr lang="es-ES_tradnl"/>
          </a:p>
        </p:txBody>
      </p:sp>
    </p:spTree>
    <p:extLst>
      <p:ext uri="{BB962C8B-B14F-4D97-AF65-F5344CB8AC3E}">
        <p14:creationId xmlns:p14="http://schemas.microsoft.com/office/powerpoint/2010/main" val="1881478472"/>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A1BDAB-7C02-7324-5637-8F7FF91EA6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2E07C9-077C-D483-5868-3255CD120B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FF11ED-A624-C1BF-539D-146B5F3E2F64}"/>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0369BD0D-9456-87EE-3C9D-FBE4B293D0A3}"/>
              </a:ext>
            </a:extLst>
          </p:cNvPr>
          <p:cNvSpPr>
            <a:spLocks noGrp="1"/>
          </p:cNvSpPr>
          <p:nvPr>
            <p:ph type="sldNum" sz="quarter" idx="5"/>
          </p:nvPr>
        </p:nvSpPr>
        <p:spPr/>
        <p:txBody>
          <a:bodyPr/>
          <a:lstStyle/>
          <a:p>
            <a:fld id="{10A8952F-1C0B-F641-899D-BA69BEE8A7E7}" type="slidenum">
              <a:rPr lang="es-ES_tradnl" smtClean="0"/>
              <a:t>107</a:t>
            </a:fld>
            <a:endParaRPr lang="es-ES_tradnl"/>
          </a:p>
        </p:txBody>
      </p:sp>
    </p:spTree>
    <p:extLst>
      <p:ext uri="{BB962C8B-B14F-4D97-AF65-F5344CB8AC3E}">
        <p14:creationId xmlns:p14="http://schemas.microsoft.com/office/powerpoint/2010/main" val="3730877427"/>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030E69-EC6B-3583-3091-48DF472F99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C59CAE-4E49-D784-DE67-1EDE7C0FF7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4B4142-665B-9783-C8E4-1A880F040EB1}"/>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F01D052E-4949-4279-5734-D6EA92B3A09B}"/>
              </a:ext>
            </a:extLst>
          </p:cNvPr>
          <p:cNvSpPr>
            <a:spLocks noGrp="1"/>
          </p:cNvSpPr>
          <p:nvPr>
            <p:ph type="sldNum" sz="quarter" idx="5"/>
          </p:nvPr>
        </p:nvSpPr>
        <p:spPr/>
        <p:txBody>
          <a:bodyPr/>
          <a:lstStyle/>
          <a:p>
            <a:fld id="{10A8952F-1C0B-F641-899D-BA69BEE8A7E7}" type="slidenum">
              <a:rPr lang="es-ES_tradnl" smtClean="0"/>
              <a:t>108</a:t>
            </a:fld>
            <a:endParaRPr lang="es-ES_tradnl"/>
          </a:p>
        </p:txBody>
      </p:sp>
    </p:spTree>
    <p:extLst>
      <p:ext uri="{BB962C8B-B14F-4D97-AF65-F5344CB8AC3E}">
        <p14:creationId xmlns:p14="http://schemas.microsoft.com/office/powerpoint/2010/main" val="1601715340"/>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278996-C20A-A191-D21C-091D1091BA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930DF5-1B74-8AB3-8BEB-73D5B1AF5D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D82727-72BA-7394-9434-139AFD3B0CB5}"/>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960AECD1-74D3-289D-CAD1-24D65F786CBC}"/>
              </a:ext>
            </a:extLst>
          </p:cNvPr>
          <p:cNvSpPr>
            <a:spLocks noGrp="1"/>
          </p:cNvSpPr>
          <p:nvPr>
            <p:ph type="sldNum" sz="quarter" idx="5"/>
          </p:nvPr>
        </p:nvSpPr>
        <p:spPr/>
        <p:txBody>
          <a:bodyPr/>
          <a:lstStyle/>
          <a:p>
            <a:fld id="{10A8952F-1C0B-F641-899D-BA69BEE8A7E7}" type="slidenum">
              <a:rPr lang="es-ES_tradnl" smtClean="0"/>
              <a:t>109</a:t>
            </a:fld>
            <a:endParaRPr lang="es-ES_tradnl"/>
          </a:p>
        </p:txBody>
      </p:sp>
    </p:spTree>
    <p:extLst>
      <p:ext uri="{BB962C8B-B14F-4D97-AF65-F5344CB8AC3E}">
        <p14:creationId xmlns:p14="http://schemas.microsoft.com/office/powerpoint/2010/main" val="11094146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Cuando damos la definición decir en un </a:t>
            </a:r>
            <a:r>
              <a:rPr lang="es-ES" sz="6000" dirty="0" err="1"/>
              <a:t>twit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dirty="0"/>
              <a:t>Una </a:t>
            </a:r>
            <a:r>
              <a:rPr lang="en-US" sz="8000" b="1" dirty="0" err="1"/>
              <a:t>cadena</a:t>
            </a:r>
            <a:r>
              <a:rPr lang="en-US" sz="8000" b="1" dirty="0"/>
              <a:t> de Markov</a:t>
            </a:r>
            <a:r>
              <a:rPr lang="en-US" sz="8000" dirty="0"/>
              <a:t> es </a:t>
            </a:r>
            <a:r>
              <a:rPr lang="en-US" sz="8000" dirty="0" err="1"/>
              <a:t>una</a:t>
            </a:r>
            <a:r>
              <a:rPr lang="en-US" sz="8000" dirty="0"/>
              <a:t> forma de </a:t>
            </a:r>
            <a:r>
              <a:rPr lang="en-US" sz="8000" dirty="0" err="1"/>
              <a:t>modelar</a:t>
            </a:r>
            <a:r>
              <a:rPr lang="en-US" sz="8000" dirty="0"/>
              <a:t> un </a:t>
            </a:r>
            <a:r>
              <a:rPr lang="en-US" sz="8000" b="1" dirty="0" err="1"/>
              <a:t>proceso</a:t>
            </a:r>
            <a:r>
              <a:rPr lang="en-US" sz="8000" b="1" dirty="0"/>
              <a:t> </a:t>
            </a:r>
            <a:r>
              <a:rPr lang="en-US" sz="8000" b="1" dirty="0" err="1"/>
              <a:t>estocástico</a:t>
            </a:r>
            <a:r>
              <a:rPr lang="en-US" sz="8000" dirty="0"/>
              <a:t> (</a:t>
            </a:r>
            <a:r>
              <a:rPr lang="en-US" sz="8000" dirty="0" err="1"/>
              <a:t>aleatorio</a:t>
            </a:r>
            <a:r>
              <a:rPr lang="en-US" sz="8000" dirty="0"/>
              <a:t>) que </a:t>
            </a:r>
            <a:r>
              <a:rPr lang="en-US" sz="8000" dirty="0" err="1"/>
              <a:t>va</a:t>
            </a:r>
            <a:r>
              <a:rPr lang="en-US" sz="8000" dirty="0"/>
              <a:t> </a:t>
            </a:r>
            <a:r>
              <a:rPr lang="en-US" sz="8000" dirty="0" err="1"/>
              <a:t>cambiando</a:t>
            </a:r>
            <a:r>
              <a:rPr lang="en-US" sz="8000" dirty="0"/>
              <a:t> de un </a:t>
            </a:r>
            <a:r>
              <a:rPr lang="en-US" sz="8000" b="1" dirty="0" err="1"/>
              <a:t>estado</a:t>
            </a:r>
            <a:r>
              <a:rPr lang="en-US" sz="8000" b="1" dirty="0"/>
              <a:t> a </a:t>
            </a:r>
            <a:r>
              <a:rPr lang="en-US" sz="8000" b="1" dirty="0" err="1"/>
              <a:t>otro</a:t>
            </a:r>
            <a:r>
              <a:rPr lang="en-US" sz="8000" dirty="0"/>
              <a:t> con </a:t>
            </a:r>
            <a:r>
              <a:rPr lang="en-US" sz="8000" dirty="0" err="1"/>
              <a:t>ciertas</a:t>
            </a:r>
            <a:r>
              <a:rPr lang="en-US" sz="8000" dirty="0"/>
              <a:t> </a:t>
            </a:r>
            <a:r>
              <a:rPr lang="en-US" sz="8000" b="1" dirty="0" err="1"/>
              <a:t>probabilidades</a:t>
            </a:r>
            <a:r>
              <a:rPr lang="en-US" sz="8000" dirty="0"/>
              <a:t>. Lo </a:t>
            </a:r>
            <a:r>
              <a:rPr lang="en-US" sz="8000" dirty="0" err="1"/>
              <a:t>más</a:t>
            </a:r>
            <a:r>
              <a:rPr lang="en-US" sz="8000" dirty="0"/>
              <a:t> </a:t>
            </a:r>
            <a:r>
              <a:rPr lang="en-US" sz="8000" dirty="0" err="1"/>
              <a:t>importante</a:t>
            </a:r>
            <a:r>
              <a:rPr lang="en-US" sz="8000" dirty="0"/>
              <a:t> es que </a:t>
            </a:r>
            <a:r>
              <a:rPr lang="en-US" sz="8000" b="1" dirty="0"/>
              <a:t>la </a:t>
            </a:r>
            <a:r>
              <a:rPr lang="en-US" sz="8000" b="1" dirty="0" err="1"/>
              <a:t>decisión</a:t>
            </a:r>
            <a:r>
              <a:rPr lang="en-US" sz="8000" b="1" dirty="0"/>
              <a:t> de a </a:t>
            </a:r>
            <a:r>
              <a:rPr lang="en-US" sz="8000" b="1" dirty="0" err="1"/>
              <a:t>qué</a:t>
            </a:r>
            <a:r>
              <a:rPr lang="en-US" sz="8000" b="1" dirty="0"/>
              <a:t> </a:t>
            </a:r>
            <a:r>
              <a:rPr lang="en-US" sz="8000" b="1" dirty="0" err="1"/>
              <a:t>estado</a:t>
            </a:r>
            <a:r>
              <a:rPr lang="en-US" sz="8000" b="1" dirty="0"/>
              <a:t> </a:t>
            </a:r>
            <a:r>
              <a:rPr lang="en-US" sz="8000" b="1" dirty="0" err="1"/>
              <a:t>ir</a:t>
            </a:r>
            <a:r>
              <a:rPr lang="en-US" sz="8000" b="1" dirty="0"/>
              <a:t> </a:t>
            </a:r>
            <a:r>
              <a:rPr lang="en-US" sz="8000" b="1" dirty="0" err="1"/>
              <a:t>depende</a:t>
            </a:r>
            <a:r>
              <a:rPr lang="en-US" sz="8000" b="1" dirty="0"/>
              <a:t> solo del </a:t>
            </a:r>
            <a:r>
              <a:rPr lang="en-US" sz="8000" b="1" dirty="0" err="1"/>
              <a:t>estado</a:t>
            </a:r>
            <a:r>
              <a:rPr lang="en-US" sz="8000" b="1" dirty="0"/>
              <a:t> actual</a:t>
            </a:r>
            <a:r>
              <a:rPr lang="en-US" sz="8000" dirty="0"/>
              <a:t>, no del </a:t>
            </a:r>
            <a:r>
              <a:rPr lang="en-US" sz="8000" dirty="0" err="1"/>
              <a:t>pasado</a:t>
            </a:r>
            <a:r>
              <a:rPr lang="en-US" sz="8000" dirty="0"/>
              <a:t> </a:t>
            </a:r>
            <a:r>
              <a:rPr lang="en-US" sz="8000" dirty="0" err="1"/>
              <a:t>completo</a:t>
            </a:r>
            <a:r>
              <a:rPr lang="en-US" sz="8000" dirty="0"/>
              <a:t>. Esa es la </a:t>
            </a:r>
            <a:r>
              <a:rPr lang="en-US" sz="8000" dirty="0" err="1"/>
              <a:t>famosa</a:t>
            </a:r>
            <a:r>
              <a:rPr lang="en-US" sz="8000" dirty="0"/>
              <a:t> </a:t>
            </a:r>
            <a:r>
              <a:rPr lang="en-US" sz="8000" b="1" dirty="0" err="1"/>
              <a:t>propiedad</a:t>
            </a:r>
            <a:r>
              <a:rPr lang="en-US" sz="8000" b="1" dirty="0"/>
              <a:t> de Markov</a:t>
            </a:r>
            <a:r>
              <a:rPr lang="en-US" sz="8000" dirty="0"/>
              <a:t>.</a:t>
            </a:r>
          </a:p>
          <a:p>
            <a:r>
              <a:rPr lang="en-US" sz="8000" dirty="0" err="1"/>
              <a:t>Podrías</a:t>
            </a:r>
            <a:r>
              <a:rPr lang="en-US" sz="8000" dirty="0"/>
              <a:t> </a:t>
            </a:r>
            <a:r>
              <a:rPr lang="en-US" sz="8000" dirty="0" err="1"/>
              <a:t>pensarlo</a:t>
            </a:r>
            <a:r>
              <a:rPr lang="en-US" sz="8000" dirty="0"/>
              <a:t> </a:t>
            </a:r>
            <a:r>
              <a:rPr lang="en-US" sz="8000" dirty="0" err="1"/>
              <a:t>como</a:t>
            </a:r>
            <a:r>
              <a:rPr lang="en-US" sz="8000" dirty="0"/>
              <a:t> un juego </a:t>
            </a:r>
            <a:r>
              <a:rPr lang="en-US" sz="8000" dirty="0" err="1"/>
              <a:t>en</a:t>
            </a:r>
            <a:r>
              <a:rPr lang="en-US" sz="8000" dirty="0"/>
              <a:t> </a:t>
            </a:r>
            <a:r>
              <a:rPr lang="en-US" sz="8000" dirty="0" err="1"/>
              <a:t>el</a:t>
            </a:r>
            <a:r>
              <a:rPr lang="en-US" sz="8000" dirty="0"/>
              <a:t> que </a:t>
            </a:r>
            <a:r>
              <a:rPr lang="en-US" sz="8000" dirty="0" err="1"/>
              <a:t>estás</a:t>
            </a:r>
            <a:r>
              <a:rPr lang="en-US" sz="8000" dirty="0"/>
              <a:t> </a:t>
            </a:r>
            <a:r>
              <a:rPr lang="en-US" sz="8000" dirty="0" err="1"/>
              <a:t>en</a:t>
            </a:r>
            <a:r>
              <a:rPr lang="en-US" sz="8000" dirty="0"/>
              <a:t> </a:t>
            </a:r>
            <a:r>
              <a:rPr lang="en-US" sz="8000" dirty="0" err="1"/>
              <a:t>una</a:t>
            </a:r>
            <a:r>
              <a:rPr lang="en-US" sz="8000" dirty="0"/>
              <a:t> </a:t>
            </a:r>
            <a:r>
              <a:rPr lang="en-US" sz="8000" dirty="0" err="1"/>
              <a:t>casilla</a:t>
            </a:r>
            <a:r>
              <a:rPr lang="en-US" sz="8000" dirty="0"/>
              <a:t>, y </a:t>
            </a:r>
            <a:r>
              <a:rPr lang="en-US" sz="8000" dirty="0" err="1"/>
              <a:t>tirás</a:t>
            </a:r>
            <a:r>
              <a:rPr lang="en-US" sz="8000" dirty="0"/>
              <a:t> un dado con </a:t>
            </a:r>
            <a:r>
              <a:rPr lang="en-US" sz="8000" dirty="0" err="1"/>
              <a:t>reglas</a:t>
            </a:r>
            <a:r>
              <a:rPr lang="en-US" sz="8000" dirty="0"/>
              <a:t> </a:t>
            </a:r>
            <a:r>
              <a:rPr lang="en-US" sz="8000" dirty="0" err="1"/>
              <a:t>distintas</a:t>
            </a:r>
            <a:r>
              <a:rPr lang="en-US" sz="8000" dirty="0"/>
              <a:t> </a:t>
            </a:r>
            <a:r>
              <a:rPr lang="en-US" sz="8000" dirty="0" err="1"/>
              <a:t>en</a:t>
            </a:r>
            <a:r>
              <a:rPr lang="en-US" sz="8000" dirty="0"/>
              <a:t> </a:t>
            </a:r>
            <a:r>
              <a:rPr lang="en-US" sz="8000" dirty="0" err="1"/>
              <a:t>cada</a:t>
            </a:r>
            <a:r>
              <a:rPr lang="en-US" sz="8000" dirty="0"/>
              <a:t> </a:t>
            </a:r>
            <a:r>
              <a:rPr lang="en-US" sz="8000" dirty="0" err="1"/>
              <a:t>casilla</a:t>
            </a:r>
            <a:r>
              <a:rPr lang="en-US" sz="8000" dirty="0"/>
              <a:t> para </a:t>
            </a:r>
            <a:r>
              <a:rPr lang="en-US" sz="8000" dirty="0" err="1"/>
              <a:t>ver</a:t>
            </a:r>
            <a:r>
              <a:rPr lang="en-US" sz="8000" dirty="0"/>
              <a:t> a </a:t>
            </a:r>
            <a:r>
              <a:rPr lang="en-US" sz="8000" dirty="0" err="1"/>
              <a:t>cuál</a:t>
            </a:r>
            <a:r>
              <a:rPr lang="en-US" sz="8000" dirty="0"/>
              <a:t> </a:t>
            </a:r>
            <a:r>
              <a:rPr lang="en-US" sz="8000" dirty="0" err="1"/>
              <a:t>pasás</a:t>
            </a:r>
            <a:r>
              <a:rPr lang="en-US" sz="8000" dirty="0"/>
              <a:t>. No </a:t>
            </a:r>
            <a:r>
              <a:rPr lang="en-US" sz="8000" dirty="0" err="1"/>
              <a:t>importa</a:t>
            </a:r>
            <a:r>
              <a:rPr lang="en-US" sz="8000" dirty="0"/>
              <a:t> </a:t>
            </a:r>
            <a:r>
              <a:rPr lang="en-US" sz="8000" dirty="0" err="1"/>
              <a:t>cómo</a:t>
            </a:r>
            <a:r>
              <a:rPr lang="en-US" sz="8000" dirty="0"/>
              <a:t> </a:t>
            </a:r>
            <a:r>
              <a:rPr lang="en-US" sz="8000" dirty="0" err="1"/>
              <a:t>llegaste</a:t>
            </a:r>
            <a:r>
              <a:rPr lang="en-US" sz="8000" dirty="0"/>
              <a:t> </a:t>
            </a:r>
            <a:r>
              <a:rPr lang="en-US" sz="8000" dirty="0" err="1"/>
              <a:t>ahí</a:t>
            </a:r>
            <a:r>
              <a:rPr lang="en-US" sz="8000" dirty="0"/>
              <a:t>, solo </a:t>
            </a:r>
            <a:r>
              <a:rPr lang="en-US" sz="8000" dirty="0" err="1"/>
              <a:t>importa</a:t>
            </a:r>
            <a:r>
              <a:rPr lang="en-US" sz="8000" dirty="0"/>
              <a:t> </a:t>
            </a:r>
            <a:r>
              <a:rPr lang="en-US" sz="8000" dirty="0" err="1"/>
              <a:t>dónde</a:t>
            </a:r>
            <a:r>
              <a:rPr lang="en-US" sz="8000" dirty="0"/>
              <a:t> </a:t>
            </a:r>
            <a:r>
              <a:rPr lang="en-US" sz="8000" dirty="0" err="1"/>
              <a:t>estás</a:t>
            </a:r>
            <a:r>
              <a:rPr lang="en-US" sz="8000" dirty="0"/>
              <a:t> </a:t>
            </a:r>
            <a:r>
              <a:rPr lang="en-US" sz="8000" dirty="0" err="1"/>
              <a:t>ahora</a:t>
            </a:r>
            <a:r>
              <a:rPr lang="en-US" sz="8000" dirty="0"/>
              <a: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Ejemplo</a:t>
            </a:r>
          </a:p>
          <a:p>
            <a:pPr>
              <a:buNone/>
            </a:pPr>
            <a:r>
              <a:rPr lang="en-US" sz="9600" b="1" dirty="0" err="1"/>
              <a:t>Predicción</a:t>
            </a:r>
            <a:r>
              <a:rPr lang="en-US" sz="9600" b="1" dirty="0"/>
              <a:t> del </a:t>
            </a:r>
            <a:r>
              <a:rPr lang="en-US" sz="9600" b="1" dirty="0" err="1"/>
              <a:t>clima</a:t>
            </a:r>
            <a:r>
              <a:rPr lang="en-US" sz="9600" b="1" dirty="0"/>
              <a:t>:</a:t>
            </a:r>
          </a:p>
          <a:p>
            <a:pPr>
              <a:buFont typeface="Arial" panose="020B0604020202020204" pitchFamily="34" charset="0"/>
              <a:buChar char="•"/>
            </a:pPr>
            <a:r>
              <a:rPr lang="en-US" sz="9600" b="1" dirty="0" err="1"/>
              <a:t>Estados</a:t>
            </a:r>
            <a:r>
              <a:rPr lang="en-US" sz="9600" b="1" dirty="0"/>
              <a:t>:</a:t>
            </a:r>
            <a:r>
              <a:rPr lang="en-US" sz="9600" dirty="0"/>
              <a:t> </a:t>
            </a:r>
            <a:r>
              <a:rPr lang="en-US" sz="9600" dirty="0" err="1"/>
              <a:t>Soleado</a:t>
            </a:r>
            <a:r>
              <a:rPr lang="en-US" sz="9600" dirty="0"/>
              <a:t>, </a:t>
            </a:r>
            <a:r>
              <a:rPr lang="en-US" sz="9600" dirty="0" err="1"/>
              <a:t>Nublado</a:t>
            </a:r>
            <a:r>
              <a:rPr lang="en-US" sz="9600" dirty="0"/>
              <a:t>, Lluvia.</a:t>
            </a:r>
          </a:p>
          <a:p>
            <a:pPr>
              <a:buFont typeface="Arial" panose="020B0604020202020204" pitchFamily="34" charset="0"/>
              <a:buChar char="•"/>
            </a:pPr>
            <a:r>
              <a:rPr lang="en-US" sz="9600" b="1" dirty="0" err="1"/>
              <a:t>Transiciones</a:t>
            </a:r>
            <a:r>
              <a:rPr lang="en-US" sz="9600" b="1" dirty="0"/>
              <a:t>:</a:t>
            </a:r>
            <a:r>
              <a:rPr lang="en-US" sz="9600" dirty="0"/>
              <a:t> La </a:t>
            </a:r>
            <a:r>
              <a:rPr lang="en-US" sz="9600" dirty="0" err="1"/>
              <a:t>probabilidad</a:t>
            </a:r>
            <a:r>
              <a:rPr lang="en-US" sz="9600" dirty="0"/>
              <a:t> de que </a:t>
            </a:r>
            <a:r>
              <a:rPr lang="en-US" sz="9600" dirty="0" err="1"/>
              <a:t>el</a:t>
            </a:r>
            <a:r>
              <a:rPr lang="en-US" sz="9600" dirty="0"/>
              <a:t> </a:t>
            </a:r>
            <a:r>
              <a:rPr lang="en-US" sz="9600" dirty="0" err="1"/>
              <a:t>clima</a:t>
            </a:r>
            <a:r>
              <a:rPr lang="en-US" sz="9600" dirty="0"/>
              <a:t> </a:t>
            </a:r>
            <a:r>
              <a:rPr lang="en-US" sz="9600" dirty="0" err="1"/>
              <a:t>cambie</a:t>
            </a:r>
            <a:r>
              <a:rPr lang="en-US" sz="9600" dirty="0"/>
              <a:t> de </a:t>
            </a:r>
            <a:r>
              <a:rPr lang="en-US" sz="9600" dirty="0" err="1"/>
              <a:t>soleado</a:t>
            </a:r>
            <a:r>
              <a:rPr lang="en-US" sz="9600" dirty="0"/>
              <a:t> a </a:t>
            </a:r>
            <a:r>
              <a:rPr lang="en-US" sz="9600" dirty="0" err="1"/>
              <a:t>lluvioso</a:t>
            </a:r>
            <a:r>
              <a:rPr lang="en-US" sz="9600" dirty="0"/>
              <a:t> es del 20%, y la </a:t>
            </a:r>
            <a:r>
              <a:rPr lang="en-US" sz="9600" dirty="0" err="1"/>
              <a:t>probabilidad</a:t>
            </a:r>
            <a:r>
              <a:rPr lang="en-US" sz="9600" dirty="0"/>
              <a:t> de que se </a:t>
            </a:r>
            <a:r>
              <a:rPr lang="en-US" sz="9600" dirty="0" err="1"/>
              <a:t>mantenga</a:t>
            </a:r>
            <a:r>
              <a:rPr lang="en-US" sz="9600" dirty="0"/>
              <a:t> </a:t>
            </a:r>
            <a:r>
              <a:rPr lang="en-US" sz="9600" dirty="0" err="1"/>
              <a:t>soleado</a:t>
            </a:r>
            <a:r>
              <a:rPr lang="en-US" sz="9600" dirty="0"/>
              <a:t> es del 80%. Lo </a:t>
            </a:r>
            <a:r>
              <a:rPr lang="en-US" sz="9600" dirty="0" err="1"/>
              <a:t>mismo</a:t>
            </a:r>
            <a:r>
              <a:rPr lang="en-US" sz="9600" dirty="0"/>
              <a:t> para </a:t>
            </a:r>
            <a:r>
              <a:rPr lang="en-US" sz="9600" dirty="0" err="1"/>
              <a:t>otros</a:t>
            </a:r>
            <a:r>
              <a:rPr lang="en-US" sz="9600" dirty="0"/>
              <a:t> </a:t>
            </a:r>
            <a:r>
              <a:rPr lang="en-US" sz="9600" dirty="0" err="1"/>
              <a:t>estados</a:t>
            </a:r>
            <a:r>
              <a:rPr lang="en-US" sz="9600" dirty="0"/>
              <a:t>.</a:t>
            </a:r>
          </a:p>
          <a:p>
            <a:pPr>
              <a:buFont typeface="Arial" panose="020B0604020202020204" pitchFamily="34" charset="0"/>
              <a:buChar char="•"/>
            </a:pPr>
            <a:r>
              <a:rPr lang="en-US" sz="9600" b="1" dirty="0" err="1"/>
              <a:t>Explicación</a:t>
            </a:r>
            <a:r>
              <a:rPr lang="en-US" sz="9600" b="1" dirty="0"/>
              <a:t>:</a:t>
            </a:r>
            <a:r>
              <a:rPr lang="en-US" sz="9600" dirty="0"/>
              <a:t> El </a:t>
            </a:r>
            <a:r>
              <a:rPr lang="en-US" sz="9600" dirty="0" err="1"/>
              <a:t>estado</a:t>
            </a:r>
            <a:r>
              <a:rPr lang="en-US" sz="9600" dirty="0"/>
              <a:t> actual del </a:t>
            </a:r>
            <a:r>
              <a:rPr lang="en-US" sz="9600" dirty="0" err="1"/>
              <a:t>clima</a:t>
            </a:r>
            <a:r>
              <a:rPr lang="en-US" sz="9600" dirty="0"/>
              <a:t> (</a:t>
            </a:r>
            <a:r>
              <a:rPr lang="en-US" sz="9600" dirty="0" err="1"/>
              <a:t>por</a:t>
            </a:r>
            <a:r>
              <a:rPr lang="en-US" sz="9600" dirty="0"/>
              <a:t> </a:t>
            </a:r>
            <a:r>
              <a:rPr lang="en-US" sz="9600" dirty="0" err="1"/>
              <a:t>ejemplo</a:t>
            </a:r>
            <a:r>
              <a:rPr lang="en-US" sz="9600" dirty="0"/>
              <a:t>, </a:t>
            </a:r>
            <a:r>
              <a:rPr lang="en-US" sz="9600" dirty="0" err="1"/>
              <a:t>Soleado</a:t>
            </a:r>
            <a:r>
              <a:rPr lang="en-US" sz="9600" dirty="0"/>
              <a:t>) </a:t>
            </a:r>
            <a:r>
              <a:rPr lang="en-US" sz="9600" dirty="0" err="1"/>
              <a:t>determina</a:t>
            </a:r>
            <a:r>
              <a:rPr lang="en-US" sz="9600" dirty="0"/>
              <a:t> las </a:t>
            </a:r>
            <a:r>
              <a:rPr lang="en-US" sz="9600" dirty="0" err="1"/>
              <a:t>probabilidades</a:t>
            </a:r>
            <a:r>
              <a:rPr lang="en-US" sz="9600" dirty="0"/>
              <a:t> del </a:t>
            </a:r>
            <a:r>
              <a:rPr lang="en-US" sz="9600" dirty="0" err="1"/>
              <a:t>siguiente</a:t>
            </a:r>
            <a:r>
              <a:rPr lang="en-US" sz="9600" dirty="0"/>
              <a:t> </a:t>
            </a:r>
            <a:r>
              <a:rPr lang="en-US" sz="9600" dirty="0" err="1"/>
              <a:t>estado</a:t>
            </a:r>
            <a:r>
              <a:rPr lang="en-US" sz="9600" dirty="0"/>
              <a:t> (</a:t>
            </a:r>
            <a:r>
              <a:rPr lang="en-US" sz="9600" dirty="0" err="1"/>
              <a:t>Soleado</a:t>
            </a:r>
            <a:r>
              <a:rPr lang="en-US" sz="9600" dirty="0"/>
              <a:t>, </a:t>
            </a:r>
            <a:r>
              <a:rPr lang="en-US" sz="9600" dirty="0" err="1"/>
              <a:t>Nublado</a:t>
            </a:r>
            <a:r>
              <a:rPr lang="en-US" sz="9600" dirty="0"/>
              <a:t>, Lluvia).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Modelado</a:t>
            </a:r>
            <a:r>
              <a:rPr lang="en-US" sz="8000" b="1" dirty="0"/>
              <a:t> de </a:t>
            </a:r>
            <a:r>
              <a:rPr lang="en-US" sz="8000" b="1" dirty="0" err="1"/>
              <a:t>texto</a:t>
            </a:r>
            <a:r>
              <a:rPr lang="en-US" sz="8000" b="1" dirty="0"/>
              <a:t> (</a:t>
            </a:r>
            <a:r>
              <a:rPr lang="en-US" sz="8000" b="1" dirty="0" err="1"/>
              <a:t>procesamiento</a:t>
            </a:r>
            <a:r>
              <a:rPr lang="en-US" sz="8000" b="1" dirty="0"/>
              <a:t> de </a:t>
            </a:r>
            <a:r>
              <a:rPr lang="en-US" sz="8000" b="1" dirty="0" err="1"/>
              <a:t>lenguaje</a:t>
            </a:r>
            <a:r>
              <a:rPr lang="en-US" sz="8000" b="1" dirty="0"/>
              <a:t> natural):</a:t>
            </a:r>
          </a:p>
          <a:p>
            <a:pPr>
              <a:buFont typeface="Arial" panose="020B0604020202020204" pitchFamily="34" charset="0"/>
              <a:buChar char="•"/>
            </a:pPr>
            <a:r>
              <a:rPr lang="en-US" sz="8000" b="1" dirty="0" err="1"/>
              <a:t>Estados</a:t>
            </a:r>
            <a:r>
              <a:rPr lang="en-US" sz="8000" b="1" dirty="0"/>
              <a:t>:</a:t>
            </a:r>
            <a:r>
              <a:rPr lang="en-US" sz="8000" dirty="0"/>
              <a:t> Palabras o </a:t>
            </a:r>
            <a:r>
              <a:rPr lang="en-US" sz="8000" dirty="0" err="1"/>
              <a:t>letras</a:t>
            </a:r>
            <a:r>
              <a:rPr lang="en-US" sz="8000" dirty="0"/>
              <a:t> </a:t>
            </a:r>
            <a:r>
              <a:rPr lang="en-US" sz="8000" dirty="0" err="1"/>
              <a:t>en</a:t>
            </a:r>
            <a:r>
              <a:rPr lang="en-US" sz="8000" dirty="0"/>
              <a:t> un </a:t>
            </a:r>
            <a:r>
              <a:rPr lang="en-US" sz="8000" dirty="0" err="1"/>
              <a:t>texto</a:t>
            </a:r>
            <a:r>
              <a:rPr lang="en-US" sz="8000" dirty="0"/>
              <a:t>.</a:t>
            </a:r>
          </a:p>
          <a:p>
            <a:pPr>
              <a:buFont typeface="Arial" panose="020B0604020202020204" pitchFamily="34" charset="0"/>
              <a:buChar char="•"/>
            </a:pPr>
            <a:r>
              <a:rPr lang="en-US" sz="8000" b="1" dirty="0" err="1"/>
              <a:t>Transiciones</a:t>
            </a:r>
            <a:r>
              <a:rPr lang="en-US" sz="8000" b="1" dirty="0"/>
              <a:t>:</a:t>
            </a:r>
            <a:r>
              <a:rPr lang="en-US" sz="8000" dirty="0"/>
              <a:t> La </a:t>
            </a:r>
            <a:r>
              <a:rPr lang="en-US" sz="8000" dirty="0" err="1"/>
              <a:t>probabilidad</a:t>
            </a:r>
            <a:r>
              <a:rPr lang="en-US" sz="8000" dirty="0"/>
              <a:t> de que </a:t>
            </a:r>
            <a:r>
              <a:rPr lang="en-US" sz="8000" dirty="0" err="1"/>
              <a:t>una</a:t>
            </a:r>
            <a:r>
              <a:rPr lang="en-US" sz="8000" dirty="0"/>
              <a:t> palabra </a:t>
            </a:r>
            <a:r>
              <a:rPr lang="en-US" sz="8000" dirty="0" err="1"/>
              <a:t>específica</a:t>
            </a:r>
            <a:r>
              <a:rPr lang="en-US" sz="8000" dirty="0"/>
              <a:t> </a:t>
            </a:r>
            <a:r>
              <a:rPr lang="en-US" sz="8000" dirty="0" err="1"/>
              <a:t>siga</a:t>
            </a:r>
            <a:r>
              <a:rPr lang="en-US" sz="8000" dirty="0"/>
              <a:t> a </a:t>
            </a:r>
            <a:r>
              <a:rPr lang="en-US" sz="8000" dirty="0" err="1"/>
              <a:t>otra</a:t>
            </a:r>
            <a:r>
              <a:rPr lang="en-US" sz="8000" dirty="0"/>
              <a:t> (</a:t>
            </a:r>
            <a:r>
              <a:rPr lang="en-US" sz="8000" dirty="0" err="1"/>
              <a:t>por</a:t>
            </a:r>
            <a:r>
              <a:rPr lang="en-US" sz="8000" dirty="0"/>
              <a:t> </a:t>
            </a:r>
            <a:r>
              <a:rPr lang="en-US" sz="8000" dirty="0" err="1"/>
              <a:t>ejemplo</a:t>
            </a:r>
            <a:r>
              <a:rPr lang="en-US" sz="8000" dirty="0"/>
              <a:t>, la </a:t>
            </a:r>
            <a:r>
              <a:rPr lang="en-US" sz="8000" dirty="0" err="1"/>
              <a:t>probabilidad</a:t>
            </a:r>
            <a:r>
              <a:rPr lang="en-US" sz="8000" dirty="0"/>
              <a:t> de que la palabra “gato” </a:t>
            </a:r>
            <a:r>
              <a:rPr lang="en-US" sz="8000" dirty="0" err="1"/>
              <a:t>siga</a:t>
            </a:r>
            <a:r>
              <a:rPr lang="en-US" sz="8000" dirty="0"/>
              <a:t> a “</a:t>
            </a:r>
            <a:r>
              <a:rPr lang="en-US" sz="8000" dirty="0" err="1"/>
              <a:t>el</a:t>
            </a:r>
            <a:r>
              <a:rPr lang="en-US" sz="8000" dirty="0"/>
              <a:t>” es </a:t>
            </a:r>
            <a:r>
              <a:rPr lang="en-US" sz="8000" dirty="0" err="1"/>
              <a:t>alta</a:t>
            </a:r>
            <a:r>
              <a:rPr lang="en-US" sz="8000" dirty="0"/>
              <a:t>).</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modelo</a:t>
            </a:r>
            <a:r>
              <a:rPr lang="en-US" sz="8000" dirty="0"/>
              <a:t> </a:t>
            </a:r>
            <a:r>
              <a:rPr lang="en-US" sz="8000" dirty="0" err="1"/>
              <a:t>predice</a:t>
            </a:r>
            <a:r>
              <a:rPr lang="en-US" sz="8000" dirty="0"/>
              <a:t> </a:t>
            </a:r>
            <a:r>
              <a:rPr lang="en-US" sz="8000" dirty="0" err="1"/>
              <a:t>qué</a:t>
            </a:r>
            <a:r>
              <a:rPr lang="en-US" sz="8000" dirty="0"/>
              <a:t> palabra </a:t>
            </a:r>
            <a:r>
              <a:rPr lang="en-US" sz="8000" dirty="0" err="1"/>
              <a:t>probablemente</a:t>
            </a:r>
            <a:r>
              <a:rPr lang="en-US" sz="8000" dirty="0"/>
              <a:t> </a:t>
            </a:r>
            <a:r>
              <a:rPr lang="en-US" sz="8000" dirty="0" err="1"/>
              <a:t>vendrá</a:t>
            </a:r>
            <a:r>
              <a:rPr lang="en-US" sz="8000" dirty="0"/>
              <a:t> </a:t>
            </a:r>
            <a:r>
              <a:rPr lang="en-US" sz="8000" dirty="0" err="1"/>
              <a:t>después</a:t>
            </a:r>
            <a:r>
              <a:rPr lang="en-US" sz="8000" dirty="0"/>
              <a:t>, solo </a:t>
            </a:r>
            <a:r>
              <a:rPr lang="en-US" sz="8000" dirty="0" err="1"/>
              <a:t>basándose</a:t>
            </a:r>
            <a:r>
              <a:rPr lang="en-US" sz="8000" dirty="0"/>
              <a:t> </a:t>
            </a:r>
            <a:r>
              <a:rPr lang="en-US" sz="8000" dirty="0" err="1"/>
              <a:t>en</a:t>
            </a:r>
            <a:r>
              <a:rPr lang="en-US" sz="8000" dirty="0"/>
              <a:t> la palabra actual, sin </a:t>
            </a:r>
            <a:r>
              <a:rPr lang="en-US" sz="8000" dirty="0" err="1"/>
              <a:t>importar</a:t>
            </a:r>
            <a:r>
              <a:rPr lang="en-US" sz="8000" dirty="0"/>
              <a:t> </a:t>
            </a:r>
            <a:r>
              <a:rPr lang="en-US" sz="8000" dirty="0" err="1"/>
              <a:t>el</a:t>
            </a:r>
            <a:r>
              <a:rPr lang="en-US" sz="8000" dirty="0"/>
              <a:t> </a:t>
            </a:r>
            <a:r>
              <a:rPr lang="en-US" sz="8000" dirty="0" err="1"/>
              <a:t>contexto</a:t>
            </a:r>
            <a:r>
              <a:rPr lang="en-US" sz="8000" dirty="0"/>
              <a:t> </a:t>
            </a:r>
            <a:r>
              <a:rPr lang="en-US" sz="8000" dirty="0" err="1"/>
              <a:t>completo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Modelo</a:t>
            </a:r>
            <a:r>
              <a:rPr lang="en-US" sz="8000" b="1" dirty="0"/>
              <a:t> de </a:t>
            </a:r>
            <a:r>
              <a:rPr lang="en-US" sz="8000" b="1" dirty="0" err="1"/>
              <a:t>cadenas</a:t>
            </a:r>
            <a:r>
              <a:rPr lang="en-US" sz="8000" b="1" dirty="0"/>
              <a:t> de Markov </a:t>
            </a:r>
            <a:r>
              <a:rPr lang="en-US" sz="8000" b="1" dirty="0" err="1"/>
              <a:t>en</a:t>
            </a:r>
            <a:r>
              <a:rPr lang="en-US" sz="8000" b="1" dirty="0"/>
              <a:t> </a:t>
            </a:r>
            <a:r>
              <a:rPr lang="en-US" sz="8000" b="1" dirty="0" err="1"/>
              <a:t>juegos</a:t>
            </a:r>
            <a:r>
              <a:rPr lang="en-US" sz="8000" b="1" dirty="0"/>
              <a:t> de azar:</a:t>
            </a:r>
          </a:p>
          <a:p>
            <a:pPr>
              <a:buFont typeface="Arial" panose="020B0604020202020204" pitchFamily="34" charset="0"/>
              <a:buChar char="•"/>
            </a:pPr>
            <a:r>
              <a:rPr lang="en-US" sz="8000" b="1" dirty="0" err="1"/>
              <a:t>Estados</a:t>
            </a:r>
            <a:r>
              <a:rPr lang="en-US" sz="8000" b="1" dirty="0"/>
              <a:t>:</a:t>
            </a:r>
            <a:r>
              <a:rPr lang="en-US" sz="8000" dirty="0"/>
              <a:t> Caras de un dado (1, 2, 3, 4, 5, 6).</a:t>
            </a:r>
          </a:p>
          <a:p>
            <a:pPr>
              <a:buFont typeface="Arial" panose="020B0604020202020204" pitchFamily="34" charset="0"/>
              <a:buChar char="•"/>
            </a:pPr>
            <a:r>
              <a:rPr lang="en-US" sz="8000" b="1" dirty="0" err="1"/>
              <a:t>Transiciones</a:t>
            </a:r>
            <a:r>
              <a:rPr lang="en-US" sz="8000" b="1" dirty="0"/>
              <a:t>:</a:t>
            </a:r>
            <a:r>
              <a:rPr lang="en-US" sz="8000" dirty="0"/>
              <a:t> Si </a:t>
            </a:r>
            <a:r>
              <a:rPr lang="en-US" sz="8000" dirty="0" err="1"/>
              <a:t>el</a:t>
            </a:r>
            <a:r>
              <a:rPr lang="en-US" sz="8000" dirty="0"/>
              <a:t> dado </a:t>
            </a:r>
            <a:r>
              <a:rPr lang="en-US" sz="8000" dirty="0" err="1"/>
              <a:t>está</a:t>
            </a:r>
            <a:r>
              <a:rPr lang="en-US" sz="8000" dirty="0"/>
              <a:t> </a:t>
            </a:r>
            <a:r>
              <a:rPr lang="en-US" sz="8000" dirty="0" err="1"/>
              <a:t>en</a:t>
            </a:r>
            <a:r>
              <a:rPr lang="en-US" sz="8000" dirty="0"/>
              <a:t> </a:t>
            </a:r>
            <a:r>
              <a:rPr lang="en-US" sz="8000" dirty="0" err="1"/>
              <a:t>el</a:t>
            </a:r>
            <a:r>
              <a:rPr lang="en-US" sz="8000" dirty="0"/>
              <a:t> </a:t>
            </a:r>
            <a:r>
              <a:rPr lang="en-US" sz="8000" dirty="0" err="1"/>
              <a:t>estado</a:t>
            </a:r>
            <a:r>
              <a:rPr lang="en-US" sz="8000" dirty="0"/>
              <a:t> 1, hay </a:t>
            </a:r>
            <a:r>
              <a:rPr lang="en-US" sz="8000" dirty="0" err="1"/>
              <a:t>una</a:t>
            </a:r>
            <a:r>
              <a:rPr lang="en-US" sz="8000" dirty="0"/>
              <a:t> </a:t>
            </a:r>
            <a:r>
              <a:rPr lang="en-US" sz="8000" dirty="0" err="1"/>
              <a:t>probabilidad</a:t>
            </a:r>
            <a:r>
              <a:rPr lang="en-US" sz="8000" dirty="0"/>
              <a:t> </a:t>
            </a:r>
            <a:r>
              <a:rPr lang="en-US" sz="8000" dirty="0" err="1"/>
              <a:t>fija</a:t>
            </a:r>
            <a:r>
              <a:rPr lang="en-US" sz="8000" dirty="0"/>
              <a:t> de </a:t>
            </a:r>
            <a:r>
              <a:rPr lang="en-US" sz="8000" dirty="0" err="1"/>
              <a:t>moverse</a:t>
            </a:r>
            <a:r>
              <a:rPr lang="en-US" sz="8000" dirty="0"/>
              <a:t> a </a:t>
            </a:r>
            <a:r>
              <a:rPr lang="en-US" sz="8000" dirty="0" err="1"/>
              <a:t>cualquiera</a:t>
            </a:r>
            <a:r>
              <a:rPr lang="en-US" sz="8000" dirty="0"/>
              <a:t> de </a:t>
            </a:r>
            <a:r>
              <a:rPr lang="en-US" sz="8000" dirty="0" err="1"/>
              <a:t>los</a:t>
            </a:r>
            <a:r>
              <a:rPr lang="en-US" sz="8000" dirty="0"/>
              <a:t> </a:t>
            </a:r>
            <a:r>
              <a:rPr lang="en-US" sz="8000" dirty="0" err="1"/>
              <a:t>otros</a:t>
            </a:r>
            <a:r>
              <a:rPr lang="en-US" sz="8000" dirty="0"/>
              <a:t> </a:t>
            </a:r>
            <a:r>
              <a:rPr lang="en-US" sz="8000" dirty="0" err="1"/>
              <a:t>estados</a:t>
            </a:r>
            <a:r>
              <a:rPr lang="en-US" sz="8000" dirty="0"/>
              <a:t> </a:t>
            </a:r>
            <a:r>
              <a:rPr lang="en-US" sz="8000" dirty="0" err="1"/>
              <a:t>en</a:t>
            </a:r>
            <a:r>
              <a:rPr lang="en-US" sz="8000" dirty="0"/>
              <a:t> </a:t>
            </a:r>
            <a:r>
              <a:rPr lang="en-US" sz="8000" dirty="0" err="1"/>
              <a:t>el</a:t>
            </a:r>
            <a:r>
              <a:rPr lang="en-US" sz="8000" dirty="0"/>
              <a:t> </a:t>
            </a:r>
            <a:r>
              <a:rPr lang="en-US" sz="8000" dirty="0" err="1"/>
              <a:t>siguiente</a:t>
            </a:r>
            <a:r>
              <a:rPr lang="en-US" sz="8000" dirty="0"/>
              <a:t> </a:t>
            </a:r>
            <a:r>
              <a:rPr lang="en-US" sz="8000" dirty="0" err="1"/>
              <a:t>lanzamiento</a:t>
            </a:r>
            <a:r>
              <a:rPr lang="en-US" sz="8000" dirty="0"/>
              <a:t>, </a:t>
            </a:r>
            <a:r>
              <a:rPr lang="en-US" sz="8000" dirty="0" err="1"/>
              <a:t>dependiendo</a:t>
            </a:r>
            <a:r>
              <a:rPr lang="en-US" sz="8000" dirty="0"/>
              <a:t> de las </a:t>
            </a:r>
            <a:r>
              <a:rPr lang="en-US" sz="8000" dirty="0" err="1"/>
              <a:t>reglas</a:t>
            </a:r>
            <a:r>
              <a:rPr lang="en-US" sz="8000" dirty="0"/>
              <a:t> del juego.</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estado</a:t>
            </a:r>
            <a:r>
              <a:rPr lang="en-US" sz="8000" dirty="0"/>
              <a:t> actual del dado (</a:t>
            </a:r>
            <a:r>
              <a:rPr lang="en-US" sz="8000" dirty="0" err="1"/>
              <a:t>el</a:t>
            </a:r>
            <a:r>
              <a:rPr lang="en-US" sz="8000" dirty="0"/>
              <a:t> </a:t>
            </a:r>
            <a:r>
              <a:rPr lang="en-US" sz="8000" dirty="0" err="1"/>
              <a:t>número</a:t>
            </a:r>
            <a:r>
              <a:rPr lang="en-US" sz="8000" dirty="0"/>
              <a:t> </a:t>
            </a:r>
            <a:r>
              <a:rPr lang="en-US" sz="8000" dirty="0" err="1"/>
              <a:t>mostrado</a:t>
            </a:r>
            <a:r>
              <a:rPr lang="en-US" sz="8000" dirty="0"/>
              <a:t>) </a:t>
            </a:r>
            <a:r>
              <a:rPr lang="en-US" sz="8000" dirty="0" err="1"/>
              <a:t>determina</a:t>
            </a:r>
            <a:r>
              <a:rPr lang="en-US" sz="8000" dirty="0"/>
              <a:t> </a:t>
            </a:r>
            <a:r>
              <a:rPr lang="en-US" sz="8000" dirty="0" err="1"/>
              <a:t>el</a:t>
            </a:r>
            <a:r>
              <a:rPr lang="en-US" sz="8000" dirty="0"/>
              <a:t> </a:t>
            </a:r>
            <a:r>
              <a:rPr lang="en-US" sz="8000" dirty="0" err="1"/>
              <a:t>siguiente</a:t>
            </a:r>
            <a:r>
              <a:rPr lang="en-US" sz="8000" dirty="0"/>
              <a:t> </a:t>
            </a:r>
            <a:r>
              <a:rPr lang="en-US" sz="8000" dirty="0" err="1"/>
              <a:t>estado</a:t>
            </a:r>
            <a:r>
              <a:rPr lang="en-US" sz="8000" dirty="0"/>
              <a:t> </a:t>
            </a:r>
            <a:r>
              <a:rPr lang="en-US" sz="8000" dirty="0" err="1"/>
              <a:t>tras</a:t>
            </a:r>
            <a:r>
              <a:rPr lang="en-US" sz="8000" dirty="0"/>
              <a:t> un </a:t>
            </a:r>
            <a:r>
              <a:rPr lang="en-US" sz="8000" dirty="0" err="1"/>
              <a:t>lanzamiento</a:t>
            </a:r>
            <a:r>
              <a:rPr lang="en-US" sz="8000" dirty="0"/>
              <a:t>, y no </a:t>
            </a:r>
            <a:r>
              <a:rPr lang="en-US" sz="8000" dirty="0" err="1"/>
              <a:t>importa</a:t>
            </a:r>
            <a:r>
              <a:rPr lang="en-US" sz="8000" dirty="0"/>
              <a:t> </a:t>
            </a:r>
            <a:r>
              <a:rPr lang="en-US" sz="8000" dirty="0" err="1"/>
              <a:t>cómo</a:t>
            </a:r>
            <a:r>
              <a:rPr lang="en-US" sz="8000" dirty="0"/>
              <a:t> </a:t>
            </a:r>
            <a:r>
              <a:rPr lang="en-US" sz="8000" dirty="0" err="1"/>
              <a:t>llegaste</a:t>
            </a:r>
            <a:r>
              <a:rPr lang="en-US" sz="8000" dirty="0"/>
              <a:t> a ese </a:t>
            </a:r>
            <a:r>
              <a:rPr lang="en-US" sz="8000" dirty="0" err="1"/>
              <a:t>número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366035171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9F6C8-1A14-CFF6-C439-FD695060D5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9BE613-6386-4999-62C0-093369B70B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BD5521-1A90-4206-452C-0C51F1F38C69}"/>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2EC219E5-ADD5-DEC6-4817-34525F35C996}"/>
              </a:ext>
            </a:extLst>
          </p:cNvPr>
          <p:cNvSpPr>
            <a:spLocks noGrp="1"/>
          </p:cNvSpPr>
          <p:nvPr>
            <p:ph type="sldNum" sz="quarter" idx="5"/>
          </p:nvPr>
        </p:nvSpPr>
        <p:spPr/>
        <p:txBody>
          <a:bodyPr/>
          <a:lstStyle/>
          <a:p>
            <a:fld id="{10A8952F-1C0B-F641-899D-BA69BEE8A7E7}" type="slidenum">
              <a:rPr lang="es-ES_tradnl" smtClean="0"/>
              <a:t>110</a:t>
            </a:fld>
            <a:endParaRPr lang="es-ES_tradnl"/>
          </a:p>
        </p:txBody>
      </p:sp>
    </p:spTree>
    <p:extLst>
      <p:ext uri="{BB962C8B-B14F-4D97-AF65-F5344CB8AC3E}">
        <p14:creationId xmlns:p14="http://schemas.microsoft.com/office/powerpoint/2010/main" val="2179201730"/>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1DE1E1-B470-7A78-57B5-90AF458367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091ED3-B229-6394-4DE7-6E1BCECCDA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9ECFFC-EA5F-F888-50A7-6FD3D5E705A1}"/>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94C2D3DC-D0F9-90FD-7A4B-1A14D0BEA8F4}"/>
              </a:ext>
            </a:extLst>
          </p:cNvPr>
          <p:cNvSpPr>
            <a:spLocks noGrp="1"/>
          </p:cNvSpPr>
          <p:nvPr>
            <p:ph type="sldNum" sz="quarter" idx="5"/>
          </p:nvPr>
        </p:nvSpPr>
        <p:spPr/>
        <p:txBody>
          <a:bodyPr/>
          <a:lstStyle/>
          <a:p>
            <a:fld id="{10A8952F-1C0B-F641-899D-BA69BEE8A7E7}" type="slidenum">
              <a:rPr lang="es-ES_tradnl" smtClean="0"/>
              <a:t>111</a:t>
            </a:fld>
            <a:endParaRPr lang="es-ES_tradnl"/>
          </a:p>
        </p:txBody>
      </p:sp>
    </p:spTree>
    <p:extLst>
      <p:ext uri="{BB962C8B-B14F-4D97-AF65-F5344CB8AC3E}">
        <p14:creationId xmlns:p14="http://schemas.microsoft.com/office/powerpoint/2010/main" val="90703883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5AFC2F-3C56-2E5B-410F-88D9774953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D43F5A-D92F-F1CE-141E-A47F9136FC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43E013-57B7-3D23-28D5-036C3DF65607}"/>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BA95A5C8-4726-1AF6-001A-6204C3FBC460}"/>
              </a:ext>
            </a:extLst>
          </p:cNvPr>
          <p:cNvSpPr>
            <a:spLocks noGrp="1"/>
          </p:cNvSpPr>
          <p:nvPr>
            <p:ph type="sldNum" sz="quarter" idx="5"/>
          </p:nvPr>
        </p:nvSpPr>
        <p:spPr/>
        <p:txBody>
          <a:bodyPr/>
          <a:lstStyle/>
          <a:p>
            <a:fld id="{10A8952F-1C0B-F641-899D-BA69BEE8A7E7}" type="slidenum">
              <a:rPr lang="es-ES_tradnl" smtClean="0"/>
              <a:t>112</a:t>
            </a:fld>
            <a:endParaRPr lang="es-ES_tradnl"/>
          </a:p>
        </p:txBody>
      </p:sp>
    </p:spTree>
    <p:extLst>
      <p:ext uri="{BB962C8B-B14F-4D97-AF65-F5344CB8AC3E}">
        <p14:creationId xmlns:p14="http://schemas.microsoft.com/office/powerpoint/2010/main" val="1395137256"/>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03D85E-5A66-50DA-9939-65A6FB83B0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8DA4D6-38CC-5B6C-8964-C6E53A8408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A66952-53D4-5B00-9285-BACD8BDB31E2}"/>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C1FCF747-5607-E752-B699-7EB9B3284D1C}"/>
              </a:ext>
            </a:extLst>
          </p:cNvPr>
          <p:cNvSpPr>
            <a:spLocks noGrp="1"/>
          </p:cNvSpPr>
          <p:nvPr>
            <p:ph type="sldNum" sz="quarter" idx="5"/>
          </p:nvPr>
        </p:nvSpPr>
        <p:spPr/>
        <p:txBody>
          <a:bodyPr/>
          <a:lstStyle/>
          <a:p>
            <a:fld id="{10A8952F-1C0B-F641-899D-BA69BEE8A7E7}" type="slidenum">
              <a:rPr lang="es-ES_tradnl" smtClean="0"/>
              <a:t>113</a:t>
            </a:fld>
            <a:endParaRPr lang="es-ES_tradnl"/>
          </a:p>
        </p:txBody>
      </p:sp>
    </p:spTree>
    <p:extLst>
      <p:ext uri="{BB962C8B-B14F-4D97-AF65-F5344CB8AC3E}">
        <p14:creationId xmlns:p14="http://schemas.microsoft.com/office/powerpoint/2010/main" val="713959470"/>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820B-22AF-39B0-2985-99E18E9273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096CD3-6EF7-D714-F7CE-7C0614DE4E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EC29B4-9957-97A3-A6A0-BF1EADE20507}"/>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6D022E9F-92A2-4A34-5F0C-989620FDB3CC}"/>
              </a:ext>
            </a:extLst>
          </p:cNvPr>
          <p:cNvSpPr>
            <a:spLocks noGrp="1"/>
          </p:cNvSpPr>
          <p:nvPr>
            <p:ph type="sldNum" sz="quarter" idx="5"/>
          </p:nvPr>
        </p:nvSpPr>
        <p:spPr/>
        <p:txBody>
          <a:bodyPr/>
          <a:lstStyle/>
          <a:p>
            <a:fld id="{10A8952F-1C0B-F641-899D-BA69BEE8A7E7}" type="slidenum">
              <a:rPr lang="es-ES_tradnl" smtClean="0"/>
              <a:t>114</a:t>
            </a:fld>
            <a:endParaRPr lang="es-ES_tradnl"/>
          </a:p>
        </p:txBody>
      </p:sp>
    </p:spTree>
    <p:extLst>
      <p:ext uri="{BB962C8B-B14F-4D97-AF65-F5344CB8AC3E}">
        <p14:creationId xmlns:p14="http://schemas.microsoft.com/office/powerpoint/2010/main" val="692296329"/>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9A845B-1AF6-DE38-1E15-D24D39B97F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0C541-03E7-AE18-5B1D-F069E0811C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ACBFE1-80F9-87A8-92AD-28FEF4CBA8B3}"/>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D10049AE-9A78-0856-002C-6B1201B83DAF}"/>
              </a:ext>
            </a:extLst>
          </p:cNvPr>
          <p:cNvSpPr>
            <a:spLocks noGrp="1"/>
          </p:cNvSpPr>
          <p:nvPr>
            <p:ph type="sldNum" sz="quarter" idx="5"/>
          </p:nvPr>
        </p:nvSpPr>
        <p:spPr/>
        <p:txBody>
          <a:bodyPr/>
          <a:lstStyle/>
          <a:p>
            <a:fld id="{10A8952F-1C0B-F641-899D-BA69BEE8A7E7}" type="slidenum">
              <a:rPr lang="es-ES_tradnl" smtClean="0"/>
              <a:t>115</a:t>
            </a:fld>
            <a:endParaRPr lang="es-ES_tradnl"/>
          </a:p>
        </p:txBody>
      </p:sp>
    </p:spTree>
    <p:extLst>
      <p:ext uri="{BB962C8B-B14F-4D97-AF65-F5344CB8AC3E}">
        <p14:creationId xmlns:p14="http://schemas.microsoft.com/office/powerpoint/2010/main" val="633227032"/>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8F500A-6B76-62C8-9435-19CC32C6F1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247C61-E871-58CF-1B0C-03B160F7B1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7DB14C-3F37-1A88-1D56-D5E867B27FEE}"/>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FA3C3785-642A-2B0C-7146-4EF2A2916A1B}"/>
              </a:ext>
            </a:extLst>
          </p:cNvPr>
          <p:cNvSpPr>
            <a:spLocks noGrp="1"/>
          </p:cNvSpPr>
          <p:nvPr>
            <p:ph type="sldNum" sz="quarter" idx="5"/>
          </p:nvPr>
        </p:nvSpPr>
        <p:spPr/>
        <p:txBody>
          <a:bodyPr/>
          <a:lstStyle/>
          <a:p>
            <a:fld id="{10A8952F-1C0B-F641-899D-BA69BEE8A7E7}" type="slidenum">
              <a:rPr lang="es-ES_tradnl" smtClean="0"/>
              <a:t>116</a:t>
            </a:fld>
            <a:endParaRPr lang="es-ES_tradnl"/>
          </a:p>
        </p:txBody>
      </p:sp>
    </p:spTree>
    <p:extLst>
      <p:ext uri="{BB962C8B-B14F-4D97-AF65-F5344CB8AC3E}">
        <p14:creationId xmlns:p14="http://schemas.microsoft.com/office/powerpoint/2010/main" val="287980508"/>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107D2B-433B-78A9-45A5-2F3FA874260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75A9A2-439F-0555-152B-F844987CA07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B46B76-2753-B470-BE41-D0BE25885A5C}"/>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0C598062-E25F-151D-C43D-5A0A7914E821}"/>
              </a:ext>
            </a:extLst>
          </p:cNvPr>
          <p:cNvSpPr>
            <a:spLocks noGrp="1"/>
          </p:cNvSpPr>
          <p:nvPr>
            <p:ph type="sldNum" sz="quarter" idx="5"/>
          </p:nvPr>
        </p:nvSpPr>
        <p:spPr/>
        <p:txBody>
          <a:bodyPr/>
          <a:lstStyle/>
          <a:p>
            <a:fld id="{10A8952F-1C0B-F641-899D-BA69BEE8A7E7}" type="slidenum">
              <a:rPr lang="es-ES_tradnl" smtClean="0"/>
              <a:t>117</a:t>
            </a:fld>
            <a:endParaRPr lang="es-ES_tradnl"/>
          </a:p>
        </p:txBody>
      </p:sp>
    </p:spTree>
    <p:extLst>
      <p:ext uri="{BB962C8B-B14F-4D97-AF65-F5344CB8AC3E}">
        <p14:creationId xmlns:p14="http://schemas.microsoft.com/office/powerpoint/2010/main" val="2494099664"/>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EB40B8-89D7-7652-33C9-0EAFB0FE96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BA1808-2BE0-3161-23C3-392DF0E58A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B2AFBA-F3EF-722A-A607-3D9845226DD9}"/>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8880221F-B949-B589-8BAE-BDE7968ED7CA}"/>
              </a:ext>
            </a:extLst>
          </p:cNvPr>
          <p:cNvSpPr>
            <a:spLocks noGrp="1"/>
          </p:cNvSpPr>
          <p:nvPr>
            <p:ph type="sldNum" sz="quarter" idx="5"/>
          </p:nvPr>
        </p:nvSpPr>
        <p:spPr/>
        <p:txBody>
          <a:bodyPr/>
          <a:lstStyle/>
          <a:p>
            <a:fld id="{10A8952F-1C0B-F641-899D-BA69BEE8A7E7}" type="slidenum">
              <a:rPr lang="es-ES_tradnl" smtClean="0"/>
              <a:t>118</a:t>
            </a:fld>
            <a:endParaRPr lang="es-ES_tradnl"/>
          </a:p>
        </p:txBody>
      </p:sp>
    </p:spTree>
    <p:extLst>
      <p:ext uri="{BB962C8B-B14F-4D97-AF65-F5344CB8AC3E}">
        <p14:creationId xmlns:p14="http://schemas.microsoft.com/office/powerpoint/2010/main" val="3424033779"/>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6ED7E9-0DA3-61C1-F832-CDAAF13550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095A98-2D83-ACF7-6C8B-769BFAB1243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D677E2B-E7A6-A0DD-2753-FB97B9F68AE7}"/>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5959085D-EC19-1737-2BB2-4CA3EEF93A7D}"/>
              </a:ext>
            </a:extLst>
          </p:cNvPr>
          <p:cNvSpPr>
            <a:spLocks noGrp="1"/>
          </p:cNvSpPr>
          <p:nvPr>
            <p:ph type="sldNum" sz="quarter" idx="5"/>
          </p:nvPr>
        </p:nvSpPr>
        <p:spPr/>
        <p:txBody>
          <a:bodyPr/>
          <a:lstStyle/>
          <a:p>
            <a:fld id="{10A8952F-1C0B-F641-899D-BA69BEE8A7E7}" type="slidenum">
              <a:rPr lang="es-ES_tradnl" smtClean="0"/>
              <a:t>119</a:t>
            </a:fld>
            <a:endParaRPr lang="es-ES_tradnl"/>
          </a:p>
        </p:txBody>
      </p:sp>
    </p:spTree>
    <p:extLst>
      <p:ext uri="{BB962C8B-B14F-4D97-AF65-F5344CB8AC3E}">
        <p14:creationId xmlns:p14="http://schemas.microsoft.com/office/powerpoint/2010/main" val="1323424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EC2CFC-4FDF-B4E3-35BB-FB95572FC7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0EFD5DF-6906-B441-630D-A8AA625EE1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80A59B-466C-84E8-E8EA-D2E8554C618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Cuando damos la definición decir en un </a:t>
            </a:r>
            <a:r>
              <a:rPr lang="es-ES" sz="6000" dirty="0" err="1"/>
              <a:t>twit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dirty="0"/>
              <a:t>Una </a:t>
            </a:r>
            <a:r>
              <a:rPr lang="en-US" sz="8000" b="1" dirty="0" err="1"/>
              <a:t>cadena</a:t>
            </a:r>
            <a:r>
              <a:rPr lang="en-US" sz="8000" b="1" dirty="0"/>
              <a:t> de Markov</a:t>
            </a:r>
            <a:r>
              <a:rPr lang="en-US" sz="8000" dirty="0"/>
              <a:t> es </a:t>
            </a:r>
            <a:r>
              <a:rPr lang="en-US" sz="8000" dirty="0" err="1"/>
              <a:t>una</a:t>
            </a:r>
            <a:r>
              <a:rPr lang="en-US" sz="8000" dirty="0"/>
              <a:t> forma de </a:t>
            </a:r>
            <a:r>
              <a:rPr lang="en-US" sz="8000" dirty="0" err="1"/>
              <a:t>modelar</a:t>
            </a:r>
            <a:r>
              <a:rPr lang="en-US" sz="8000" dirty="0"/>
              <a:t> un </a:t>
            </a:r>
            <a:r>
              <a:rPr lang="en-US" sz="8000" b="1" dirty="0" err="1"/>
              <a:t>proceso</a:t>
            </a:r>
            <a:r>
              <a:rPr lang="en-US" sz="8000" b="1" dirty="0"/>
              <a:t> </a:t>
            </a:r>
            <a:r>
              <a:rPr lang="en-US" sz="8000" b="1" dirty="0" err="1"/>
              <a:t>estocástico</a:t>
            </a:r>
            <a:r>
              <a:rPr lang="en-US" sz="8000" dirty="0"/>
              <a:t> (</a:t>
            </a:r>
            <a:r>
              <a:rPr lang="en-US" sz="8000" dirty="0" err="1"/>
              <a:t>aleatorio</a:t>
            </a:r>
            <a:r>
              <a:rPr lang="en-US" sz="8000" dirty="0"/>
              <a:t>) que </a:t>
            </a:r>
            <a:r>
              <a:rPr lang="en-US" sz="8000" dirty="0" err="1"/>
              <a:t>va</a:t>
            </a:r>
            <a:r>
              <a:rPr lang="en-US" sz="8000" dirty="0"/>
              <a:t> </a:t>
            </a:r>
            <a:r>
              <a:rPr lang="en-US" sz="8000" dirty="0" err="1"/>
              <a:t>cambiando</a:t>
            </a:r>
            <a:r>
              <a:rPr lang="en-US" sz="8000" dirty="0"/>
              <a:t> de un </a:t>
            </a:r>
            <a:r>
              <a:rPr lang="en-US" sz="8000" b="1" dirty="0" err="1"/>
              <a:t>estado</a:t>
            </a:r>
            <a:r>
              <a:rPr lang="en-US" sz="8000" b="1" dirty="0"/>
              <a:t> a </a:t>
            </a:r>
            <a:r>
              <a:rPr lang="en-US" sz="8000" b="1" dirty="0" err="1"/>
              <a:t>otro</a:t>
            </a:r>
            <a:r>
              <a:rPr lang="en-US" sz="8000" dirty="0"/>
              <a:t> con </a:t>
            </a:r>
            <a:r>
              <a:rPr lang="en-US" sz="8000" dirty="0" err="1"/>
              <a:t>ciertas</a:t>
            </a:r>
            <a:r>
              <a:rPr lang="en-US" sz="8000" dirty="0"/>
              <a:t> </a:t>
            </a:r>
            <a:r>
              <a:rPr lang="en-US" sz="8000" b="1" dirty="0" err="1"/>
              <a:t>probabilidades</a:t>
            </a:r>
            <a:r>
              <a:rPr lang="en-US" sz="8000" dirty="0"/>
              <a:t>. Lo </a:t>
            </a:r>
            <a:r>
              <a:rPr lang="en-US" sz="8000" dirty="0" err="1"/>
              <a:t>más</a:t>
            </a:r>
            <a:r>
              <a:rPr lang="en-US" sz="8000" dirty="0"/>
              <a:t> </a:t>
            </a:r>
            <a:r>
              <a:rPr lang="en-US" sz="8000" dirty="0" err="1"/>
              <a:t>importante</a:t>
            </a:r>
            <a:r>
              <a:rPr lang="en-US" sz="8000" dirty="0"/>
              <a:t> es que </a:t>
            </a:r>
            <a:r>
              <a:rPr lang="en-US" sz="8000" b="1" dirty="0"/>
              <a:t>la </a:t>
            </a:r>
            <a:r>
              <a:rPr lang="en-US" sz="8000" b="1" dirty="0" err="1"/>
              <a:t>decisión</a:t>
            </a:r>
            <a:r>
              <a:rPr lang="en-US" sz="8000" b="1" dirty="0"/>
              <a:t> de a </a:t>
            </a:r>
            <a:r>
              <a:rPr lang="en-US" sz="8000" b="1" dirty="0" err="1"/>
              <a:t>qué</a:t>
            </a:r>
            <a:r>
              <a:rPr lang="en-US" sz="8000" b="1" dirty="0"/>
              <a:t> </a:t>
            </a:r>
            <a:r>
              <a:rPr lang="en-US" sz="8000" b="1" dirty="0" err="1"/>
              <a:t>estado</a:t>
            </a:r>
            <a:r>
              <a:rPr lang="en-US" sz="8000" b="1" dirty="0"/>
              <a:t> </a:t>
            </a:r>
            <a:r>
              <a:rPr lang="en-US" sz="8000" b="1" dirty="0" err="1"/>
              <a:t>ir</a:t>
            </a:r>
            <a:r>
              <a:rPr lang="en-US" sz="8000" b="1" dirty="0"/>
              <a:t> </a:t>
            </a:r>
            <a:r>
              <a:rPr lang="en-US" sz="8000" b="1" dirty="0" err="1"/>
              <a:t>depende</a:t>
            </a:r>
            <a:r>
              <a:rPr lang="en-US" sz="8000" b="1" dirty="0"/>
              <a:t> solo del </a:t>
            </a:r>
            <a:r>
              <a:rPr lang="en-US" sz="8000" b="1" dirty="0" err="1"/>
              <a:t>estado</a:t>
            </a:r>
            <a:r>
              <a:rPr lang="en-US" sz="8000" b="1" dirty="0"/>
              <a:t> actual</a:t>
            </a:r>
            <a:r>
              <a:rPr lang="en-US" sz="8000" dirty="0"/>
              <a:t>, no del </a:t>
            </a:r>
            <a:r>
              <a:rPr lang="en-US" sz="8000" dirty="0" err="1"/>
              <a:t>pasado</a:t>
            </a:r>
            <a:r>
              <a:rPr lang="en-US" sz="8000" dirty="0"/>
              <a:t> </a:t>
            </a:r>
            <a:r>
              <a:rPr lang="en-US" sz="8000" dirty="0" err="1"/>
              <a:t>completo</a:t>
            </a:r>
            <a:r>
              <a:rPr lang="en-US" sz="8000" dirty="0"/>
              <a:t>. Esa es la </a:t>
            </a:r>
            <a:r>
              <a:rPr lang="en-US" sz="8000" dirty="0" err="1"/>
              <a:t>famosa</a:t>
            </a:r>
            <a:r>
              <a:rPr lang="en-US" sz="8000" dirty="0"/>
              <a:t> </a:t>
            </a:r>
            <a:r>
              <a:rPr lang="en-US" sz="8000" b="1" dirty="0" err="1"/>
              <a:t>propiedad</a:t>
            </a:r>
            <a:r>
              <a:rPr lang="en-US" sz="8000" b="1" dirty="0"/>
              <a:t> de Markov</a:t>
            </a:r>
            <a:r>
              <a:rPr lang="en-US" sz="8000" dirty="0"/>
              <a:t>.</a:t>
            </a:r>
          </a:p>
          <a:p>
            <a:r>
              <a:rPr lang="en-US" sz="8000" dirty="0" err="1"/>
              <a:t>Podrías</a:t>
            </a:r>
            <a:r>
              <a:rPr lang="en-US" sz="8000" dirty="0"/>
              <a:t> </a:t>
            </a:r>
            <a:r>
              <a:rPr lang="en-US" sz="8000" dirty="0" err="1"/>
              <a:t>pensarlo</a:t>
            </a:r>
            <a:r>
              <a:rPr lang="en-US" sz="8000" dirty="0"/>
              <a:t> </a:t>
            </a:r>
            <a:r>
              <a:rPr lang="en-US" sz="8000" dirty="0" err="1"/>
              <a:t>como</a:t>
            </a:r>
            <a:r>
              <a:rPr lang="en-US" sz="8000" dirty="0"/>
              <a:t> un juego </a:t>
            </a:r>
            <a:r>
              <a:rPr lang="en-US" sz="8000" dirty="0" err="1"/>
              <a:t>en</a:t>
            </a:r>
            <a:r>
              <a:rPr lang="en-US" sz="8000" dirty="0"/>
              <a:t> </a:t>
            </a:r>
            <a:r>
              <a:rPr lang="en-US" sz="8000" dirty="0" err="1"/>
              <a:t>el</a:t>
            </a:r>
            <a:r>
              <a:rPr lang="en-US" sz="8000" dirty="0"/>
              <a:t> que </a:t>
            </a:r>
            <a:r>
              <a:rPr lang="en-US" sz="8000" dirty="0" err="1"/>
              <a:t>estás</a:t>
            </a:r>
            <a:r>
              <a:rPr lang="en-US" sz="8000" dirty="0"/>
              <a:t> </a:t>
            </a:r>
            <a:r>
              <a:rPr lang="en-US" sz="8000" dirty="0" err="1"/>
              <a:t>en</a:t>
            </a:r>
            <a:r>
              <a:rPr lang="en-US" sz="8000" dirty="0"/>
              <a:t> </a:t>
            </a:r>
            <a:r>
              <a:rPr lang="en-US" sz="8000" dirty="0" err="1"/>
              <a:t>una</a:t>
            </a:r>
            <a:r>
              <a:rPr lang="en-US" sz="8000" dirty="0"/>
              <a:t> </a:t>
            </a:r>
            <a:r>
              <a:rPr lang="en-US" sz="8000" dirty="0" err="1"/>
              <a:t>casilla</a:t>
            </a:r>
            <a:r>
              <a:rPr lang="en-US" sz="8000" dirty="0"/>
              <a:t>, y </a:t>
            </a:r>
            <a:r>
              <a:rPr lang="en-US" sz="8000" dirty="0" err="1"/>
              <a:t>tirás</a:t>
            </a:r>
            <a:r>
              <a:rPr lang="en-US" sz="8000" dirty="0"/>
              <a:t> un dado con </a:t>
            </a:r>
            <a:r>
              <a:rPr lang="en-US" sz="8000" dirty="0" err="1"/>
              <a:t>reglas</a:t>
            </a:r>
            <a:r>
              <a:rPr lang="en-US" sz="8000" dirty="0"/>
              <a:t> </a:t>
            </a:r>
            <a:r>
              <a:rPr lang="en-US" sz="8000" dirty="0" err="1"/>
              <a:t>distintas</a:t>
            </a:r>
            <a:r>
              <a:rPr lang="en-US" sz="8000" dirty="0"/>
              <a:t> </a:t>
            </a:r>
            <a:r>
              <a:rPr lang="en-US" sz="8000" dirty="0" err="1"/>
              <a:t>en</a:t>
            </a:r>
            <a:r>
              <a:rPr lang="en-US" sz="8000" dirty="0"/>
              <a:t> </a:t>
            </a:r>
            <a:r>
              <a:rPr lang="en-US" sz="8000" dirty="0" err="1"/>
              <a:t>cada</a:t>
            </a:r>
            <a:r>
              <a:rPr lang="en-US" sz="8000" dirty="0"/>
              <a:t> </a:t>
            </a:r>
            <a:r>
              <a:rPr lang="en-US" sz="8000" dirty="0" err="1"/>
              <a:t>casilla</a:t>
            </a:r>
            <a:r>
              <a:rPr lang="en-US" sz="8000" dirty="0"/>
              <a:t> para </a:t>
            </a:r>
            <a:r>
              <a:rPr lang="en-US" sz="8000" dirty="0" err="1"/>
              <a:t>ver</a:t>
            </a:r>
            <a:r>
              <a:rPr lang="en-US" sz="8000" dirty="0"/>
              <a:t> a </a:t>
            </a:r>
            <a:r>
              <a:rPr lang="en-US" sz="8000" dirty="0" err="1"/>
              <a:t>cuál</a:t>
            </a:r>
            <a:r>
              <a:rPr lang="en-US" sz="8000" dirty="0"/>
              <a:t> </a:t>
            </a:r>
            <a:r>
              <a:rPr lang="en-US" sz="8000" dirty="0" err="1"/>
              <a:t>pasás</a:t>
            </a:r>
            <a:r>
              <a:rPr lang="en-US" sz="8000" dirty="0"/>
              <a:t>. No </a:t>
            </a:r>
            <a:r>
              <a:rPr lang="en-US" sz="8000" dirty="0" err="1"/>
              <a:t>importa</a:t>
            </a:r>
            <a:r>
              <a:rPr lang="en-US" sz="8000" dirty="0"/>
              <a:t> </a:t>
            </a:r>
            <a:r>
              <a:rPr lang="en-US" sz="8000" dirty="0" err="1"/>
              <a:t>cómo</a:t>
            </a:r>
            <a:r>
              <a:rPr lang="en-US" sz="8000" dirty="0"/>
              <a:t> </a:t>
            </a:r>
            <a:r>
              <a:rPr lang="en-US" sz="8000" dirty="0" err="1"/>
              <a:t>llegaste</a:t>
            </a:r>
            <a:r>
              <a:rPr lang="en-US" sz="8000" dirty="0"/>
              <a:t> </a:t>
            </a:r>
            <a:r>
              <a:rPr lang="en-US" sz="8000" dirty="0" err="1"/>
              <a:t>ahí</a:t>
            </a:r>
            <a:r>
              <a:rPr lang="en-US" sz="8000" dirty="0"/>
              <a:t>, solo </a:t>
            </a:r>
            <a:r>
              <a:rPr lang="en-US" sz="8000" dirty="0" err="1"/>
              <a:t>importa</a:t>
            </a:r>
            <a:r>
              <a:rPr lang="en-US" sz="8000" dirty="0"/>
              <a:t> </a:t>
            </a:r>
            <a:r>
              <a:rPr lang="en-US" sz="8000" dirty="0" err="1"/>
              <a:t>dónde</a:t>
            </a:r>
            <a:r>
              <a:rPr lang="en-US" sz="8000" dirty="0"/>
              <a:t> </a:t>
            </a:r>
            <a:r>
              <a:rPr lang="en-US" sz="8000" dirty="0" err="1"/>
              <a:t>estás</a:t>
            </a:r>
            <a:r>
              <a:rPr lang="en-US" sz="8000" dirty="0"/>
              <a:t> </a:t>
            </a:r>
            <a:r>
              <a:rPr lang="en-US" sz="8000" dirty="0" err="1"/>
              <a:t>ahora</a:t>
            </a:r>
            <a:r>
              <a:rPr lang="en-US" sz="8000" dirty="0"/>
              <a: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Ejemplo</a:t>
            </a:r>
          </a:p>
          <a:p>
            <a:pPr>
              <a:buNone/>
            </a:pPr>
            <a:r>
              <a:rPr lang="en-US" sz="9600" b="1" dirty="0" err="1"/>
              <a:t>Predicción</a:t>
            </a:r>
            <a:r>
              <a:rPr lang="en-US" sz="9600" b="1" dirty="0"/>
              <a:t> del </a:t>
            </a:r>
            <a:r>
              <a:rPr lang="en-US" sz="9600" b="1" dirty="0" err="1"/>
              <a:t>clima</a:t>
            </a:r>
            <a:r>
              <a:rPr lang="en-US" sz="9600" b="1" dirty="0"/>
              <a:t>:</a:t>
            </a:r>
          </a:p>
          <a:p>
            <a:pPr>
              <a:buFont typeface="Arial" panose="020B0604020202020204" pitchFamily="34" charset="0"/>
              <a:buChar char="•"/>
            </a:pPr>
            <a:r>
              <a:rPr lang="en-US" sz="9600" b="1" dirty="0" err="1"/>
              <a:t>Estados</a:t>
            </a:r>
            <a:r>
              <a:rPr lang="en-US" sz="9600" b="1" dirty="0"/>
              <a:t>:</a:t>
            </a:r>
            <a:r>
              <a:rPr lang="en-US" sz="9600" dirty="0"/>
              <a:t> </a:t>
            </a:r>
            <a:r>
              <a:rPr lang="en-US" sz="9600" dirty="0" err="1"/>
              <a:t>Soleado</a:t>
            </a:r>
            <a:r>
              <a:rPr lang="en-US" sz="9600" dirty="0"/>
              <a:t>, </a:t>
            </a:r>
            <a:r>
              <a:rPr lang="en-US" sz="9600" dirty="0" err="1"/>
              <a:t>Nublado</a:t>
            </a:r>
            <a:r>
              <a:rPr lang="en-US" sz="9600" dirty="0"/>
              <a:t>, Lluvia.</a:t>
            </a:r>
          </a:p>
          <a:p>
            <a:pPr>
              <a:buFont typeface="Arial" panose="020B0604020202020204" pitchFamily="34" charset="0"/>
              <a:buChar char="•"/>
            </a:pPr>
            <a:r>
              <a:rPr lang="en-US" sz="9600" b="1" dirty="0" err="1"/>
              <a:t>Transiciones</a:t>
            </a:r>
            <a:r>
              <a:rPr lang="en-US" sz="9600" b="1" dirty="0"/>
              <a:t>:</a:t>
            </a:r>
            <a:r>
              <a:rPr lang="en-US" sz="9600" dirty="0"/>
              <a:t> La </a:t>
            </a:r>
            <a:r>
              <a:rPr lang="en-US" sz="9600" dirty="0" err="1"/>
              <a:t>probabilidad</a:t>
            </a:r>
            <a:r>
              <a:rPr lang="en-US" sz="9600" dirty="0"/>
              <a:t> de que </a:t>
            </a:r>
            <a:r>
              <a:rPr lang="en-US" sz="9600" dirty="0" err="1"/>
              <a:t>el</a:t>
            </a:r>
            <a:r>
              <a:rPr lang="en-US" sz="9600" dirty="0"/>
              <a:t> </a:t>
            </a:r>
            <a:r>
              <a:rPr lang="en-US" sz="9600" dirty="0" err="1"/>
              <a:t>clima</a:t>
            </a:r>
            <a:r>
              <a:rPr lang="en-US" sz="9600" dirty="0"/>
              <a:t> </a:t>
            </a:r>
            <a:r>
              <a:rPr lang="en-US" sz="9600" dirty="0" err="1"/>
              <a:t>cambie</a:t>
            </a:r>
            <a:r>
              <a:rPr lang="en-US" sz="9600" dirty="0"/>
              <a:t> de </a:t>
            </a:r>
            <a:r>
              <a:rPr lang="en-US" sz="9600" dirty="0" err="1"/>
              <a:t>soleado</a:t>
            </a:r>
            <a:r>
              <a:rPr lang="en-US" sz="9600" dirty="0"/>
              <a:t> a </a:t>
            </a:r>
            <a:r>
              <a:rPr lang="en-US" sz="9600" dirty="0" err="1"/>
              <a:t>lluvioso</a:t>
            </a:r>
            <a:r>
              <a:rPr lang="en-US" sz="9600" dirty="0"/>
              <a:t> es del 20%, y la </a:t>
            </a:r>
            <a:r>
              <a:rPr lang="en-US" sz="9600" dirty="0" err="1"/>
              <a:t>probabilidad</a:t>
            </a:r>
            <a:r>
              <a:rPr lang="en-US" sz="9600" dirty="0"/>
              <a:t> de que se </a:t>
            </a:r>
            <a:r>
              <a:rPr lang="en-US" sz="9600" dirty="0" err="1"/>
              <a:t>mantenga</a:t>
            </a:r>
            <a:r>
              <a:rPr lang="en-US" sz="9600" dirty="0"/>
              <a:t> </a:t>
            </a:r>
            <a:r>
              <a:rPr lang="en-US" sz="9600" dirty="0" err="1"/>
              <a:t>soleado</a:t>
            </a:r>
            <a:r>
              <a:rPr lang="en-US" sz="9600" dirty="0"/>
              <a:t> es del 80%. Lo </a:t>
            </a:r>
            <a:r>
              <a:rPr lang="en-US" sz="9600" dirty="0" err="1"/>
              <a:t>mismo</a:t>
            </a:r>
            <a:r>
              <a:rPr lang="en-US" sz="9600" dirty="0"/>
              <a:t> para </a:t>
            </a:r>
            <a:r>
              <a:rPr lang="en-US" sz="9600" dirty="0" err="1"/>
              <a:t>otros</a:t>
            </a:r>
            <a:r>
              <a:rPr lang="en-US" sz="9600" dirty="0"/>
              <a:t> </a:t>
            </a:r>
            <a:r>
              <a:rPr lang="en-US" sz="9600" dirty="0" err="1"/>
              <a:t>estados</a:t>
            </a:r>
            <a:r>
              <a:rPr lang="en-US" sz="9600" dirty="0"/>
              <a:t>.</a:t>
            </a:r>
          </a:p>
          <a:p>
            <a:pPr>
              <a:buFont typeface="Arial" panose="020B0604020202020204" pitchFamily="34" charset="0"/>
              <a:buChar char="•"/>
            </a:pPr>
            <a:r>
              <a:rPr lang="en-US" sz="9600" b="1" dirty="0" err="1"/>
              <a:t>Explicación</a:t>
            </a:r>
            <a:r>
              <a:rPr lang="en-US" sz="9600" b="1" dirty="0"/>
              <a:t>:</a:t>
            </a:r>
            <a:r>
              <a:rPr lang="en-US" sz="9600" dirty="0"/>
              <a:t> El </a:t>
            </a:r>
            <a:r>
              <a:rPr lang="en-US" sz="9600" dirty="0" err="1"/>
              <a:t>estado</a:t>
            </a:r>
            <a:r>
              <a:rPr lang="en-US" sz="9600" dirty="0"/>
              <a:t> actual del </a:t>
            </a:r>
            <a:r>
              <a:rPr lang="en-US" sz="9600" dirty="0" err="1"/>
              <a:t>clima</a:t>
            </a:r>
            <a:r>
              <a:rPr lang="en-US" sz="9600" dirty="0"/>
              <a:t> (</a:t>
            </a:r>
            <a:r>
              <a:rPr lang="en-US" sz="9600" dirty="0" err="1"/>
              <a:t>por</a:t>
            </a:r>
            <a:r>
              <a:rPr lang="en-US" sz="9600" dirty="0"/>
              <a:t> </a:t>
            </a:r>
            <a:r>
              <a:rPr lang="en-US" sz="9600" dirty="0" err="1"/>
              <a:t>ejemplo</a:t>
            </a:r>
            <a:r>
              <a:rPr lang="en-US" sz="9600" dirty="0"/>
              <a:t>, </a:t>
            </a:r>
            <a:r>
              <a:rPr lang="en-US" sz="9600" dirty="0" err="1"/>
              <a:t>Soleado</a:t>
            </a:r>
            <a:r>
              <a:rPr lang="en-US" sz="9600" dirty="0"/>
              <a:t>) </a:t>
            </a:r>
            <a:r>
              <a:rPr lang="en-US" sz="9600" dirty="0" err="1"/>
              <a:t>determina</a:t>
            </a:r>
            <a:r>
              <a:rPr lang="en-US" sz="9600" dirty="0"/>
              <a:t> las </a:t>
            </a:r>
            <a:r>
              <a:rPr lang="en-US" sz="9600" dirty="0" err="1"/>
              <a:t>probabilidades</a:t>
            </a:r>
            <a:r>
              <a:rPr lang="en-US" sz="9600" dirty="0"/>
              <a:t> del </a:t>
            </a:r>
            <a:r>
              <a:rPr lang="en-US" sz="9600" dirty="0" err="1"/>
              <a:t>siguiente</a:t>
            </a:r>
            <a:r>
              <a:rPr lang="en-US" sz="9600" dirty="0"/>
              <a:t> </a:t>
            </a:r>
            <a:r>
              <a:rPr lang="en-US" sz="9600" dirty="0" err="1"/>
              <a:t>estado</a:t>
            </a:r>
            <a:r>
              <a:rPr lang="en-US" sz="9600" dirty="0"/>
              <a:t> (</a:t>
            </a:r>
            <a:r>
              <a:rPr lang="en-US" sz="9600" dirty="0" err="1"/>
              <a:t>Soleado</a:t>
            </a:r>
            <a:r>
              <a:rPr lang="en-US" sz="9600" dirty="0"/>
              <a:t>, </a:t>
            </a:r>
            <a:r>
              <a:rPr lang="en-US" sz="9600" dirty="0" err="1"/>
              <a:t>Nublado</a:t>
            </a:r>
            <a:r>
              <a:rPr lang="en-US" sz="9600" dirty="0"/>
              <a:t>, Lluvia).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Modelado</a:t>
            </a:r>
            <a:r>
              <a:rPr lang="en-US" sz="8000" b="1" dirty="0"/>
              <a:t> de </a:t>
            </a:r>
            <a:r>
              <a:rPr lang="en-US" sz="8000" b="1" dirty="0" err="1"/>
              <a:t>texto</a:t>
            </a:r>
            <a:r>
              <a:rPr lang="en-US" sz="8000" b="1" dirty="0"/>
              <a:t> (</a:t>
            </a:r>
            <a:r>
              <a:rPr lang="en-US" sz="8000" b="1" dirty="0" err="1"/>
              <a:t>procesamiento</a:t>
            </a:r>
            <a:r>
              <a:rPr lang="en-US" sz="8000" b="1" dirty="0"/>
              <a:t> de </a:t>
            </a:r>
            <a:r>
              <a:rPr lang="en-US" sz="8000" b="1" dirty="0" err="1"/>
              <a:t>lenguaje</a:t>
            </a:r>
            <a:r>
              <a:rPr lang="en-US" sz="8000" b="1" dirty="0"/>
              <a:t> natural):</a:t>
            </a:r>
          </a:p>
          <a:p>
            <a:pPr>
              <a:buFont typeface="Arial" panose="020B0604020202020204" pitchFamily="34" charset="0"/>
              <a:buChar char="•"/>
            </a:pPr>
            <a:r>
              <a:rPr lang="en-US" sz="8000" b="1" dirty="0" err="1"/>
              <a:t>Estados</a:t>
            </a:r>
            <a:r>
              <a:rPr lang="en-US" sz="8000" b="1" dirty="0"/>
              <a:t>:</a:t>
            </a:r>
            <a:r>
              <a:rPr lang="en-US" sz="8000" dirty="0"/>
              <a:t> Palabras o </a:t>
            </a:r>
            <a:r>
              <a:rPr lang="en-US" sz="8000" dirty="0" err="1"/>
              <a:t>letras</a:t>
            </a:r>
            <a:r>
              <a:rPr lang="en-US" sz="8000" dirty="0"/>
              <a:t> </a:t>
            </a:r>
            <a:r>
              <a:rPr lang="en-US" sz="8000" dirty="0" err="1"/>
              <a:t>en</a:t>
            </a:r>
            <a:r>
              <a:rPr lang="en-US" sz="8000" dirty="0"/>
              <a:t> un </a:t>
            </a:r>
            <a:r>
              <a:rPr lang="en-US" sz="8000" dirty="0" err="1"/>
              <a:t>texto</a:t>
            </a:r>
            <a:r>
              <a:rPr lang="en-US" sz="8000" dirty="0"/>
              <a:t>.</a:t>
            </a:r>
          </a:p>
          <a:p>
            <a:pPr>
              <a:buFont typeface="Arial" panose="020B0604020202020204" pitchFamily="34" charset="0"/>
              <a:buChar char="•"/>
            </a:pPr>
            <a:r>
              <a:rPr lang="en-US" sz="8000" b="1" dirty="0" err="1"/>
              <a:t>Transiciones</a:t>
            </a:r>
            <a:r>
              <a:rPr lang="en-US" sz="8000" b="1" dirty="0"/>
              <a:t>:</a:t>
            </a:r>
            <a:r>
              <a:rPr lang="en-US" sz="8000" dirty="0"/>
              <a:t> La </a:t>
            </a:r>
            <a:r>
              <a:rPr lang="en-US" sz="8000" dirty="0" err="1"/>
              <a:t>probabilidad</a:t>
            </a:r>
            <a:r>
              <a:rPr lang="en-US" sz="8000" dirty="0"/>
              <a:t> de que </a:t>
            </a:r>
            <a:r>
              <a:rPr lang="en-US" sz="8000" dirty="0" err="1"/>
              <a:t>una</a:t>
            </a:r>
            <a:r>
              <a:rPr lang="en-US" sz="8000" dirty="0"/>
              <a:t> palabra </a:t>
            </a:r>
            <a:r>
              <a:rPr lang="en-US" sz="8000" dirty="0" err="1"/>
              <a:t>específica</a:t>
            </a:r>
            <a:r>
              <a:rPr lang="en-US" sz="8000" dirty="0"/>
              <a:t> </a:t>
            </a:r>
            <a:r>
              <a:rPr lang="en-US" sz="8000" dirty="0" err="1"/>
              <a:t>siga</a:t>
            </a:r>
            <a:r>
              <a:rPr lang="en-US" sz="8000" dirty="0"/>
              <a:t> a </a:t>
            </a:r>
            <a:r>
              <a:rPr lang="en-US" sz="8000" dirty="0" err="1"/>
              <a:t>otra</a:t>
            </a:r>
            <a:r>
              <a:rPr lang="en-US" sz="8000" dirty="0"/>
              <a:t> (</a:t>
            </a:r>
            <a:r>
              <a:rPr lang="en-US" sz="8000" dirty="0" err="1"/>
              <a:t>por</a:t>
            </a:r>
            <a:r>
              <a:rPr lang="en-US" sz="8000" dirty="0"/>
              <a:t> </a:t>
            </a:r>
            <a:r>
              <a:rPr lang="en-US" sz="8000" dirty="0" err="1"/>
              <a:t>ejemplo</a:t>
            </a:r>
            <a:r>
              <a:rPr lang="en-US" sz="8000" dirty="0"/>
              <a:t>, la </a:t>
            </a:r>
            <a:r>
              <a:rPr lang="en-US" sz="8000" dirty="0" err="1"/>
              <a:t>probabilidad</a:t>
            </a:r>
            <a:r>
              <a:rPr lang="en-US" sz="8000" dirty="0"/>
              <a:t> de que la palabra “gato” </a:t>
            </a:r>
            <a:r>
              <a:rPr lang="en-US" sz="8000" dirty="0" err="1"/>
              <a:t>siga</a:t>
            </a:r>
            <a:r>
              <a:rPr lang="en-US" sz="8000" dirty="0"/>
              <a:t> a “</a:t>
            </a:r>
            <a:r>
              <a:rPr lang="en-US" sz="8000" dirty="0" err="1"/>
              <a:t>el</a:t>
            </a:r>
            <a:r>
              <a:rPr lang="en-US" sz="8000" dirty="0"/>
              <a:t>” es </a:t>
            </a:r>
            <a:r>
              <a:rPr lang="en-US" sz="8000" dirty="0" err="1"/>
              <a:t>alta</a:t>
            </a:r>
            <a:r>
              <a:rPr lang="en-US" sz="8000" dirty="0"/>
              <a:t>).</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modelo</a:t>
            </a:r>
            <a:r>
              <a:rPr lang="en-US" sz="8000" dirty="0"/>
              <a:t> </a:t>
            </a:r>
            <a:r>
              <a:rPr lang="en-US" sz="8000" dirty="0" err="1"/>
              <a:t>predice</a:t>
            </a:r>
            <a:r>
              <a:rPr lang="en-US" sz="8000" dirty="0"/>
              <a:t> </a:t>
            </a:r>
            <a:r>
              <a:rPr lang="en-US" sz="8000" dirty="0" err="1"/>
              <a:t>qué</a:t>
            </a:r>
            <a:r>
              <a:rPr lang="en-US" sz="8000" dirty="0"/>
              <a:t> palabra </a:t>
            </a:r>
            <a:r>
              <a:rPr lang="en-US" sz="8000" dirty="0" err="1"/>
              <a:t>probablemente</a:t>
            </a:r>
            <a:r>
              <a:rPr lang="en-US" sz="8000" dirty="0"/>
              <a:t> </a:t>
            </a:r>
            <a:r>
              <a:rPr lang="en-US" sz="8000" dirty="0" err="1"/>
              <a:t>vendrá</a:t>
            </a:r>
            <a:r>
              <a:rPr lang="en-US" sz="8000" dirty="0"/>
              <a:t> </a:t>
            </a:r>
            <a:r>
              <a:rPr lang="en-US" sz="8000" dirty="0" err="1"/>
              <a:t>después</a:t>
            </a:r>
            <a:r>
              <a:rPr lang="en-US" sz="8000" dirty="0"/>
              <a:t>, solo </a:t>
            </a:r>
            <a:r>
              <a:rPr lang="en-US" sz="8000" dirty="0" err="1"/>
              <a:t>basándose</a:t>
            </a:r>
            <a:r>
              <a:rPr lang="en-US" sz="8000" dirty="0"/>
              <a:t> </a:t>
            </a:r>
            <a:r>
              <a:rPr lang="en-US" sz="8000" dirty="0" err="1"/>
              <a:t>en</a:t>
            </a:r>
            <a:r>
              <a:rPr lang="en-US" sz="8000" dirty="0"/>
              <a:t> la palabra actual, sin </a:t>
            </a:r>
            <a:r>
              <a:rPr lang="en-US" sz="8000" dirty="0" err="1"/>
              <a:t>importar</a:t>
            </a:r>
            <a:r>
              <a:rPr lang="en-US" sz="8000" dirty="0"/>
              <a:t> </a:t>
            </a:r>
            <a:r>
              <a:rPr lang="en-US" sz="8000" dirty="0" err="1"/>
              <a:t>el</a:t>
            </a:r>
            <a:r>
              <a:rPr lang="en-US" sz="8000" dirty="0"/>
              <a:t> </a:t>
            </a:r>
            <a:r>
              <a:rPr lang="en-US" sz="8000" dirty="0" err="1"/>
              <a:t>contexto</a:t>
            </a:r>
            <a:r>
              <a:rPr lang="en-US" sz="8000" dirty="0"/>
              <a:t> </a:t>
            </a:r>
            <a:r>
              <a:rPr lang="en-US" sz="8000" dirty="0" err="1"/>
              <a:t>completo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Modelo</a:t>
            </a:r>
            <a:r>
              <a:rPr lang="en-US" sz="8000" b="1" dirty="0"/>
              <a:t> de </a:t>
            </a:r>
            <a:r>
              <a:rPr lang="en-US" sz="8000" b="1" dirty="0" err="1"/>
              <a:t>cadenas</a:t>
            </a:r>
            <a:r>
              <a:rPr lang="en-US" sz="8000" b="1" dirty="0"/>
              <a:t> de Markov </a:t>
            </a:r>
            <a:r>
              <a:rPr lang="en-US" sz="8000" b="1" dirty="0" err="1"/>
              <a:t>en</a:t>
            </a:r>
            <a:r>
              <a:rPr lang="en-US" sz="8000" b="1" dirty="0"/>
              <a:t> </a:t>
            </a:r>
            <a:r>
              <a:rPr lang="en-US" sz="8000" b="1" dirty="0" err="1"/>
              <a:t>juegos</a:t>
            </a:r>
            <a:r>
              <a:rPr lang="en-US" sz="8000" b="1" dirty="0"/>
              <a:t> de azar:</a:t>
            </a:r>
          </a:p>
          <a:p>
            <a:pPr>
              <a:buFont typeface="Arial" panose="020B0604020202020204" pitchFamily="34" charset="0"/>
              <a:buChar char="•"/>
            </a:pPr>
            <a:r>
              <a:rPr lang="en-US" sz="8000" b="1" dirty="0" err="1"/>
              <a:t>Estados</a:t>
            </a:r>
            <a:r>
              <a:rPr lang="en-US" sz="8000" b="1" dirty="0"/>
              <a:t>:</a:t>
            </a:r>
            <a:r>
              <a:rPr lang="en-US" sz="8000" dirty="0"/>
              <a:t> Caras de un dado (1, 2, 3, 4, 5, 6).</a:t>
            </a:r>
          </a:p>
          <a:p>
            <a:pPr>
              <a:buFont typeface="Arial" panose="020B0604020202020204" pitchFamily="34" charset="0"/>
              <a:buChar char="•"/>
            </a:pPr>
            <a:r>
              <a:rPr lang="en-US" sz="8000" b="1" dirty="0" err="1"/>
              <a:t>Transiciones</a:t>
            </a:r>
            <a:r>
              <a:rPr lang="en-US" sz="8000" b="1" dirty="0"/>
              <a:t>:</a:t>
            </a:r>
            <a:r>
              <a:rPr lang="en-US" sz="8000" dirty="0"/>
              <a:t> Si </a:t>
            </a:r>
            <a:r>
              <a:rPr lang="en-US" sz="8000" dirty="0" err="1"/>
              <a:t>el</a:t>
            </a:r>
            <a:r>
              <a:rPr lang="en-US" sz="8000" dirty="0"/>
              <a:t> dado </a:t>
            </a:r>
            <a:r>
              <a:rPr lang="en-US" sz="8000" dirty="0" err="1"/>
              <a:t>está</a:t>
            </a:r>
            <a:r>
              <a:rPr lang="en-US" sz="8000" dirty="0"/>
              <a:t> </a:t>
            </a:r>
            <a:r>
              <a:rPr lang="en-US" sz="8000" dirty="0" err="1"/>
              <a:t>en</a:t>
            </a:r>
            <a:r>
              <a:rPr lang="en-US" sz="8000" dirty="0"/>
              <a:t> </a:t>
            </a:r>
            <a:r>
              <a:rPr lang="en-US" sz="8000" dirty="0" err="1"/>
              <a:t>el</a:t>
            </a:r>
            <a:r>
              <a:rPr lang="en-US" sz="8000" dirty="0"/>
              <a:t> </a:t>
            </a:r>
            <a:r>
              <a:rPr lang="en-US" sz="8000" dirty="0" err="1"/>
              <a:t>estado</a:t>
            </a:r>
            <a:r>
              <a:rPr lang="en-US" sz="8000" dirty="0"/>
              <a:t> 1, hay </a:t>
            </a:r>
            <a:r>
              <a:rPr lang="en-US" sz="8000" dirty="0" err="1"/>
              <a:t>una</a:t>
            </a:r>
            <a:r>
              <a:rPr lang="en-US" sz="8000" dirty="0"/>
              <a:t> </a:t>
            </a:r>
            <a:r>
              <a:rPr lang="en-US" sz="8000" dirty="0" err="1"/>
              <a:t>probabilidad</a:t>
            </a:r>
            <a:r>
              <a:rPr lang="en-US" sz="8000" dirty="0"/>
              <a:t> </a:t>
            </a:r>
            <a:r>
              <a:rPr lang="en-US" sz="8000" dirty="0" err="1"/>
              <a:t>fija</a:t>
            </a:r>
            <a:r>
              <a:rPr lang="en-US" sz="8000" dirty="0"/>
              <a:t> de </a:t>
            </a:r>
            <a:r>
              <a:rPr lang="en-US" sz="8000" dirty="0" err="1"/>
              <a:t>moverse</a:t>
            </a:r>
            <a:r>
              <a:rPr lang="en-US" sz="8000" dirty="0"/>
              <a:t> a </a:t>
            </a:r>
            <a:r>
              <a:rPr lang="en-US" sz="8000" dirty="0" err="1"/>
              <a:t>cualquiera</a:t>
            </a:r>
            <a:r>
              <a:rPr lang="en-US" sz="8000" dirty="0"/>
              <a:t> de </a:t>
            </a:r>
            <a:r>
              <a:rPr lang="en-US" sz="8000" dirty="0" err="1"/>
              <a:t>los</a:t>
            </a:r>
            <a:r>
              <a:rPr lang="en-US" sz="8000" dirty="0"/>
              <a:t> </a:t>
            </a:r>
            <a:r>
              <a:rPr lang="en-US" sz="8000" dirty="0" err="1"/>
              <a:t>otros</a:t>
            </a:r>
            <a:r>
              <a:rPr lang="en-US" sz="8000" dirty="0"/>
              <a:t> </a:t>
            </a:r>
            <a:r>
              <a:rPr lang="en-US" sz="8000" dirty="0" err="1"/>
              <a:t>estados</a:t>
            </a:r>
            <a:r>
              <a:rPr lang="en-US" sz="8000" dirty="0"/>
              <a:t> </a:t>
            </a:r>
            <a:r>
              <a:rPr lang="en-US" sz="8000" dirty="0" err="1"/>
              <a:t>en</a:t>
            </a:r>
            <a:r>
              <a:rPr lang="en-US" sz="8000" dirty="0"/>
              <a:t> </a:t>
            </a:r>
            <a:r>
              <a:rPr lang="en-US" sz="8000" dirty="0" err="1"/>
              <a:t>el</a:t>
            </a:r>
            <a:r>
              <a:rPr lang="en-US" sz="8000" dirty="0"/>
              <a:t> </a:t>
            </a:r>
            <a:r>
              <a:rPr lang="en-US" sz="8000" dirty="0" err="1"/>
              <a:t>siguiente</a:t>
            </a:r>
            <a:r>
              <a:rPr lang="en-US" sz="8000" dirty="0"/>
              <a:t> </a:t>
            </a:r>
            <a:r>
              <a:rPr lang="en-US" sz="8000" dirty="0" err="1"/>
              <a:t>lanzamiento</a:t>
            </a:r>
            <a:r>
              <a:rPr lang="en-US" sz="8000" dirty="0"/>
              <a:t>, </a:t>
            </a:r>
            <a:r>
              <a:rPr lang="en-US" sz="8000" dirty="0" err="1"/>
              <a:t>dependiendo</a:t>
            </a:r>
            <a:r>
              <a:rPr lang="en-US" sz="8000" dirty="0"/>
              <a:t> de las </a:t>
            </a:r>
            <a:r>
              <a:rPr lang="en-US" sz="8000" dirty="0" err="1"/>
              <a:t>reglas</a:t>
            </a:r>
            <a:r>
              <a:rPr lang="en-US" sz="8000" dirty="0"/>
              <a:t> del juego.</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estado</a:t>
            </a:r>
            <a:r>
              <a:rPr lang="en-US" sz="8000" dirty="0"/>
              <a:t> actual del dado (</a:t>
            </a:r>
            <a:r>
              <a:rPr lang="en-US" sz="8000" dirty="0" err="1"/>
              <a:t>el</a:t>
            </a:r>
            <a:r>
              <a:rPr lang="en-US" sz="8000" dirty="0"/>
              <a:t> </a:t>
            </a:r>
            <a:r>
              <a:rPr lang="en-US" sz="8000" dirty="0" err="1"/>
              <a:t>número</a:t>
            </a:r>
            <a:r>
              <a:rPr lang="en-US" sz="8000" dirty="0"/>
              <a:t> </a:t>
            </a:r>
            <a:r>
              <a:rPr lang="en-US" sz="8000" dirty="0" err="1"/>
              <a:t>mostrado</a:t>
            </a:r>
            <a:r>
              <a:rPr lang="en-US" sz="8000" dirty="0"/>
              <a:t>) </a:t>
            </a:r>
            <a:r>
              <a:rPr lang="en-US" sz="8000" dirty="0" err="1"/>
              <a:t>determina</a:t>
            </a:r>
            <a:r>
              <a:rPr lang="en-US" sz="8000" dirty="0"/>
              <a:t> </a:t>
            </a:r>
            <a:r>
              <a:rPr lang="en-US" sz="8000" dirty="0" err="1"/>
              <a:t>el</a:t>
            </a:r>
            <a:r>
              <a:rPr lang="en-US" sz="8000" dirty="0"/>
              <a:t> </a:t>
            </a:r>
            <a:r>
              <a:rPr lang="en-US" sz="8000" dirty="0" err="1"/>
              <a:t>siguiente</a:t>
            </a:r>
            <a:r>
              <a:rPr lang="en-US" sz="8000" dirty="0"/>
              <a:t> </a:t>
            </a:r>
            <a:r>
              <a:rPr lang="en-US" sz="8000" dirty="0" err="1"/>
              <a:t>estado</a:t>
            </a:r>
            <a:r>
              <a:rPr lang="en-US" sz="8000" dirty="0"/>
              <a:t> </a:t>
            </a:r>
            <a:r>
              <a:rPr lang="en-US" sz="8000" dirty="0" err="1"/>
              <a:t>tras</a:t>
            </a:r>
            <a:r>
              <a:rPr lang="en-US" sz="8000" dirty="0"/>
              <a:t> un </a:t>
            </a:r>
            <a:r>
              <a:rPr lang="en-US" sz="8000" dirty="0" err="1"/>
              <a:t>lanzamiento</a:t>
            </a:r>
            <a:r>
              <a:rPr lang="en-US" sz="8000" dirty="0"/>
              <a:t>, y no </a:t>
            </a:r>
            <a:r>
              <a:rPr lang="en-US" sz="8000" dirty="0" err="1"/>
              <a:t>importa</a:t>
            </a:r>
            <a:r>
              <a:rPr lang="en-US" sz="8000" dirty="0"/>
              <a:t> </a:t>
            </a:r>
            <a:r>
              <a:rPr lang="en-US" sz="8000" dirty="0" err="1"/>
              <a:t>cómo</a:t>
            </a:r>
            <a:r>
              <a:rPr lang="en-US" sz="8000" dirty="0"/>
              <a:t> </a:t>
            </a:r>
            <a:r>
              <a:rPr lang="en-US" sz="8000" dirty="0" err="1"/>
              <a:t>llegaste</a:t>
            </a:r>
            <a:r>
              <a:rPr lang="en-US" sz="8000" dirty="0"/>
              <a:t> a ese </a:t>
            </a:r>
            <a:r>
              <a:rPr lang="en-US" sz="8000" dirty="0" err="1"/>
              <a:t>número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9D5E26F3-9B4F-B21E-6AAC-FB8F07B65B36}"/>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3936529834"/>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6B4875-2AA0-1434-DAE4-CCDAC35ED5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5342BA-5090-A721-D90F-08703F0E76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937C5D-1992-8720-0AC4-72E71BCBB7DE}"/>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A34A9C43-2B5B-8C8C-74CB-DD4691C83BEE}"/>
              </a:ext>
            </a:extLst>
          </p:cNvPr>
          <p:cNvSpPr>
            <a:spLocks noGrp="1"/>
          </p:cNvSpPr>
          <p:nvPr>
            <p:ph type="sldNum" sz="quarter" idx="5"/>
          </p:nvPr>
        </p:nvSpPr>
        <p:spPr/>
        <p:txBody>
          <a:bodyPr/>
          <a:lstStyle/>
          <a:p>
            <a:fld id="{10A8952F-1C0B-F641-899D-BA69BEE8A7E7}" type="slidenum">
              <a:rPr lang="es-ES_tradnl" smtClean="0"/>
              <a:t>120</a:t>
            </a:fld>
            <a:endParaRPr lang="es-ES_tradnl"/>
          </a:p>
        </p:txBody>
      </p:sp>
    </p:spTree>
    <p:extLst>
      <p:ext uri="{BB962C8B-B14F-4D97-AF65-F5344CB8AC3E}">
        <p14:creationId xmlns:p14="http://schemas.microsoft.com/office/powerpoint/2010/main" val="1829298692"/>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r>
              <a:rPr lang="es-ES_tradnl" sz="8800" dirty="0"/>
              <a:t>Los agentes basados en políticas y los agentes basados en valores utilizan diferentes métodos para lograrlo.</a:t>
            </a:r>
            <a:endParaRPr lang="es-ES_tradnl" sz="6600" dirty="0"/>
          </a:p>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121</a:t>
            </a:fld>
            <a:endParaRPr lang="es-ES_tradnl"/>
          </a:p>
        </p:txBody>
      </p:sp>
    </p:spTree>
    <p:extLst>
      <p:ext uri="{BB962C8B-B14F-4D97-AF65-F5344CB8AC3E}">
        <p14:creationId xmlns:p14="http://schemas.microsoft.com/office/powerpoint/2010/main" val="905143740"/>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9A6651-565C-8D9A-16F6-9632F3AD5E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99C634-69F8-372D-0C11-45DB20D30B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143944-B9C1-28A1-C9DE-DDEAD4644DBD}"/>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r>
              <a:rPr lang="es-ES_tradnl" sz="8800"/>
              <a:t>Los agentes basados en políticas y los agentes basados en valores utilizan diferentes métodos para lograrlo.</a:t>
            </a:r>
            <a:endParaRPr lang="es-ES_tradnl" sz="6600"/>
          </a:p>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5DD34CFC-6779-8EE4-5294-33FF02933323}"/>
              </a:ext>
            </a:extLst>
          </p:cNvPr>
          <p:cNvSpPr>
            <a:spLocks noGrp="1"/>
          </p:cNvSpPr>
          <p:nvPr>
            <p:ph type="sldNum" sz="quarter" idx="5"/>
          </p:nvPr>
        </p:nvSpPr>
        <p:spPr/>
        <p:txBody>
          <a:bodyPr/>
          <a:lstStyle/>
          <a:p>
            <a:fld id="{10A8952F-1C0B-F641-899D-BA69BEE8A7E7}" type="slidenum">
              <a:rPr lang="es-ES_tradnl" smtClean="0"/>
              <a:t>122</a:t>
            </a:fld>
            <a:endParaRPr lang="es-ES_tradnl"/>
          </a:p>
        </p:txBody>
      </p:sp>
    </p:spTree>
    <p:extLst>
      <p:ext uri="{BB962C8B-B14F-4D97-AF65-F5344CB8AC3E}">
        <p14:creationId xmlns:p14="http://schemas.microsoft.com/office/powerpoint/2010/main" val="2239041283"/>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17A3E0-0DA9-42B6-FEF2-C04F95959F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4F1BF5-4019-3256-323F-E57C869D96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E9F43B-E085-7E33-1DF4-AA09DC26BBAC}"/>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r>
              <a:rPr lang="es-ES_tradnl" sz="8800"/>
              <a:t>Los agentes basados en políticas y los agentes basados en valores utilizan diferentes métodos para lograrlo.</a:t>
            </a:r>
            <a:endParaRPr lang="es-ES_tradnl" sz="6600"/>
          </a:p>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7CAEE9F5-9F42-3377-8412-ACD528841F8F}"/>
              </a:ext>
            </a:extLst>
          </p:cNvPr>
          <p:cNvSpPr>
            <a:spLocks noGrp="1"/>
          </p:cNvSpPr>
          <p:nvPr>
            <p:ph type="sldNum" sz="quarter" idx="5"/>
          </p:nvPr>
        </p:nvSpPr>
        <p:spPr/>
        <p:txBody>
          <a:bodyPr/>
          <a:lstStyle/>
          <a:p>
            <a:fld id="{10A8952F-1C0B-F641-899D-BA69BEE8A7E7}" type="slidenum">
              <a:rPr lang="es-ES_tradnl" smtClean="0"/>
              <a:t>123</a:t>
            </a:fld>
            <a:endParaRPr lang="es-ES_tradnl"/>
          </a:p>
        </p:txBody>
      </p:sp>
    </p:spTree>
    <p:extLst>
      <p:ext uri="{BB962C8B-B14F-4D97-AF65-F5344CB8AC3E}">
        <p14:creationId xmlns:p14="http://schemas.microsoft.com/office/powerpoint/2010/main" val="261872640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50F2AA-F3F0-765A-5A7D-847BAC0A27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F66B03-7717-A77A-8B13-DC8BB59B4F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6FDB94-D24C-B047-A051-8505EFDD7531}"/>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r>
              <a:rPr lang="es-ES_tradnl" sz="8800"/>
              <a:t>Los agentes basados en políticas y los agentes basados en valores utilizan diferentes métodos para lograrlo.</a:t>
            </a:r>
            <a:endParaRPr lang="es-ES_tradnl" sz="6600"/>
          </a:p>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A3EF07CA-0E35-1174-E53D-E3C7EC9FC2B4}"/>
              </a:ext>
            </a:extLst>
          </p:cNvPr>
          <p:cNvSpPr>
            <a:spLocks noGrp="1"/>
          </p:cNvSpPr>
          <p:nvPr>
            <p:ph type="sldNum" sz="quarter" idx="5"/>
          </p:nvPr>
        </p:nvSpPr>
        <p:spPr/>
        <p:txBody>
          <a:bodyPr/>
          <a:lstStyle/>
          <a:p>
            <a:fld id="{10A8952F-1C0B-F641-899D-BA69BEE8A7E7}" type="slidenum">
              <a:rPr lang="es-ES_tradnl" smtClean="0"/>
              <a:t>124</a:t>
            </a:fld>
            <a:endParaRPr lang="es-ES_tradnl"/>
          </a:p>
        </p:txBody>
      </p:sp>
    </p:spTree>
    <p:extLst>
      <p:ext uri="{BB962C8B-B14F-4D97-AF65-F5344CB8AC3E}">
        <p14:creationId xmlns:p14="http://schemas.microsoft.com/office/powerpoint/2010/main" val="4010611935"/>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4CF611-E0C2-DF6F-8FFB-55D98EDB31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48A0C3-A8D9-1DFD-CE41-98014ADDC3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81DCB2-73ED-FA2E-200F-2AA8A94B1D51}"/>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r>
              <a:rPr lang="es-ES_tradnl" sz="8800"/>
              <a:t>Los agentes basados en políticas y los agentes basados en valores utilizan diferentes métodos para lograrlo.</a:t>
            </a:r>
            <a:endParaRPr lang="es-ES_tradnl" sz="6600"/>
          </a:p>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FB33833B-F53B-1C79-F87E-A4FD94ACCD20}"/>
              </a:ext>
            </a:extLst>
          </p:cNvPr>
          <p:cNvSpPr>
            <a:spLocks noGrp="1"/>
          </p:cNvSpPr>
          <p:nvPr>
            <p:ph type="sldNum" sz="quarter" idx="5"/>
          </p:nvPr>
        </p:nvSpPr>
        <p:spPr/>
        <p:txBody>
          <a:bodyPr/>
          <a:lstStyle/>
          <a:p>
            <a:fld id="{10A8952F-1C0B-F641-899D-BA69BEE8A7E7}" type="slidenum">
              <a:rPr lang="es-ES_tradnl" smtClean="0"/>
              <a:t>125</a:t>
            </a:fld>
            <a:endParaRPr lang="es-ES_tradnl"/>
          </a:p>
        </p:txBody>
      </p:sp>
    </p:spTree>
    <p:extLst>
      <p:ext uri="{BB962C8B-B14F-4D97-AF65-F5344CB8AC3E}">
        <p14:creationId xmlns:p14="http://schemas.microsoft.com/office/powerpoint/2010/main" val="2139156697"/>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126</a:t>
            </a:fld>
            <a:endParaRPr lang="es-ES_tradnl"/>
          </a:p>
        </p:txBody>
      </p:sp>
    </p:spTree>
    <p:extLst>
      <p:ext uri="{BB962C8B-B14F-4D97-AF65-F5344CB8AC3E}">
        <p14:creationId xmlns:p14="http://schemas.microsoft.com/office/powerpoint/2010/main" val="271710426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127</a:t>
            </a:fld>
            <a:endParaRPr lang="es-ES_tradnl"/>
          </a:p>
        </p:txBody>
      </p:sp>
    </p:spTree>
    <p:extLst>
      <p:ext uri="{BB962C8B-B14F-4D97-AF65-F5344CB8AC3E}">
        <p14:creationId xmlns:p14="http://schemas.microsoft.com/office/powerpoint/2010/main" val="2451014169"/>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D9FB62-C219-B57A-F4E3-F5A5D6CC69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FDCB0D-38C4-BB8D-430B-28542C468F8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4B53C2-8EA8-D2B9-ACB3-0916A97077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98EAFE49-A5D7-5400-BC47-2F88E844F703}"/>
              </a:ext>
            </a:extLst>
          </p:cNvPr>
          <p:cNvSpPr>
            <a:spLocks noGrp="1"/>
          </p:cNvSpPr>
          <p:nvPr>
            <p:ph type="sldNum" sz="quarter" idx="5"/>
          </p:nvPr>
        </p:nvSpPr>
        <p:spPr/>
        <p:txBody>
          <a:bodyPr/>
          <a:lstStyle/>
          <a:p>
            <a:fld id="{10A8952F-1C0B-F641-899D-BA69BEE8A7E7}" type="slidenum">
              <a:rPr lang="es-ES_tradnl" smtClean="0"/>
              <a:t>128</a:t>
            </a:fld>
            <a:endParaRPr lang="es-ES_tradnl"/>
          </a:p>
        </p:txBody>
      </p:sp>
    </p:spTree>
    <p:extLst>
      <p:ext uri="{BB962C8B-B14F-4D97-AF65-F5344CB8AC3E}">
        <p14:creationId xmlns:p14="http://schemas.microsoft.com/office/powerpoint/2010/main" val="4285452860"/>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129</a:t>
            </a:fld>
            <a:endParaRPr lang="es-ES_tradnl"/>
          </a:p>
        </p:txBody>
      </p:sp>
    </p:spTree>
    <p:extLst>
      <p:ext uri="{BB962C8B-B14F-4D97-AF65-F5344CB8AC3E}">
        <p14:creationId xmlns:p14="http://schemas.microsoft.com/office/powerpoint/2010/main" val="3791618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B92F1B-26F3-4E22-E2BE-0EA3B82B69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F4FCEC-86C7-F967-C483-41EF9F1A84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0A417D-6D6E-3645-1C00-157B5B6B945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Cuando damos la definición decir en un </a:t>
            </a:r>
            <a:r>
              <a:rPr lang="es-ES" sz="6000" dirty="0" err="1"/>
              <a:t>twit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dirty="0"/>
              <a:t>Una </a:t>
            </a:r>
            <a:r>
              <a:rPr lang="en-US" sz="8000" b="1" dirty="0" err="1"/>
              <a:t>cadena</a:t>
            </a:r>
            <a:r>
              <a:rPr lang="en-US" sz="8000" b="1" dirty="0"/>
              <a:t> de Markov</a:t>
            </a:r>
            <a:r>
              <a:rPr lang="en-US" sz="8000" dirty="0"/>
              <a:t> es </a:t>
            </a:r>
            <a:r>
              <a:rPr lang="en-US" sz="8000" dirty="0" err="1"/>
              <a:t>una</a:t>
            </a:r>
            <a:r>
              <a:rPr lang="en-US" sz="8000" dirty="0"/>
              <a:t> forma de </a:t>
            </a:r>
            <a:r>
              <a:rPr lang="en-US" sz="8000" dirty="0" err="1"/>
              <a:t>modelar</a:t>
            </a:r>
            <a:r>
              <a:rPr lang="en-US" sz="8000" dirty="0"/>
              <a:t> un </a:t>
            </a:r>
            <a:r>
              <a:rPr lang="en-US" sz="8000" b="1" dirty="0" err="1"/>
              <a:t>proceso</a:t>
            </a:r>
            <a:r>
              <a:rPr lang="en-US" sz="8000" b="1" dirty="0"/>
              <a:t> </a:t>
            </a:r>
            <a:r>
              <a:rPr lang="en-US" sz="8000" b="1" dirty="0" err="1"/>
              <a:t>estocástico</a:t>
            </a:r>
            <a:r>
              <a:rPr lang="en-US" sz="8000" dirty="0"/>
              <a:t> (</a:t>
            </a:r>
            <a:r>
              <a:rPr lang="en-US" sz="8000" dirty="0" err="1"/>
              <a:t>aleatorio</a:t>
            </a:r>
            <a:r>
              <a:rPr lang="en-US" sz="8000" dirty="0"/>
              <a:t>) que </a:t>
            </a:r>
            <a:r>
              <a:rPr lang="en-US" sz="8000" dirty="0" err="1"/>
              <a:t>va</a:t>
            </a:r>
            <a:r>
              <a:rPr lang="en-US" sz="8000" dirty="0"/>
              <a:t> </a:t>
            </a:r>
            <a:r>
              <a:rPr lang="en-US" sz="8000" dirty="0" err="1"/>
              <a:t>cambiando</a:t>
            </a:r>
            <a:r>
              <a:rPr lang="en-US" sz="8000" dirty="0"/>
              <a:t> de un </a:t>
            </a:r>
            <a:r>
              <a:rPr lang="en-US" sz="8000" b="1" dirty="0" err="1"/>
              <a:t>estado</a:t>
            </a:r>
            <a:r>
              <a:rPr lang="en-US" sz="8000" b="1" dirty="0"/>
              <a:t> a </a:t>
            </a:r>
            <a:r>
              <a:rPr lang="en-US" sz="8000" b="1" dirty="0" err="1"/>
              <a:t>otro</a:t>
            </a:r>
            <a:r>
              <a:rPr lang="en-US" sz="8000" dirty="0"/>
              <a:t> con </a:t>
            </a:r>
            <a:r>
              <a:rPr lang="en-US" sz="8000" dirty="0" err="1"/>
              <a:t>ciertas</a:t>
            </a:r>
            <a:r>
              <a:rPr lang="en-US" sz="8000" dirty="0"/>
              <a:t> </a:t>
            </a:r>
            <a:r>
              <a:rPr lang="en-US" sz="8000" b="1" dirty="0" err="1"/>
              <a:t>probabilidades</a:t>
            </a:r>
            <a:r>
              <a:rPr lang="en-US" sz="8000" dirty="0"/>
              <a:t>. Lo </a:t>
            </a:r>
            <a:r>
              <a:rPr lang="en-US" sz="8000" dirty="0" err="1"/>
              <a:t>más</a:t>
            </a:r>
            <a:r>
              <a:rPr lang="en-US" sz="8000" dirty="0"/>
              <a:t> </a:t>
            </a:r>
            <a:r>
              <a:rPr lang="en-US" sz="8000" dirty="0" err="1"/>
              <a:t>importante</a:t>
            </a:r>
            <a:r>
              <a:rPr lang="en-US" sz="8000" dirty="0"/>
              <a:t> es que </a:t>
            </a:r>
            <a:r>
              <a:rPr lang="en-US" sz="8000" b="1" dirty="0"/>
              <a:t>la </a:t>
            </a:r>
            <a:r>
              <a:rPr lang="en-US" sz="8000" b="1" dirty="0" err="1"/>
              <a:t>decisión</a:t>
            </a:r>
            <a:r>
              <a:rPr lang="en-US" sz="8000" b="1" dirty="0"/>
              <a:t> de a </a:t>
            </a:r>
            <a:r>
              <a:rPr lang="en-US" sz="8000" b="1" dirty="0" err="1"/>
              <a:t>qué</a:t>
            </a:r>
            <a:r>
              <a:rPr lang="en-US" sz="8000" b="1" dirty="0"/>
              <a:t> </a:t>
            </a:r>
            <a:r>
              <a:rPr lang="en-US" sz="8000" b="1" dirty="0" err="1"/>
              <a:t>estado</a:t>
            </a:r>
            <a:r>
              <a:rPr lang="en-US" sz="8000" b="1" dirty="0"/>
              <a:t> </a:t>
            </a:r>
            <a:r>
              <a:rPr lang="en-US" sz="8000" b="1" dirty="0" err="1"/>
              <a:t>ir</a:t>
            </a:r>
            <a:r>
              <a:rPr lang="en-US" sz="8000" b="1" dirty="0"/>
              <a:t> </a:t>
            </a:r>
            <a:r>
              <a:rPr lang="en-US" sz="8000" b="1" dirty="0" err="1"/>
              <a:t>depende</a:t>
            </a:r>
            <a:r>
              <a:rPr lang="en-US" sz="8000" b="1" dirty="0"/>
              <a:t> solo del </a:t>
            </a:r>
            <a:r>
              <a:rPr lang="en-US" sz="8000" b="1" dirty="0" err="1"/>
              <a:t>estado</a:t>
            </a:r>
            <a:r>
              <a:rPr lang="en-US" sz="8000" b="1" dirty="0"/>
              <a:t> actual</a:t>
            </a:r>
            <a:r>
              <a:rPr lang="en-US" sz="8000" dirty="0"/>
              <a:t>, no del </a:t>
            </a:r>
            <a:r>
              <a:rPr lang="en-US" sz="8000" dirty="0" err="1"/>
              <a:t>pasado</a:t>
            </a:r>
            <a:r>
              <a:rPr lang="en-US" sz="8000" dirty="0"/>
              <a:t> </a:t>
            </a:r>
            <a:r>
              <a:rPr lang="en-US" sz="8000" dirty="0" err="1"/>
              <a:t>completo</a:t>
            </a:r>
            <a:r>
              <a:rPr lang="en-US" sz="8000" dirty="0"/>
              <a:t>. Esa es la </a:t>
            </a:r>
            <a:r>
              <a:rPr lang="en-US" sz="8000" dirty="0" err="1"/>
              <a:t>famosa</a:t>
            </a:r>
            <a:r>
              <a:rPr lang="en-US" sz="8000" dirty="0"/>
              <a:t> </a:t>
            </a:r>
            <a:r>
              <a:rPr lang="en-US" sz="8000" b="1" dirty="0" err="1"/>
              <a:t>propiedad</a:t>
            </a:r>
            <a:r>
              <a:rPr lang="en-US" sz="8000" b="1" dirty="0"/>
              <a:t> de Markov</a:t>
            </a:r>
            <a:r>
              <a:rPr lang="en-US" sz="8000" dirty="0"/>
              <a:t>.</a:t>
            </a:r>
          </a:p>
          <a:p>
            <a:r>
              <a:rPr lang="en-US" sz="8000" dirty="0" err="1"/>
              <a:t>Podrías</a:t>
            </a:r>
            <a:r>
              <a:rPr lang="en-US" sz="8000" dirty="0"/>
              <a:t> </a:t>
            </a:r>
            <a:r>
              <a:rPr lang="en-US" sz="8000" dirty="0" err="1"/>
              <a:t>pensarlo</a:t>
            </a:r>
            <a:r>
              <a:rPr lang="en-US" sz="8000" dirty="0"/>
              <a:t> </a:t>
            </a:r>
            <a:r>
              <a:rPr lang="en-US" sz="8000" dirty="0" err="1"/>
              <a:t>como</a:t>
            </a:r>
            <a:r>
              <a:rPr lang="en-US" sz="8000" dirty="0"/>
              <a:t> un juego </a:t>
            </a:r>
            <a:r>
              <a:rPr lang="en-US" sz="8000" dirty="0" err="1"/>
              <a:t>en</a:t>
            </a:r>
            <a:r>
              <a:rPr lang="en-US" sz="8000" dirty="0"/>
              <a:t> </a:t>
            </a:r>
            <a:r>
              <a:rPr lang="en-US" sz="8000" dirty="0" err="1"/>
              <a:t>el</a:t>
            </a:r>
            <a:r>
              <a:rPr lang="en-US" sz="8000" dirty="0"/>
              <a:t> que </a:t>
            </a:r>
            <a:r>
              <a:rPr lang="en-US" sz="8000" dirty="0" err="1"/>
              <a:t>estás</a:t>
            </a:r>
            <a:r>
              <a:rPr lang="en-US" sz="8000" dirty="0"/>
              <a:t> </a:t>
            </a:r>
            <a:r>
              <a:rPr lang="en-US" sz="8000" dirty="0" err="1"/>
              <a:t>en</a:t>
            </a:r>
            <a:r>
              <a:rPr lang="en-US" sz="8000" dirty="0"/>
              <a:t> </a:t>
            </a:r>
            <a:r>
              <a:rPr lang="en-US" sz="8000" dirty="0" err="1"/>
              <a:t>una</a:t>
            </a:r>
            <a:r>
              <a:rPr lang="en-US" sz="8000" dirty="0"/>
              <a:t> </a:t>
            </a:r>
            <a:r>
              <a:rPr lang="en-US" sz="8000" dirty="0" err="1"/>
              <a:t>casilla</a:t>
            </a:r>
            <a:r>
              <a:rPr lang="en-US" sz="8000" dirty="0"/>
              <a:t>, y </a:t>
            </a:r>
            <a:r>
              <a:rPr lang="en-US" sz="8000" dirty="0" err="1"/>
              <a:t>tirás</a:t>
            </a:r>
            <a:r>
              <a:rPr lang="en-US" sz="8000" dirty="0"/>
              <a:t> un dado con </a:t>
            </a:r>
            <a:r>
              <a:rPr lang="en-US" sz="8000" dirty="0" err="1"/>
              <a:t>reglas</a:t>
            </a:r>
            <a:r>
              <a:rPr lang="en-US" sz="8000" dirty="0"/>
              <a:t> </a:t>
            </a:r>
            <a:r>
              <a:rPr lang="en-US" sz="8000" dirty="0" err="1"/>
              <a:t>distintas</a:t>
            </a:r>
            <a:r>
              <a:rPr lang="en-US" sz="8000" dirty="0"/>
              <a:t> </a:t>
            </a:r>
            <a:r>
              <a:rPr lang="en-US" sz="8000" dirty="0" err="1"/>
              <a:t>en</a:t>
            </a:r>
            <a:r>
              <a:rPr lang="en-US" sz="8000" dirty="0"/>
              <a:t> </a:t>
            </a:r>
            <a:r>
              <a:rPr lang="en-US" sz="8000" dirty="0" err="1"/>
              <a:t>cada</a:t>
            </a:r>
            <a:r>
              <a:rPr lang="en-US" sz="8000" dirty="0"/>
              <a:t> </a:t>
            </a:r>
            <a:r>
              <a:rPr lang="en-US" sz="8000" dirty="0" err="1"/>
              <a:t>casilla</a:t>
            </a:r>
            <a:r>
              <a:rPr lang="en-US" sz="8000" dirty="0"/>
              <a:t> para </a:t>
            </a:r>
            <a:r>
              <a:rPr lang="en-US" sz="8000" dirty="0" err="1"/>
              <a:t>ver</a:t>
            </a:r>
            <a:r>
              <a:rPr lang="en-US" sz="8000" dirty="0"/>
              <a:t> a </a:t>
            </a:r>
            <a:r>
              <a:rPr lang="en-US" sz="8000" dirty="0" err="1"/>
              <a:t>cuál</a:t>
            </a:r>
            <a:r>
              <a:rPr lang="en-US" sz="8000" dirty="0"/>
              <a:t> </a:t>
            </a:r>
            <a:r>
              <a:rPr lang="en-US" sz="8000" dirty="0" err="1"/>
              <a:t>pasás</a:t>
            </a:r>
            <a:r>
              <a:rPr lang="en-US" sz="8000" dirty="0"/>
              <a:t>. No </a:t>
            </a:r>
            <a:r>
              <a:rPr lang="en-US" sz="8000" dirty="0" err="1"/>
              <a:t>importa</a:t>
            </a:r>
            <a:r>
              <a:rPr lang="en-US" sz="8000" dirty="0"/>
              <a:t> </a:t>
            </a:r>
            <a:r>
              <a:rPr lang="en-US" sz="8000" dirty="0" err="1"/>
              <a:t>cómo</a:t>
            </a:r>
            <a:r>
              <a:rPr lang="en-US" sz="8000" dirty="0"/>
              <a:t> </a:t>
            </a:r>
            <a:r>
              <a:rPr lang="en-US" sz="8000" dirty="0" err="1"/>
              <a:t>llegaste</a:t>
            </a:r>
            <a:r>
              <a:rPr lang="en-US" sz="8000" dirty="0"/>
              <a:t> </a:t>
            </a:r>
            <a:r>
              <a:rPr lang="en-US" sz="8000" dirty="0" err="1"/>
              <a:t>ahí</a:t>
            </a:r>
            <a:r>
              <a:rPr lang="en-US" sz="8000" dirty="0"/>
              <a:t>, solo </a:t>
            </a:r>
            <a:r>
              <a:rPr lang="en-US" sz="8000" dirty="0" err="1"/>
              <a:t>importa</a:t>
            </a:r>
            <a:r>
              <a:rPr lang="en-US" sz="8000" dirty="0"/>
              <a:t> </a:t>
            </a:r>
            <a:r>
              <a:rPr lang="en-US" sz="8000" dirty="0" err="1"/>
              <a:t>dónde</a:t>
            </a:r>
            <a:r>
              <a:rPr lang="en-US" sz="8000" dirty="0"/>
              <a:t> </a:t>
            </a:r>
            <a:r>
              <a:rPr lang="en-US" sz="8000" dirty="0" err="1"/>
              <a:t>estás</a:t>
            </a:r>
            <a:r>
              <a:rPr lang="en-US" sz="8000" dirty="0"/>
              <a:t> </a:t>
            </a:r>
            <a:r>
              <a:rPr lang="en-US" sz="8000" dirty="0" err="1"/>
              <a:t>ahora</a:t>
            </a:r>
            <a:r>
              <a:rPr lang="en-US" sz="8000" dirty="0"/>
              <a: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Ejemplo</a:t>
            </a:r>
          </a:p>
          <a:p>
            <a:pPr>
              <a:buNone/>
            </a:pPr>
            <a:r>
              <a:rPr lang="en-US" sz="9600" b="1" dirty="0" err="1"/>
              <a:t>Predicción</a:t>
            </a:r>
            <a:r>
              <a:rPr lang="en-US" sz="9600" b="1" dirty="0"/>
              <a:t> del </a:t>
            </a:r>
            <a:r>
              <a:rPr lang="en-US" sz="9600" b="1" dirty="0" err="1"/>
              <a:t>clima</a:t>
            </a:r>
            <a:r>
              <a:rPr lang="en-US" sz="9600" b="1" dirty="0"/>
              <a:t>:</a:t>
            </a:r>
          </a:p>
          <a:p>
            <a:pPr>
              <a:buFont typeface="Arial" panose="020B0604020202020204" pitchFamily="34" charset="0"/>
              <a:buChar char="•"/>
            </a:pPr>
            <a:r>
              <a:rPr lang="en-US" sz="9600" b="1" dirty="0" err="1"/>
              <a:t>Estados</a:t>
            </a:r>
            <a:r>
              <a:rPr lang="en-US" sz="9600" b="1" dirty="0"/>
              <a:t>:</a:t>
            </a:r>
            <a:r>
              <a:rPr lang="en-US" sz="9600" dirty="0"/>
              <a:t> </a:t>
            </a:r>
            <a:r>
              <a:rPr lang="en-US" sz="9600" dirty="0" err="1"/>
              <a:t>Soleado</a:t>
            </a:r>
            <a:r>
              <a:rPr lang="en-US" sz="9600" dirty="0"/>
              <a:t>, </a:t>
            </a:r>
            <a:r>
              <a:rPr lang="en-US" sz="9600" dirty="0" err="1"/>
              <a:t>Nublado</a:t>
            </a:r>
            <a:r>
              <a:rPr lang="en-US" sz="9600" dirty="0"/>
              <a:t>, Lluvia.</a:t>
            </a:r>
          </a:p>
          <a:p>
            <a:pPr>
              <a:buFont typeface="Arial" panose="020B0604020202020204" pitchFamily="34" charset="0"/>
              <a:buChar char="•"/>
            </a:pPr>
            <a:r>
              <a:rPr lang="en-US" sz="9600" b="1" dirty="0" err="1"/>
              <a:t>Transiciones</a:t>
            </a:r>
            <a:r>
              <a:rPr lang="en-US" sz="9600" b="1" dirty="0"/>
              <a:t>:</a:t>
            </a:r>
            <a:r>
              <a:rPr lang="en-US" sz="9600" dirty="0"/>
              <a:t> La </a:t>
            </a:r>
            <a:r>
              <a:rPr lang="en-US" sz="9600" dirty="0" err="1"/>
              <a:t>probabilidad</a:t>
            </a:r>
            <a:r>
              <a:rPr lang="en-US" sz="9600" dirty="0"/>
              <a:t> de que </a:t>
            </a:r>
            <a:r>
              <a:rPr lang="en-US" sz="9600" dirty="0" err="1"/>
              <a:t>el</a:t>
            </a:r>
            <a:r>
              <a:rPr lang="en-US" sz="9600" dirty="0"/>
              <a:t> </a:t>
            </a:r>
            <a:r>
              <a:rPr lang="en-US" sz="9600" dirty="0" err="1"/>
              <a:t>clima</a:t>
            </a:r>
            <a:r>
              <a:rPr lang="en-US" sz="9600" dirty="0"/>
              <a:t> </a:t>
            </a:r>
            <a:r>
              <a:rPr lang="en-US" sz="9600" dirty="0" err="1"/>
              <a:t>cambie</a:t>
            </a:r>
            <a:r>
              <a:rPr lang="en-US" sz="9600" dirty="0"/>
              <a:t> de </a:t>
            </a:r>
            <a:r>
              <a:rPr lang="en-US" sz="9600" dirty="0" err="1"/>
              <a:t>soleado</a:t>
            </a:r>
            <a:r>
              <a:rPr lang="en-US" sz="9600" dirty="0"/>
              <a:t> a </a:t>
            </a:r>
            <a:r>
              <a:rPr lang="en-US" sz="9600" dirty="0" err="1"/>
              <a:t>lluvioso</a:t>
            </a:r>
            <a:r>
              <a:rPr lang="en-US" sz="9600" dirty="0"/>
              <a:t> es del 20%, y la </a:t>
            </a:r>
            <a:r>
              <a:rPr lang="en-US" sz="9600" dirty="0" err="1"/>
              <a:t>probabilidad</a:t>
            </a:r>
            <a:r>
              <a:rPr lang="en-US" sz="9600" dirty="0"/>
              <a:t> de que se </a:t>
            </a:r>
            <a:r>
              <a:rPr lang="en-US" sz="9600" dirty="0" err="1"/>
              <a:t>mantenga</a:t>
            </a:r>
            <a:r>
              <a:rPr lang="en-US" sz="9600" dirty="0"/>
              <a:t> </a:t>
            </a:r>
            <a:r>
              <a:rPr lang="en-US" sz="9600" dirty="0" err="1"/>
              <a:t>soleado</a:t>
            </a:r>
            <a:r>
              <a:rPr lang="en-US" sz="9600" dirty="0"/>
              <a:t> es del 80%. Lo </a:t>
            </a:r>
            <a:r>
              <a:rPr lang="en-US" sz="9600" dirty="0" err="1"/>
              <a:t>mismo</a:t>
            </a:r>
            <a:r>
              <a:rPr lang="en-US" sz="9600" dirty="0"/>
              <a:t> para </a:t>
            </a:r>
            <a:r>
              <a:rPr lang="en-US" sz="9600" dirty="0" err="1"/>
              <a:t>otros</a:t>
            </a:r>
            <a:r>
              <a:rPr lang="en-US" sz="9600" dirty="0"/>
              <a:t> </a:t>
            </a:r>
            <a:r>
              <a:rPr lang="en-US" sz="9600" dirty="0" err="1"/>
              <a:t>estados</a:t>
            </a:r>
            <a:r>
              <a:rPr lang="en-US" sz="9600" dirty="0"/>
              <a:t>.</a:t>
            </a:r>
          </a:p>
          <a:p>
            <a:pPr>
              <a:buFont typeface="Arial" panose="020B0604020202020204" pitchFamily="34" charset="0"/>
              <a:buChar char="•"/>
            </a:pPr>
            <a:r>
              <a:rPr lang="en-US" sz="9600" b="1" dirty="0" err="1"/>
              <a:t>Explicación</a:t>
            </a:r>
            <a:r>
              <a:rPr lang="en-US" sz="9600" b="1" dirty="0"/>
              <a:t>:</a:t>
            </a:r>
            <a:r>
              <a:rPr lang="en-US" sz="9600" dirty="0"/>
              <a:t> El </a:t>
            </a:r>
            <a:r>
              <a:rPr lang="en-US" sz="9600" dirty="0" err="1"/>
              <a:t>estado</a:t>
            </a:r>
            <a:r>
              <a:rPr lang="en-US" sz="9600" dirty="0"/>
              <a:t> actual del </a:t>
            </a:r>
            <a:r>
              <a:rPr lang="en-US" sz="9600" dirty="0" err="1"/>
              <a:t>clima</a:t>
            </a:r>
            <a:r>
              <a:rPr lang="en-US" sz="9600" dirty="0"/>
              <a:t> (</a:t>
            </a:r>
            <a:r>
              <a:rPr lang="en-US" sz="9600" dirty="0" err="1"/>
              <a:t>por</a:t>
            </a:r>
            <a:r>
              <a:rPr lang="en-US" sz="9600" dirty="0"/>
              <a:t> </a:t>
            </a:r>
            <a:r>
              <a:rPr lang="en-US" sz="9600" dirty="0" err="1"/>
              <a:t>ejemplo</a:t>
            </a:r>
            <a:r>
              <a:rPr lang="en-US" sz="9600" dirty="0"/>
              <a:t>, </a:t>
            </a:r>
            <a:r>
              <a:rPr lang="en-US" sz="9600" dirty="0" err="1"/>
              <a:t>Soleado</a:t>
            </a:r>
            <a:r>
              <a:rPr lang="en-US" sz="9600" dirty="0"/>
              <a:t>) </a:t>
            </a:r>
            <a:r>
              <a:rPr lang="en-US" sz="9600" dirty="0" err="1"/>
              <a:t>determina</a:t>
            </a:r>
            <a:r>
              <a:rPr lang="en-US" sz="9600" dirty="0"/>
              <a:t> las </a:t>
            </a:r>
            <a:r>
              <a:rPr lang="en-US" sz="9600" dirty="0" err="1"/>
              <a:t>probabilidades</a:t>
            </a:r>
            <a:r>
              <a:rPr lang="en-US" sz="9600" dirty="0"/>
              <a:t> del </a:t>
            </a:r>
            <a:r>
              <a:rPr lang="en-US" sz="9600" dirty="0" err="1"/>
              <a:t>siguiente</a:t>
            </a:r>
            <a:r>
              <a:rPr lang="en-US" sz="9600" dirty="0"/>
              <a:t> </a:t>
            </a:r>
            <a:r>
              <a:rPr lang="en-US" sz="9600" dirty="0" err="1"/>
              <a:t>estado</a:t>
            </a:r>
            <a:r>
              <a:rPr lang="en-US" sz="9600" dirty="0"/>
              <a:t> (</a:t>
            </a:r>
            <a:r>
              <a:rPr lang="en-US" sz="9600" dirty="0" err="1"/>
              <a:t>Soleado</a:t>
            </a:r>
            <a:r>
              <a:rPr lang="en-US" sz="9600" dirty="0"/>
              <a:t>, </a:t>
            </a:r>
            <a:r>
              <a:rPr lang="en-US" sz="9600" dirty="0" err="1"/>
              <a:t>Nublado</a:t>
            </a:r>
            <a:r>
              <a:rPr lang="en-US" sz="9600" dirty="0"/>
              <a:t>, Lluvia).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Modelado</a:t>
            </a:r>
            <a:r>
              <a:rPr lang="en-US" sz="8000" b="1" dirty="0"/>
              <a:t> de </a:t>
            </a:r>
            <a:r>
              <a:rPr lang="en-US" sz="8000" b="1" dirty="0" err="1"/>
              <a:t>texto</a:t>
            </a:r>
            <a:r>
              <a:rPr lang="en-US" sz="8000" b="1" dirty="0"/>
              <a:t> (</a:t>
            </a:r>
            <a:r>
              <a:rPr lang="en-US" sz="8000" b="1" dirty="0" err="1"/>
              <a:t>procesamiento</a:t>
            </a:r>
            <a:r>
              <a:rPr lang="en-US" sz="8000" b="1" dirty="0"/>
              <a:t> de </a:t>
            </a:r>
            <a:r>
              <a:rPr lang="en-US" sz="8000" b="1" dirty="0" err="1"/>
              <a:t>lenguaje</a:t>
            </a:r>
            <a:r>
              <a:rPr lang="en-US" sz="8000" b="1" dirty="0"/>
              <a:t> natural):</a:t>
            </a:r>
          </a:p>
          <a:p>
            <a:pPr>
              <a:buFont typeface="Arial" panose="020B0604020202020204" pitchFamily="34" charset="0"/>
              <a:buChar char="•"/>
            </a:pPr>
            <a:r>
              <a:rPr lang="en-US" sz="8000" b="1" dirty="0" err="1"/>
              <a:t>Estados</a:t>
            </a:r>
            <a:r>
              <a:rPr lang="en-US" sz="8000" b="1" dirty="0"/>
              <a:t>:</a:t>
            </a:r>
            <a:r>
              <a:rPr lang="en-US" sz="8000" dirty="0"/>
              <a:t> Palabras o </a:t>
            </a:r>
            <a:r>
              <a:rPr lang="en-US" sz="8000" dirty="0" err="1"/>
              <a:t>letras</a:t>
            </a:r>
            <a:r>
              <a:rPr lang="en-US" sz="8000" dirty="0"/>
              <a:t> </a:t>
            </a:r>
            <a:r>
              <a:rPr lang="en-US" sz="8000" dirty="0" err="1"/>
              <a:t>en</a:t>
            </a:r>
            <a:r>
              <a:rPr lang="en-US" sz="8000" dirty="0"/>
              <a:t> un </a:t>
            </a:r>
            <a:r>
              <a:rPr lang="en-US" sz="8000" dirty="0" err="1"/>
              <a:t>texto</a:t>
            </a:r>
            <a:r>
              <a:rPr lang="en-US" sz="8000" dirty="0"/>
              <a:t>.</a:t>
            </a:r>
          </a:p>
          <a:p>
            <a:pPr>
              <a:buFont typeface="Arial" panose="020B0604020202020204" pitchFamily="34" charset="0"/>
              <a:buChar char="•"/>
            </a:pPr>
            <a:r>
              <a:rPr lang="en-US" sz="8000" b="1" dirty="0" err="1"/>
              <a:t>Transiciones</a:t>
            </a:r>
            <a:r>
              <a:rPr lang="en-US" sz="8000" b="1" dirty="0"/>
              <a:t>:</a:t>
            </a:r>
            <a:r>
              <a:rPr lang="en-US" sz="8000" dirty="0"/>
              <a:t> La </a:t>
            </a:r>
            <a:r>
              <a:rPr lang="en-US" sz="8000" dirty="0" err="1"/>
              <a:t>probabilidad</a:t>
            </a:r>
            <a:r>
              <a:rPr lang="en-US" sz="8000" dirty="0"/>
              <a:t> de que </a:t>
            </a:r>
            <a:r>
              <a:rPr lang="en-US" sz="8000" dirty="0" err="1"/>
              <a:t>una</a:t>
            </a:r>
            <a:r>
              <a:rPr lang="en-US" sz="8000" dirty="0"/>
              <a:t> palabra </a:t>
            </a:r>
            <a:r>
              <a:rPr lang="en-US" sz="8000" dirty="0" err="1"/>
              <a:t>específica</a:t>
            </a:r>
            <a:r>
              <a:rPr lang="en-US" sz="8000" dirty="0"/>
              <a:t> </a:t>
            </a:r>
            <a:r>
              <a:rPr lang="en-US" sz="8000" dirty="0" err="1"/>
              <a:t>siga</a:t>
            </a:r>
            <a:r>
              <a:rPr lang="en-US" sz="8000" dirty="0"/>
              <a:t> a </a:t>
            </a:r>
            <a:r>
              <a:rPr lang="en-US" sz="8000" dirty="0" err="1"/>
              <a:t>otra</a:t>
            </a:r>
            <a:r>
              <a:rPr lang="en-US" sz="8000" dirty="0"/>
              <a:t> (</a:t>
            </a:r>
            <a:r>
              <a:rPr lang="en-US" sz="8000" dirty="0" err="1"/>
              <a:t>por</a:t>
            </a:r>
            <a:r>
              <a:rPr lang="en-US" sz="8000" dirty="0"/>
              <a:t> </a:t>
            </a:r>
            <a:r>
              <a:rPr lang="en-US" sz="8000" dirty="0" err="1"/>
              <a:t>ejemplo</a:t>
            </a:r>
            <a:r>
              <a:rPr lang="en-US" sz="8000" dirty="0"/>
              <a:t>, la </a:t>
            </a:r>
            <a:r>
              <a:rPr lang="en-US" sz="8000" dirty="0" err="1"/>
              <a:t>probabilidad</a:t>
            </a:r>
            <a:r>
              <a:rPr lang="en-US" sz="8000" dirty="0"/>
              <a:t> de que la palabra “gato” </a:t>
            </a:r>
            <a:r>
              <a:rPr lang="en-US" sz="8000" dirty="0" err="1"/>
              <a:t>siga</a:t>
            </a:r>
            <a:r>
              <a:rPr lang="en-US" sz="8000" dirty="0"/>
              <a:t> a “</a:t>
            </a:r>
            <a:r>
              <a:rPr lang="en-US" sz="8000" dirty="0" err="1"/>
              <a:t>el</a:t>
            </a:r>
            <a:r>
              <a:rPr lang="en-US" sz="8000" dirty="0"/>
              <a:t>” es </a:t>
            </a:r>
            <a:r>
              <a:rPr lang="en-US" sz="8000" dirty="0" err="1"/>
              <a:t>alta</a:t>
            </a:r>
            <a:r>
              <a:rPr lang="en-US" sz="8000" dirty="0"/>
              <a:t>).</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modelo</a:t>
            </a:r>
            <a:r>
              <a:rPr lang="en-US" sz="8000" dirty="0"/>
              <a:t> </a:t>
            </a:r>
            <a:r>
              <a:rPr lang="en-US" sz="8000" dirty="0" err="1"/>
              <a:t>predice</a:t>
            </a:r>
            <a:r>
              <a:rPr lang="en-US" sz="8000" dirty="0"/>
              <a:t> </a:t>
            </a:r>
            <a:r>
              <a:rPr lang="en-US" sz="8000" dirty="0" err="1"/>
              <a:t>qué</a:t>
            </a:r>
            <a:r>
              <a:rPr lang="en-US" sz="8000" dirty="0"/>
              <a:t> palabra </a:t>
            </a:r>
            <a:r>
              <a:rPr lang="en-US" sz="8000" dirty="0" err="1"/>
              <a:t>probablemente</a:t>
            </a:r>
            <a:r>
              <a:rPr lang="en-US" sz="8000" dirty="0"/>
              <a:t> </a:t>
            </a:r>
            <a:r>
              <a:rPr lang="en-US" sz="8000" dirty="0" err="1"/>
              <a:t>vendrá</a:t>
            </a:r>
            <a:r>
              <a:rPr lang="en-US" sz="8000" dirty="0"/>
              <a:t> </a:t>
            </a:r>
            <a:r>
              <a:rPr lang="en-US" sz="8000" dirty="0" err="1"/>
              <a:t>después</a:t>
            </a:r>
            <a:r>
              <a:rPr lang="en-US" sz="8000" dirty="0"/>
              <a:t>, solo </a:t>
            </a:r>
            <a:r>
              <a:rPr lang="en-US" sz="8000" dirty="0" err="1"/>
              <a:t>basándose</a:t>
            </a:r>
            <a:r>
              <a:rPr lang="en-US" sz="8000" dirty="0"/>
              <a:t> </a:t>
            </a:r>
            <a:r>
              <a:rPr lang="en-US" sz="8000" dirty="0" err="1"/>
              <a:t>en</a:t>
            </a:r>
            <a:r>
              <a:rPr lang="en-US" sz="8000" dirty="0"/>
              <a:t> la palabra actual, sin </a:t>
            </a:r>
            <a:r>
              <a:rPr lang="en-US" sz="8000" dirty="0" err="1"/>
              <a:t>importar</a:t>
            </a:r>
            <a:r>
              <a:rPr lang="en-US" sz="8000" dirty="0"/>
              <a:t> </a:t>
            </a:r>
            <a:r>
              <a:rPr lang="en-US" sz="8000" dirty="0" err="1"/>
              <a:t>el</a:t>
            </a:r>
            <a:r>
              <a:rPr lang="en-US" sz="8000" dirty="0"/>
              <a:t> </a:t>
            </a:r>
            <a:r>
              <a:rPr lang="en-US" sz="8000" dirty="0" err="1"/>
              <a:t>contexto</a:t>
            </a:r>
            <a:r>
              <a:rPr lang="en-US" sz="8000" dirty="0"/>
              <a:t> </a:t>
            </a:r>
            <a:r>
              <a:rPr lang="en-US" sz="8000" dirty="0" err="1"/>
              <a:t>completo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Modelo</a:t>
            </a:r>
            <a:r>
              <a:rPr lang="en-US" sz="8000" b="1" dirty="0"/>
              <a:t> de </a:t>
            </a:r>
            <a:r>
              <a:rPr lang="en-US" sz="8000" b="1" dirty="0" err="1"/>
              <a:t>cadenas</a:t>
            </a:r>
            <a:r>
              <a:rPr lang="en-US" sz="8000" b="1" dirty="0"/>
              <a:t> de Markov </a:t>
            </a:r>
            <a:r>
              <a:rPr lang="en-US" sz="8000" b="1" dirty="0" err="1"/>
              <a:t>en</a:t>
            </a:r>
            <a:r>
              <a:rPr lang="en-US" sz="8000" b="1" dirty="0"/>
              <a:t> </a:t>
            </a:r>
            <a:r>
              <a:rPr lang="en-US" sz="8000" b="1" dirty="0" err="1"/>
              <a:t>juegos</a:t>
            </a:r>
            <a:r>
              <a:rPr lang="en-US" sz="8000" b="1" dirty="0"/>
              <a:t> de azar:</a:t>
            </a:r>
          </a:p>
          <a:p>
            <a:pPr>
              <a:buFont typeface="Arial" panose="020B0604020202020204" pitchFamily="34" charset="0"/>
              <a:buChar char="•"/>
            </a:pPr>
            <a:r>
              <a:rPr lang="en-US" sz="8000" b="1" dirty="0" err="1"/>
              <a:t>Estados</a:t>
            </a:r>
            <a:r>
              <a:rPr lang="en-US" sz="8000" b="1" dirty="0"/>
              <a:t>:</a:t>
            </a:r>
            <a:r>
              <a:rPr lang="en-US" sz="8000" dirty="0"/>
              <a:t> Caras de un dado (1, 2, 3, 4, 5, 6).</a:t>
            </a:r>
          </a:p>
          <a:p>
            <a:pPr>
              <a:buFont typeface="Arial" panose="020B0604020202020204" pitchFamily="34" charset="0"/>
              <a:buChar char="•"/>
            </a:pPr>
            <a:r>
              <a:rPr lang="en-US" sz="8000" b="1" dirty="0" err="1"/>
              <a:t>Transiciones</a:t>
            </a:r>
            <a:r>
              <a:rPr lang="en-US" sz="8000" b="1" dirty="0"/>
              <a:t>:</a:t>
            </a:r>
            <a:r>
              <a:rPr lang="en-US" sz="8000" dirty="0"/>
              <a:t> Si </a:t>
            </a:r>
            <a:r>
              <a:rPr lang="en-US" sz="8000" dirty="0" err="1"/>
              <a:t>el</a:t>
            </a:r>
            <a:r>
              <a:rPr lang="en-US" sz="8000" dirty="0"/>
              <a:t> dado </a:t>
            </a:r>
            <a:r>
              <a:rPr lang="en-US" sz="8000" dirty="0" err="1"/>
              <a:t>está</a:t>
            </a:r>
            <a:r>
              <a:rPr lang="en-US" sz="8000" dirty="0"/>
              <a:t> </a:t>
            </a:r>
            <a:r>
              <a:rPr lang="en-US" sz="8000" dirty="0" err="1"/>
              <a:t>en</a:t>
            </a:r>
            <a:r>
              <a:rPr lang="en-US" sz="8000" dirty="0"/>
              <a:t> </a:t>
            </a:r>
            <a:r>
              <a:rPr lang="en-US" sz="8000" dirty="0" err="1"/>
              <a:t>el</a:t>
            </a:r>
            <a:r>
              <a:rPr lang="en-US" sz="8000" dirty="0"/>
              <a:t> </a:t>
            </a:r>
            <a:r>
              <a:rPr lang="en-US" sz="8000" dirty="0" err="1"/>
              <a:t>estado</a:t>
            </a:r>
            <a:r>
              <a:rPr lang="en-US" sz="8000" dirty="0"/>
              <a:t> 1, hay </a:t>
            </a:r>
            <a:r>
              <a:rPr lang="en-US" sz="8000" dirty="0" err="1"/>
              <a:t>una</a:t>
            </a:r>
            <a:r>
              <a:rPr lang="en-US" sz="8000" dirty="0"/>
              <a:t> </a:t>
            </a:r>
            <a:r>
              <a:rPr lang="en-US" sz="8000" dirty="0" err="1"/>
              <a:t>probabilidad</a:t>
            </a:r>
            <a:r>
              <a:rPr lang="en-US" sz="8000" dirty="0"/>
              <a:t> </a:t>
            </a:r>
            <a:r>
              <a:rPr lang="en-US" sz="8000" dirty="0" err="1"/>
              <a:t>fija</a:t>
            </a:r>
            <a:r>
              <a:rPr lang="en-US" sz="8000" dirty="0"/>
              <a:t> de </a:t>
            </a:r>
            <a:r>
              <a:rPr lang="en-US" sz="8000" dirty="0" err="1"/>
              <a:t>moverse</a:t>
            </a:r>
            <a:r>
              <a:rPr lang="en-US" sz="8000" dirty="0"/>
              <a:t> a </a:t>
            </a:r>
            <a:r>
              <a:rPr lang="en-US" sz="8000" dirty="0" err="1"/>
              <a:t>cualquiera</a:t>
            </a:r>
            <a:r>
              <a:rPr lang="en-US" sz="8000" dirty="0"/>
              <a:t> de </a:t>
            </a:r>
            <a:r>
              <a:rPr lang="en-US" sz="8000" dirty="0" err="1"/>
              <a:t>los</a:t>
            </a:r>
            <a:r>
              <a:rPr lang="en-US" sz="8000" dirty="0"/>
              <a:t> </a:t>
            </a:r>
            <a:r>
              <a:rPr lang="en-US" sz="8000" dirty="0" err="1"/>
              <a:t>otros</a:t>
            </a:r>
            <a:r>
              <a:rPr lang="en-US" sz="8000" dirty="0"/>
              <a:t> </a:t>
            </a:r>
            <a:r>
              <a:rPr lang="en-US" sz="8000" dirty="0" err="1"/>
              <a:t>estados</a:t>
            </a:r>
            <a:r>
              <a:rPr lang="en-US" sz="8000" dirty="0"/>
              <a:t> </a:t>
            </a:r>
            <a:r>
              <a:rPr lang="en-US" sz="8000" dirty="0" err="1"/>
              <a:t>en</a:t>
            </a:r>
            <a:r>
              <a:rPr lang="en-US" sz="8000" dirty="0"/>
              <a:t> </a:t>
            </a:r>
            <a:r>
              <a:rPr lang="en-US" sz="8000" dirty="0" err="1"/>
              <a:t>el</a:t>
            </a:r>
            <a:r>
              <a:rPr lang="en-US" sz="8000" dirty="0"/>
              <a:t> </a:t>
            </a:r>
            <a:r>
              <a:rPr lang="en-US" sz="8000" dirty="0" err="1"/>
              <a:t>siguiente</a:t>
            </a:r>
            <a:r>
              <a:rPr lang="en-US" sz="8000" dirty="0"/>
              <a:t> </a:t>
            </a:r>
            <a:r>
              <a:rPr lang="en-US" sz="8000" dirty="0" err="1"/>
              <a:t>lanzamiento</a:t>
            </a:r>
            <a:r>
              <a:rPr lang="en-US" sz="8000" dirty="0"/>
              <a:t>, </a:t>
            </a:r>
            <a:r>
              <a:rPr lang="en-US" sz="8000" dirty="0" err="1"/>
              <a:t>dependiendo</a:t>
            </a:r>
            <a:r>
              <a:rPr lang="en-US" sz="8000" dirty="0"/>
              <a:t> de las </a:t>
            </a:r>
            <a:r>
              <a:rPr lang="en-US" sz="8000" dirty="0" err="1"/>
              <a:t>reglas</a:t>
            </a:r>
            <a:r>
              <a:rPr lang="en-US" sz="8000" dirty="0"/>
              <a:t> del juego.</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estado</a:t>
            </a:r>
            <a:r>
              <a:rPr lang="en-US" sz="8000" dirty="0"/>
              <a:t> actual del dado (</a:t>
            </a:r>
            <a:r>
              <a:rPr lang="en-US" sz="8000" dirty="0" err="1"/>
              <a:t>el</a:t>
            </a:r>
            <a:r>
              <a:rPr lang="en-US" sz="8000" dirty="0"/>
              <a:t> </a:t>
            </a:r>
            <a:r>
              <a:rPr lang="en-US" sz="8000" dirty="0" err="1"/>
              <a:t>número</a:t>
            </a:r>
            <a:r>
              <a:rPr lang="en-US" sz="8000" dirty="0"/>
              <a:t> </a:t>
            </a:r>
            <a:r>
              <a:rPr lang="en-US" sz="8000" dirty="0" err="1"/>
              <a:t>mostrado</a:t>
            </a:r>
            <a:r>
              <a:rPr lang="en-US" sz="8000" dirty="0"/>
              <a:t>) </a:t>
            </a:r>
            <a:r>
              <a:rPr lang="en-US" sz="8000" dirty="0" err="1"/>
              <a:t>determina</a:t>
            </a:r>
            <a:r>
              <a:rPr lang="en-US" sz="8000" dirty="0"/>
              <a:t> </a:t>
            </a:r>
            <a:r>
              <a:rPr lang="en-US" sz="8000" dirty="0" err="1"/>
              <a:t>el</a:t>
            </a:r>
            <a:r>
              <a:rPr lang="en-US" sz="8000" dirty="0"/>
              <a:t> </a:t>
            </a:r>
            <a:r>
              <a:rPr lang="en-US" sz="8000" dirty="0" err="1"/>
              <a:t>siguiente</a:t>
            </a:r>
            <a:r>
              <a:rPr lang="en-US" sz="8000" dirty="0"/>
              <a:t> </a:t>
            </a:r>
            <a:r>
              <a:rPr lang="en-US" sz="8000" dirty="0" err="1"/>
              <a:t>estado</a:t>
            </a:r>
            <a:r>
              <a:rPr lang="en-US" sz="8000" dirty="0"/>
              <a:t> </a:t>
            </a:r>
            <a:r>
              <a:rPr lang="en-US" sz="8000" dirty="0" err="1"/>
              <a:t>tras</a:t>
            </a:r>
            <a:r>
              <a:rPr lang="en-US" sz="8000" dirty="0"/>
              <a:t> un </a:t>
            </a:r>
            <a:r>
              <a:rPr lang="en-US" sz="8000" dirty="0" err="1"/>
              <a:t>lanzamiento</a:t>
            </a:r>
            <a:r>
              <a:rPr lang="en-US" sz="8000" dirty="0"/>
              <a:t>, y no </a:t>
            </a:r>
            <a:r>
              <a:rPr lang="en-US" sz="8000" dirty="0" err="1"/>
              <a:t>importa</a:t>
            </a:r>
            <a:r>
              <a:rPr lang="en-US" sz="8000" dirty="0"/>
              <a:t> </a:t>
            </a:r>
            <a:r>
              <a:rPr lang="en-US" sz="8000" dirty="0" err="1"/>
              <a:t>cómo</a:t>
            </a:r>
            <a:r>
              <a:rPr lang="en-US" sz="8000" dirty="0"/>
              <a:t> </a:t>
            </a:r>
            <a:r>
              <a:rPr lang="en-US" sz="8000" dirty="0" err="1"/>
              <a:t>llegaste</a:t>
            </a:r>
            <a:r>
              <a:rPr lang="en-US" sz="8000" dirty="0"/>
              <a:t> a ese </a:t>
            </a:r>
            <a:r>
              <a:rPr lang="en-US" sz="8000" dirty="0" err="1"/>
              <a:t>número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B36D6FF3-F409-F2BD-757A-49AF127C432C}"/>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713150670"/>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130</a:t>
            </a:fld>
            <a:endParaRPr lang="es-ES_tradnl"/>
          </a:p>
        </p:txBody>
      </p:sp>
    </p:spTree>
    <p:extLst>
      <p:ext uri="{BB962C8B-B14F-4D97-AF65-F5344CB8AC3E}">
        <p14:creationId xmlns:p14="http://schemas.microsoft.com/office/powerpoint/2010/main" val="41187320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B1C030-20E4-0994-C4CA-C504B45B4A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169C35-3F64-D3DF-24F8-0704F2D417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003F05-2C94-4CCF-8465-34B1FA3A940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Cuando damos la definición decir en un </a:t>
            </a:r>
            <a:r>
              <a:rPr lang="es-ES" sz="6000" dirty="0" err="1"/>
              <a:t>twit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dirty="0"/>
              <a:t>Una </a:t>
            </a:r>
            <a:r>
              <a:rPr lang="en-US" sz="8000" b="1" dirty="0" err="1"/>
              <a:t>cadena</a:t>
            </a:r>
            <a:r>
              <a:rPr lang="en-US" sz="8000" b="1" dirty="0"/>
              <a:t> de Markov</a:t>
            </a:r>
            <a:r>
              <a:rPr lang="en-US" sz="8000" dirty="0"/>
              <a:t> es </a:t>
            </a:r>
            <a:r>
              <a:rPr lang="en-US" sz="8000" dirty="0" err="1"/>
              <a:t>una</a:t>
            </a:r>
            <a:r>
              <a:rPr lang="en-US" sz="8000" dirty="0"/>
              <a:t> forma de </a:t>
            </a:r>
            <a:r>
              <a:rPr lang="en-US" sz="8000" dirty="0" err="1"/>
              <a:t>modelar</a:t>
            </a:r>
            <a:r>
              <a:rPr lang="en-US" sz="8000" dirty="0"/>
              <a:t> un </a:t>
            </a:r>
            <a:r>
              <a:rPr lang="en-US" sz="8000" b="1" dirty="0" err="1"/>
              <a:t>proceso</a:t>
            </a:r>
            <a:r>
              <a:rPr lang="en-US" sz="8000" b="1" dirty="0"/>
              <a:t> </a:t>
            </a:r>
            <a:r>
              <a:rPr lang="en-US" sz="8000" b="1" dirty="0" err="1"/>
              <a:t>estocástico</a:t>
            </a:r>
            <a:r>
              <a:rPr lang="en-US" sz="8000" dirty="0"/>
              <a:t> (</a:t>
            </a:r>
            <a:r>
              <a:rPr lang="en-US" sz="8000" dirty="0" err="1"/>
              <a:t>aleatorio</a:t>
            </a:r>
            <a:r>
              <a:rPr lang="en-US" sz="8000" dirty="0"/>
              <a:t>) que </a:t>
            </a:r>
            <a:r>
              <a:rPr lang="en-US" sz="8000" dirty="0" err="1"/>
              <a:t>va</a:t>
            </a:r>
            <a:r>
              <a:rPr lang="en-US" sz="8000" dirty="0"/>
              <a:t> </a:t>
            </a:r>
            <a:r>
              <a:rPr lang="en-US" sz="8000" dirty="0" err="1"/>
              <a:t>cambiando</a:t>
            </a:r>
            <a:r>
              <a:rPr lang="en-US" sz="8000" dirty="0"/>
              <a:t> de un </a:t>
            </a:r>
            <a:r>
              <a:rPr lang="en-US" sz="8000" b="1" dirty="0" err="1"/>
              <a:t>estado</a:t>
            </a:r>
            <a:r>
              <a:rPr lang="en-US" sz="8000" b="1" dirty="0"/>
              <a:t> a </a:t>
            </a:r>
            <a:r>
              <a:rPr lang="en-US" sz="8000" b="1" dirty="0" err="1"/>
              <a:t>otro</a:t>
            </a:r>
            <a:r>
              <a:rPr lang="en-US" sz="8000" dirty="0"/>
              <a:t> con </a:t>
            </a:r>
            <a:r>
              <a:rPr lang="en-US" sz="8000" dirty="0" err="1"/>
              <a:t>ciertas</a:t>
            </a:r>
            <a:r>
              <a:rPr lang="en-US" sz="8000" dirty="0"/>
              <a:t> </a:t>
            </a:r>
            <a:r>
              <a:rPr lang="en-US" sz="8000" b="1" dirty="0" err="1"/>
              <a:t>probabilidades</a:t>
            </a:r>
            <a:r>
              <a:rPr lang="en-US" sz="8000" dirty="0"/>
              <a:t>. Lo </a:t>
            </a:r>
            <a:r>
              <a:rPr lang="en-US" sz="8000" dirty="0" err="1"/>
              <a:t>más</a:t>
            </a:r>
            <a:r>
              <a:rPr lang="en-US" sz="8000" dirty="0"/>
              <a:t> </a:t>
            </a:r>
            <a:r>
              <a:rPr lang="en-US" sz="8000" dirty="0" err="1"/>
              <a:t>importante</a:t>
            </a:r>
            <a:r>
              <a:rPr lang="en-US" sz="8000" dirty="0"/>
              <a:t> es que </a:t>
            </a:r>
            <a:r>
              <a:rPr lang="en-US" sz="8000" b="1" dirty="0"/>
              <a:t>la </a:t>
            </a:r>
            <a:r>
              <a:rPr lang="en-US" sz="8000" b="1" dirty="0" err="1"/>
              <a:t>decisión</a:t>
            </a:r>
            <a:r>
              <a:rPr lang="en-US" sz="8000" b="1" dirty="0"/>
              <a:t> de a </a:t>
            </a:r>
            <a:r>
              <a:rPr lang="en-US" sz="8000" b="1" dirty="0" err="1"/>
              <a:t>qué</a:t>
            </a:r>
            <a:r>
              <a:rPr lang="en-US" sz="8000" b="1" dirty="0"/>
              <a:t> </a:t>
            </a:r>
            <a:r>
              <a:rPr lang="en-US" sz="8000" b="1" dirty="0" err="1"/>
              <a:t>estado</a:t>
            </a:r>
            <a:r>
              <a:rPr lang="en-US" sz="8000" b="1" dirty="0"/>
              <a:t> </a:t>
            </a:r>
            <a:r>
              <a:rPr lang="en-US" sz="8000" b="1" dirty="0" err="1"/>
              <a:t>ir</a:t>
            </a:r>
            <a:r>
              <a:rPr lang="en-US" sz="8000" b="1" dirty="0"/>
              <a:t> </a:t>
            </a:r>
            <a:r>
              <a:rPr lang="en-US" sz="8000" b="1" dirty="0" err="1"/>
              <a:t>depende</a:t>
            </a:r>
            <a:r>
              <a:rPr lang="en-US" sz="8000" b="1" dirty="0"/>
              <a:t> solo del </a:t>
            </a:r>
            <a:r>
              <a:rPr lang="en-US" sz="8000" b="1" dirty="0" err="1"/>
              <a:t>estado</a:t>
            </a:r>
            <a:r>
              <a:rPr lang="en-US" sz="8000" b="1" dirty="0"/>
              <a:t> actual</a:t>
            </a:r>
            <a:r>
              <a:rPr lang="en-US" sz="8000" dirty="0"/>
              <a:t>, no del </a:t>
            </a:r>
            <a:r>
              <a:rPr lang="en-US" sz="8000" dirty="0" err="1"/>
              <a:t>pasado</a:t>
            </a:r>
            <a:r>
              <a:rPr lang="en-US" sz="8000" dirty="0"/>
              <a:t> </a:t>
            </a:r>
            <a:r>
              <a:rPr lang="en-US" sz="8000" dirty="0" err="1"/>
              <a:t>completo</a:t>
            </a:r>
            <a:r>
              <a:rPr lang="en-US" sz="8000" dirty="0"/>
              <a:t>. Esa es la </a:t>
            </a:r>
            <a:r>
              <a:rPr lang="en-US" sz="8000" dirty="0" err="1"/>
              <a:t>famosa</a:t>
            </a:r>
            <a:r>
              <a:rPr lang="en-US" sz="8000" dirty="0"/>
              <a:t> </a:t>
            </a:r>
            <a:r>
              <a:rPr lang="en-US" sz="8000" b="1" dirty="0" err="1"/>
              <a:t>propiedad</a:t>
            </a:r>
            <a:r>
              <a:rPr lang="en-US" sz="8000" b="1" dirty="0"/>
              <a:t> de Markov</a:t>
            </a:r>
            <a:r>
              <a:rPr lang="en-US" sz="8000" dirty="0"/>
              <a:t>.</a:t>
            </a:r>
          </a:p>
          <a:p>
            <a:r>
              <a:rPr lang="en-US" sz="8000" dirty="0" err="1"/>
              <a:t>Podrías</a:t>
            </a:r>
            <a:r>
              <a:rPr lang="en-US" sz="8000" dirty="0"/>
              <a:t> </a:t>
            </a:r>
            <a:r>
              <a:rPr lang="en-US" sz="8000" dirty="0" err="1"/>
              <a:t>pensarlo</a:t>
            </a:r>
            <a:r>
              <a:rPr lang="en-US" sz="8000" dirty="0"/>
              <a:t> </a:t>
            </a:r>
            <a:r>
              <a:rPr lang="en-US" sz="8000" dirty="0" err="1"/>
              <a:t>como</a:t>
            </a:r>
            <a:r>
              <a:rPr lang="en-US" sz="8000" dirty="0"/>
              <a:t> un juego </a:t>
            </a:r>
            <a:r>
              <a:rPr lang="en-US" sz="8000" dirty="0" err="1"/>
              <a:t>en</a:t>
            </a:r>
            <a:r>
              <a:rPr lang="en-US" sz="8000" dirty="0"/>
              <a:t> </a:t>
            </a:r>
            <a:r>
              <a:rPr lang="en-US" sz="8000" dirty="0" err="1"/>
              <a:t>el</a:t>
            </a:r>
            <a:r>
              <a:rPr lang="en-US" sz="8000" dirty="0"/>
              <a:t> que </a:t>
            </a:r>
            <a:r>
              <a:rPr lang="en-US" sz="8000" dirty="0" err="1"/>
              <a:t>estás</a:t>
            </a:r>
            <a:r>
              <a:rPr lang="en-US" sz="8000" dirty="0"/>
              <a:t> </a:t>
            </a:r>
            <a:r>
              <a:rPr lang="en-US" sz="8000" dirty="0" err="1"/>
              <a:t>en</a:t>
            </a:r>
            <a:r>
              <a:rPr lang="en-US" sz="8000" dirty="0"/>
              <a:t> </a:t>
            </a:r>
            <a:r>
              <a:rPr lang="en-US" sz="8000" dirty="0" err="1"/>
              <a:t>una</a:t>
            </a:r>
            <a:r>
              <a:rPr lang="en-US" sz="8000" dirty="0"/>
              <a:t> </a:t>
            </a:r>
            <a:r>
              <a:rPr lang="en-US" sz="8000" dirty="0" err="1"/>
              <a:t>casilla</a:t>
            </a:r>
            <a:r>
              <a:rPr lang="en-US" sz="8000" dirty="0"/>
              <a:t>, y </a:t>
            </a:r>
            <a:r>
              <a:rPr lang="en-US" sz="8000" dirty="0" err="1"/>
              <a:t>tirás</a:t>
            </a:r>
            <a:r>
              <a:rPr lang="en-US" sz="8000" dirty="0"/>
              <a:t> un dado con </a:t>
            </a:r>
            <a:r>
              <a:rPr lang="en-US" sz="8000" dirty="0" err="1"/>
              <a:t>reglas</a:t>
            </a:r>
            <a:r>
              <a:rPr lang="en-US" sz="8000" dirty="0"/>
              <a:t> </a:t>
            </a:r>
            <a:r>
              <a:rPr lang="en-US" sz="8000" dirty="0" err="1"/>
              <a:t>distintas</a:t>
            </a:r>
            <a:r>
              <a:rPr lang="en-US" sz="8000" dirty="0"/>
              <a:t> </a:t>
            </a:r>
            <a:r>
              <a:rPr lang="en-US" sz="8000" dirty="0" err="1"/>
              <a:t>en</a:t>
            </a:r>
            <a:r>
              <a:rPr lang="en-US" sz="8000" dirty="0"/>
              <a:t> </a:t>
            </a:r>
            <a:r>
              <a:rPr lang="en-US" sz="8000" dirty="0" err="1"/>
              <a:t>cada</a:t>
            </a:r>
            <a:r>
              <a:rPr lang="en-US" sz="8000" dirty="0"/>
              <a:t> </a:t>
            </a:r>
            <a:r>
              <a:rPr lang="en-US" sz="8000" dirty="0" err="1"/>
              <a:t>casilla</a:t>
            </a:r>
            <a:r>
              <a:rPr lang="en-US" sz="8000" dirty="0"/>
              <a:t> para </a:t>
            </a:r>
            <a:r>
              <a:rPr lang="en-US" sz="8000" dirty="0" err="1"/>
              <a:t>ver</a:t>
            </a:r>
            <a:r>
              <a:rPr lang="en-US" sz="8000" dirty="0"/>
              <a:t> a </a:t>
            </a:r>
            <a:r>
              <a:rPr lang="en-US" sz="8000" dirty="0" err="1"/>
              <a:t>cuál</a:t>
            </a:r>
            <a:r>
              <a:rPr lang="en-US" sz="8000" dirty="0"/>
              <a:t> </a:t>
            </a:r>
            <a:r>
              <a:rPr lang="en-US" sz="8000" dirty="0" err="1"/>
              <a:t>pasás</a:t>
            </a:r>
            <a:r>
              <a:rPr lang="en-US" sz="8000" dirty="0"/>
              <a:t>. No </a:t>
            </a:r>
            <a:r>
              <a:rPr lang="en-US" sz="8000" dirty="0" err="1"/>
              <a:t>importa</a:t>
            </a:r>
            <a:r>
              <a:rPr lang="en-US" sz="8000" dirty="0"/>
              <a:t> </a:t>
            </a:r>
            <a:r>
              <a:rPr lang="en-US" sz="8000" dirty="0" err="1"/>
              <a:t>cómo</a:t>
            </a:r>
            <a:r>
              <a:rPr lang="en-US" sz="8000" dirty="0"/>
              <a:t> </a:t>
            </a:r>
            <a:r>
              <a:rPr lang="en-US" sz="8000" dirty="0" err="1"/>
              <a:t>llegaste</a:t>
            </a:r>
            <a:r>
              <a:rPr lang="en-US" sz="8000" dirty="0"/>
              <a:t> </a:t>
            </a:r>
            <a:r>
              <a:rPr lang="en-US" sz="8000" dirty="0" err="1"/>
              <a:t>ahí</a:t>
            </a:r>
            <a:r>
              <a:rPr lang="en-US" sz="8000" dirty="0"/>
              <a:t>, solo </a:t>
            </a:r>
            <a:r>
              <a:rPr lang="en-US" sz="8000" dirty="0" err="1"/>
              <a:t>importa</a:t>
            </a:r>
            <a:r>
              <a:rPr lang="en-US" sz="8000" dirty="0"/>
              <a:t> </a:t>
            </a:r>
            <a:r>
              <a:rPr lang="en-US" sz="8000" dirty="0" err="1"/>
              <a:t>dónde</a:t>
            </a:r>
            <a:r>
              <a:rPr lang="en-US" sz="8000" dirty="0"/>
              <a:t> </a:t>
            </a:r>
            <a:r>
              <a:rPr lang="en-US" sz="8000" dirty="0" err="1"/>
              <a:t>estás</a:t>
            </a:r>
            <a:r>
              <a:rPr lang="en-US" sz="8000" dirty="0"/>
              <a:t> </a:t>
            </a:r>
            <a:r>
              <a:rPr lang="en-US" sz="8000" dirty="0" err="1"/>
              <a:t>ahora</a:t>
            </a:r>
            <a:r>
              <a:rPr lang="en-US" sz="8000" dirty="0"/>
              <a: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Ejemplo</a:t>
            </a:r>
          </a:p>
          <a:p>
            <a:pPr>
              <a:buNone/>
            </a:pPr>
            <a:r>
              <a:rPr lang="en-US" sz="9600" b="1" dirty="0" err="1"/>
              <a:t>Predicción</a:t>
            </a:r>
            <a:r>
              <a:rPr lang="en-US" sz="9600" b="1" dirty="0"/>
              <a:t> del </a:t>
            </a:r>
            <a:r>
              <a:rPr lang="en-US" sz="9600" b="1" dirty="0" err="1"/>
              <a:t>clima</a:t>
            </a:r>
            <a:r>
              <a:rPr lang="en-US" sz="9600" b="1" dirty="0"/>
              <a:t>:</a:t>
            </a:r>
          </a:p>
          <a:p>
            <a:pPr>
              <a:buFont typeface="Arial" panose="020B0604020202020204" pitchFamily="34" charset="0"/>
              <a:buChar char="•"/>
            </a:pPr>
            <a:r>
              <a:rPr lang="en-US" sz="9600" b="1" dirty="0" err="1"/>
              <a:t>Estados</a:t>
            </a:r>
            <a:r>
              <a:rPr lang="en-US" sz="9600" b="1" dirty="0"/>
              <a:t>:</a:t>
            </a:r>
            <a:r>
              <a:rPr lang="en-US" sz="9600" dirty="0"/>
              <a:t> </a:t>
            </a:r>
            <a:r>
              <a:rPr lang="en-US" sz="9600" dirty="0" err="1"/>
              <a:t>Soleado</a:t>
            </a:r>
            <a:r>
              <a:rPr lang="en-US" sz="9600" dirty="0"/>
              <a:t>, </a:t>
            </a:r>
            <a:r>
              <a:rPr lang="en-US" sz="9600" dirty="0" err="1"/>
              <a:t>Nublado</a:t>
            </a:r>
            <a:r>
              <a:rPr lang="en-US" sz="9600" dirty="0"/>
              <a:t>, Lluvia.</a:t>
            </a:r>
          </a:p>
          <a:p>
            <a:pPr>
              <a:buFont typeface="Arial" panose="020B0604020202020204" pitchFamily="34" charset="0"/>
              <a:buChar char="•"/>
            </a:pPr>
            <a:r>
              <a:rPr lang="en-US" sz="9600" b="1" dirty="0" err="1"/>
              <a:t>Transiciones</a:t>
            </a:r>
            <a:r>
              <a:rPr lang="en-US" sz="9600" b="1" dirty="0"/>
              <a:t>:</a:t>
            </a:r>
            <a:r>
              <a:rPr lang="en-US" sz="9600" dirty="0"/>
              <a:t> La </a:t>
            </a:r>
            <a:r>
              <a:rPr lang="en-US" sz="9600" dirty="0" err="1"/>
              <a:t>probabilidad</a:t>
            </a:r>
            <a:r>
              <a:rPr lang="en-US" sz="9600" dirty="0"/>
              <a:t> de que </a:t>
            </a:r>
            <a:r>
              <a:rPr lang="en-US" sz="9600" dirty="0" err="1"/>
              <a:t>el</a:t>
            </a:r>
            <a:r>
              <a:rPr lang="en-US" sz="9600" dirty="0"/>
              <a:t> </a:t>
            </a:r>
            <a:r>
              <a:rPr lang="en-US" sz="9600" dirty="0" err="1"/>
              <a:t>clima</a:t>
            </a:r>
            <a:r>
              <a:rPr lang="en-US" sz="9600" dirty="0"/>
              <a:t> </a:t>
            </a:r>
            <a:r>
              <a:rPr lang="en-US" sz="9600" dirty="0" err="1"/>
              <a:t>cambie</a:t>
            </a:r>
            <a:r>
              <a:rPr lang="en-US" sz="9600" dirty="0"/>
              <a:t> de </a:t>
            </a:r>
            <a:r>
              <a:rPr lang="en-US" sz="9600" dirty="0" err="1"/>
              <a:t>soleado</a:t>
            </a:r>
            <a:r>
              <a:rPr lang="en-US" sz="9600" dirty="0"/>
              <a:t> a </a:t>
            </a:r>
            <a:r>
              <a:rPr lang="en-US" sz="9600" dirty="0" err="1"/>
              <a:t>lluvioso</a:t>
            </a:r>
            <a:r>
              <a:rPr lang="en-US" sz="9600" dirty="0"/>
              <a:t> es del 20%, y la </a:t>
            </a:r>
            <a:r>
              <a:rPr lang="en-US" sz="9600" dirty="0" err="1"/>
              <a:t>probabilidad</a:t>
            </a:r>
            <a:r>
              <a:rPr lang="en-US" sz="9600" dirty="0"/>
              <a:t> de que se </a:t>
            </a:r>
            <a:r>
              <a:rPr lang="en-US" sz="9600" dirty="0" err="1"/>
              <a:t>mantenga</a:t>
            </a:r>
            <a:r>
              <a:rPr lang="en-US" sz="9600" dirty="0"/>
              <a:t> </a:t>
            </a:r>
            <a:r>
              <a:rPr lang="en-US" sz="9600" dirty="0" err="1"/>
              <a:t>soleado</a:t>
            </a:r>
            <a:r>
              <a:rPr lang="en-US" sz="9600" dirty="0"/>
              <a:t> es del 80%. Lo </a:t>
            </a:r>
            <a:r>
              <a:rPr lang="en-US" sz="9600" dirty="0" err="1"/>
              <a:t>mismo</a:t>
            </a:r>
            <a:r>
              <a:rPr lang="en-US" sz="9600" dirty="0"/>
              <a:t> para </a:t>
            </a:r>
            <a:r>
              <a:rPr lang="en-US" sz="9600" dirty="0" err="1"/>
              <a:t>otros</a:t>
            </a:r>
            <a:r>
              <a:rPr lang="en-US" sz="9600" dirty="0"/>
              <a:t> </a:t>
            </a:r>
            <a:r>
              <a:rPr lang="en-US" sz="9600" dirty="0" err="1"/>
              <a:t>estados</a:t>
            </a:r>
            <a:r>
              <a:rPr lang="en-US" sz="9600" dirty="0"/>
              <a:t>.</a:t>
            </a:r>
          </a:p>
          <a:p>
            <a:pPr>
              <a:buFont typeface="Arial" panose="020B0604020202020204" pitchFamily="34" charset="0"/>
              <a:buChar char="•"/>
            </a:pPr>
            <a:r>
              <a:rPr lang="en-US" sz="9600" b="1" dirty="0" err="1"/>
              <a:t>Explicación</a:t>
            </a:r>
            <a:r>
              <a:rPr lang="en-US" sz="9600" b="1" dirty="0"/>
              <a:t>:</a:t>
            </a:r>
            <a:r>
              <a:rPr lang="en-US" sz="9600" dirty="0"/>
              <a:t> El </a:t>
            </a:r>
            <a:r>
              <a:rPr lang="en-US" sz="9600" dirty="0" err="1"/>
              <a:t>estado</a:t>
            </a:r>
            <a:r>
              <a:rPr lang="en-US" sz="9600" dirty="0"/>
              <a:t> actual del </a:t>
            </a:r>
            <a:r>
              <a:rPr lang="en-US" sz="9600" dirty="0" err="1"/>
              <a:t>clima</a:t>
            </a:r>
            <a:r>
              <a:rPr lang="en-US" sz="9600" dirty="0"/>
              <a:t> (</a:t>
            </a:r>
            <a:r>
              <a:rPr lang="en-US" sz="9600" dirty="0" err="1"/>
              <a:t>por</a:t>
            </a:r>
            <a:r>
              <a:rPr lang="en-US" sz="9600" dirty="0"/>
              <a:t> </a:t>
            </a:r>
            <a:r>
              <a:rPr lang="en-US" sz="9600" dirty="0" err="1"/>
              <a:t>ejemplo</a:t>
            </a:r>
            <a:r>
              <a:rPr lang="en-US" sz="9600" dirty="0"/>
              <a:t>, </a:t>
            </a:r>
            <a:r>
              <a:rPr lang="en-US" sz="9600" dirty="0" err="1"/>
              <a:t>Soleado</a:t>
            </a:r>
            <a:r>
              <a:rPr lang="en-US" sz="9600" dirty="0"/>
              <a:t>) </a:t>
            </a:r>
            <a:r>
              <a:rPr lang="en-US" sz="9600" dirty="0" err="1"/>
              <a:t>determina</a:t>
            </a:r>
            <a:r>
              <a:rPr lang="en-US" sz="9600" dirty="0"/>
              <a:t> las </a:t>
            </a:r>
            <a:r>
              <a:rPr lang="en-US" sz="9600" dirty="0" err="1"/>
              <a:t>probabilidades</a:t>
            </a:r>
            <a:r>
              <a:rPr lang="en-US" sz="9600" dirty="0"/>
              <a:t> del </a:t>
            </a:r>
            <a:r>
              <a:rPr lang="en-US" sz="9600" dirty="0" err="1"/>
              <a:t>siguiente</a:t>
            </a:r>
            <a:r>
              <a:rPr lang="en-US" sz="9600" dirty="0"/>
              <a:t> </a:t>
            </a:r>
            <a:r>
              <a:rPr lang="en-US" sz="9600" dirty="0" err="1"/>
              <a:t>estado</a:t>
            </a:r>
            <a:r>
              <a:rPr lang="en-US" sz="9600" dirty="0"/>
              <a:t> (</a:t>
            </a:r>
            <a:r>
              <a:rPr lang="en-US" sz="9600" dirty="0" err="1"/>
              <a:t>Soleado</a:t>
            </a:r>
            <a:r>
              <a:rPr lang="en-US" sz="9600" dirty="0"/>
              <a:t>, </a:t>
            </a:r>
            <a:r>
              <a:rPr lang="en-US" sz="9600" dirty="0" err="1"/>
              <a:t>Nublado</a:t>
            </a:r>
            <a:r>
              <a:rPr lang="en-US" sz="9600" dirty="0"/>
              <a:t>, Lluvia).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Modelado</a:t>
            </a:r>
            <a:r>
              <a:rPr lang="en-US" sz="8000" b="1" dirty="0"/>
              <a:t> de </a:t>
            </a:r>
            <a:r>
              <a:rPr lang="en-US" sz="8000" b="1" dirty="0" err="1"/>
              <a:t>texto</a:t>
            </a:r>
            <a:r>
              <a:rPr lang="en-US" sz="8000" b="1" dirty="0"/>
              <a:t> (</a:t>
            </a:r>
            <a:r>
              <a:rPr lang="en-US" sz="8000" b="1" dirty="0" err="1"/>
              <a:t>procesamiento</a:t>
            </a:r>
            <a:r>
              <a:rPr lang="en-US" sz="8000" b="1" dirty="0"/>
              <a:t> de </a:t>
            </a:r>
            <a:r>
              <a:rPr lang="en-US" sz="8000" b="1" dirty="0" err="1"/>
              <a:t>lenguaje</a:t>
            </a:r>
            <a:r>
              <a:rPr lang="en-US" sz="8000" b="1" dirty="0"/>
              <a:t> natural):</a:t>
            </a:r>
          </a:p>
          <a:p>
            <a:pPr>
              <a:buFont typeface="Arial" panose="020B0604020202020204" pitchFamily="34" charset="0"/>
              <a:buChar char="•"/>
            </a:pPr>
            <a:r>
              <a:rPr lang="en-US" sz="8000" b="1" dirty="0" err="1"/>
              <a:t>Estados</a:t>
            </a:r>
            <a:r>
              <a:rPr lang="en-US" sz="8000" b="1" dirty="0"/>
              <a:t>:</a:t>
            </a:r>
            <a:r>
              <a:rPr lang="en-US" sz="8000" dirty="0"/>
              <a:t> Palabras o </a:t>
            </a:r>
            <a:r>
              <a:rPr lang="en-US" sz="8000" dirty="0" err="1"/>
              <a:t>letras</a:t>
            </a:r>
            <a:r>
              <a:rPr lang="en-US" sz="8000" dirty="0"/>
              <a:t> </a:t>
            </a:r>
            <a:r>
              <a:rPr lang="en-US" sz="8000" dirty="0" err="1"/>
              <a:t>en</a:t>
            </a:r>
            <a:r>
              <a:rPr lang="en-US" sz="8000" dirty="0"/>
              <a:t> un </a:t>
            </a:r>
            <a:r>
              <a:rPr lang="en-US" sz="8000" dirty="0" err="1"/>
              <a:t>texto</a:t>
            </a:r>
            <a:r>
              <a:rPr lang="en-US" sz="8000" dirty="0"/>
              <a:t>.</a:t>
            </a:r>
          </a:p>
          <a:p>
            <a:pPr>
              <a:buFont typeface="Arial" panose="020B0604020202020204" pitchFamily="34" charset="0"/>
              <a:buChar char="•"/>
            </a:pPr>
            <a:r>
              <a:rPr lang="en-US" sz="8000" b="1" dirty="0" err="1"/>
              <a:t>Transiciones</a:t>
            </a:r>
            <a:r>
              <a:rPr lang="en-US" sz="8000" b="1" dirty="0"/>
              <a:t>:</a:t>
            </a:r>
            <a:r>
              <a:rPr lang="en-US" sz="8000" dirty="0"/>
              <a:t> La </a:t>
            </a:r>
            <a:r>
              <a:rPr lang="en-US" sz="8000" dirty="0" err="1"/>
              <a:t>probabilidad</a:t>
            </a:r>
            <a:r>
              <a:rPr lang="en-US" sz="8000" dirty="0"/>
              <a:t> de que </a:t>
            </a:r>
            <a:r>
              <a:rPr lang="en-US" sz="8000" dirty="0" err="1"/>
              <a:t>una</a:t>
            </a:r>
            <a:r>
              <a:rPr lang="en-US" sz="8000" dirty="0"/>
              <a:t> palabra </a:t>
            </a:r>
            <a:r>
              <a:rPr lang="en-US" sz="8000" dirty="0" err="1"/>
              <a:t>específica</a:t>
            </a:r>
            <a:r>
              <a:rPr lang="en-US" sz="8000" dirty="0"/>
              <a:t> </a:t>
            </a:r>
            <a:r>
              <a:rPr lang="en-US" sz="8000" dirty="0" err="1"/>
              <a:t>siga</a:t>
            </a:r>
            <a:r>
              <a:rPr lang="en-US" sz="8000" dirty="0"/>
              <a:t> a </a:t>
            </a:r>
            <a:r>
              <a:rPr lang="en-US" sz="8000" dirty="0" err="1"/>
              <a:t>otra</a:t>
            </a:r>
            <a:r>
              <a:rPr lang="en-US" sz="8000" dirty="0"/>
              <a:t> (</a:t>
            </a:r>
            <a:r>
              <a:rPr lang="en-US" sz="8000" dirty="0" err="1"/>
              <a:t>por</a:t>
            </a:r>
            <a:r>
              <a:rPr lang="en-US" sz="8000" dirty="0"/>
              <a:t> </a:t>
            </a:r>
            <a:r>
              <a:rPr lang="en-US" sz="8000" dirty="0" err="1"/>
              <a:t>ejemplo</a:t>
            </a:r>
            <a:r>
              <a:rPr lang="en-US" sz="8000" dirty="0"/>
              <a:t>, la </a:t>
            </a:r>
            <a:r>
              <a:rPr lang="en-US" sz="8000" dirty="0" err="1"/>
              <a:t>probabilidad</a:t>
            </a:r>
            <a:r>
              <a:rPr lang="en-US" sz="8000" dirty="0"/>
              <a:t> de que la palabra “gato” </a:t>
            </a:r>
            <a:r>
              <a:rPr lang="en-US" sz="8000" dirty="0" err="1"/>
              <a:t>siga</a:t>
            </a:r>
            <a:r>
              <a:rPr lang="en-US" sz="8000" dirty="0"/>
              <a:t> a “</a:t>
            </a:r>
            <a:r>
              <a:rPr lang="en-US" sz="8000" dirty="0" err="1"/>
              <a:t>el</a:t>
            </a:r>
            <a:r>
              <a:rPr lang="en-US" sz="8000" dirty="0"/>
              <a:t>” es </a:t>
            </a:r>
            <a:r>
              <a:rPr lang="en-US" sz="8000" dirty="0" err="1"/>
              <a:t>alta</a:t>
            </a:r>
            <a:r>
              <a:rPr lang="en-US" sz="8000" dirty="0"/>
              <a:t>).</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modelo</a:t>
            </a:r>
            <a:r>
              <a:rPr lang="en-US" sz="8000" dirty="0"/>
              <a:t> </a:t>
            </a:r>
            <a:r>
              <a:rPr lang="en-US" sz="8000" dirty="0" err="1"/>
              <a:t>predice</a:t>
            </a:r>
            <a:r>
              <a:rPr lang="en-US" sz="8000" dirty="0"/>
              <a:t> </a:t>
            </a:r>
            <a:r>
              <a:rPr lang="en-US" sz="8000" dirty="0" err="1"/>
              <a:t>qué</a:t>
            </a:r>
            <a:r>
              <a:rPr lang="en-US" sz="8000" dirty="0"/>
              <a:t> palabra </a:t>
            </a:r>
            <a:r>
              <a:rPr lang="en-US" sz="8000" dirty="0" err="1"/>
              <a:t>probablemente</a:t>
            </a:r>
            <a:r>
              <a:rPr lang="en-US" sz="8000" dirty="0"/>
              <a:t> </a:t>
            </a:r>
            <a:r>
              <a:rPr lang="en-US" sz="8000" dirty="0" err="1"/>
              <a:t>vendrá</a:t>
            </a:r>
            <a:r>
              <a:rPr lang="en-US" sz="8000" dirty="0"/>
              <a:t> </a:t>
            </a:r>
            <a:r>
              <a:rPr lang="en-US" sz="8000" dirty="0" err="1"/>
              <a:t>después</a:t>
            </a:r>
            <a:r>
              <a:rPr lang="en-US" sz="8000" dirty="0"/>
              <a:t>, solo </a:t>
            </a:r>
            <a:r>
              <a:rPr lang="en-US" sz="8000" dirty="0" err="1"/>
              <a:t>basándose</a:t>
            </a:r>
            <a:r>
              <a:rPr lang="en-US" sz="8000" dirty="0"/>
              <a:t> </a:t>
            </a:r>
            <a:r>
              <a:rPr lang="en-US" sz="8000" dirty="0" err="1"/>
              <a:t>en</a:t>
            </a:r>
            <a:r>
              <a:rPr lang="en-US" sz="8000" dirty="0"/>
              <a:t> la palabra actual, sin </a:t>
            </a:r>
            <a:r>
              <a:rPr lang="en-US" sz="8000" dirty="0" err="1"/>
              <a:t>importar</a:t>
            </a:r>
            <a:r>
              <a:rPr lang="en-US" sz="8000" dirty="0"/>
              <a:t> </a:t>
            </a:r>
            <a:r>
              <a:rPr lang="en-US" sz="8000" dirty="0" err="1"/>
              <a:t>el</a:t>
            </a:r>
            <a:r>
              <a:rPr lang="en-US" sz="8000" dirty="0"/>
              <a:t> </a:t>
            </a:r>
            <a:r>
              <a:rPr lang="en-US" sz="8000" dirty="0" err="1"/>
              <a:t>contexto</a:t>
            </a:r>
            <a:r>
              <a:rPr lang="en-US" sz="8000" dirty="0"/>
              <a:t> </a:t>
            </a:r>
            <a:r>
              <a:rPr lang="en-US" sz="8000" dirty="0" err="1"/>
              <a:t>completo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Modelo</a:t>
            </a:r>
            <a:r>
              <a:rPr lang="en-US" sz="8000" b="1" dirty="0"/>
              <a:t> de </a:t>
            </a:r>
            <a:r>
              <a:rPr lang="en-US" sz="8000" b="1" dirty="0" err="1"/>
              <a:t>cadenas</a:t>
            </a:r>
            <a:r>
              <a:rPr lang="en-US" sz="8000" b="1" dirty="0"/>
              <a:t> de Markov </a:t>
            </a:r>
            <a:r>
              <a:rPr lang="en-US" sz="8000" b="1" dirty="0" err="1"/>
              <a:t>en</a:t>
            </a:r>
            <a:r>
              <a:rPr lang="en-US" sz="8000" b="1" dirty="0"/>
              <a:t> </a:t>
            </a:r>
            <a:r>
              <a:rPr lang="en-US" sz="8000" b="1" dirty="0" err="1"/>
              <a:t>juegos</a:t>
            </a:r>
            <a:r>
              <a:rPr lang="en-US" sz="8000" b="1" dirty="0"/>
              <a:t> de azar:</a:t>
            </a:r>
          </a:p>
          <a:p>
            <a:pPr>
              <a:buFont typeface="Arial" panose="020B0604020202020204" pitchFamily="34" charset="0"/>
              <a:buChar char="•"/>
            </a:pPr>
            <a:r>
              <a:rPr lang="en-US" sz="8000" b="1" dirty="0" err="1"/>
              <a:t>Estados</a:t>
            </a:r>
            <a:r>
              <a:rPr lang="en-US" sz="8000" b="1" dirty="0"/>
              <a:t>:</a:t>
            </a:r>
            <a:r>
              <a:rPr lang="en-US" sz="8000" dirty="0"/>
              <a:t> Caras de un dado (1, 2, 3, 4, 5, 6).</a:t>
            </a:r>
          </a:p>
          <a:p>
            <a:pPr>
              <a:buFont typeface="Arial" panose="020B0604020202020204" pitchFamily="34" charset="0"/>
              <a:buChar char="•"/>
            </a:pPr>
            <a:r>
              <a:rPr lang="en-US" sz="8000" b="1" dirty="0" err="1"/>
              <a:t>Transiciones</a:t>
            </a:r>
            <a:r>
              <a:rPr lang="en-US" sz="8000" b="1" dirty="0"/>
              <a:t>:</a:t>
            </a:r>
            <a:r>
              <a:rPr lang="en-US" sz="8000" dirty="0"/>
              <a:t> Si </a:t>
            </a:r>
            <a:r>
              <a:rPr lang="en-US" sz="8000" dirty="0" err="1"/>
              <a:t>el</a:t>
            </a:r>
            <a:r>
              <a:rPr lang="en-US" sz="8000" dirty="0"/>
              <a:t> dado </a:t>
            </a:r>
            <a:r>
              <a:rPr lang="en-US" sz="8000" dirty="0" err="1"/>
              <a:t>está</a:t>
            </a:r>
            <a:r>
              <a:rPr lang="en-US" sz="8000" dirty="0"/>
              <a:t> </a:t>
            </a:r>
            <a:r>
              <a:rPr lang="en-US" sz="8000" dirty="0" err="1"/>
              <a:t>en</a:t>
            </a:r>
            <a:r>
              <a:rPr lang="en-US" sz="8000" dirty="0"/>
              <a:t> </a:t>
            </a:r>
            <a:r>
              <a:rPr lang="en-US" sz="8000" dirty="0" err="1"/>
              <a:t>el</a:t>
            </a:r>
            <a:r>
              <a:rPr lang="en-US" sz="8000" dirty="0"/>
              <a:t> </a:t>
            </a:r>
            <a:r>
              <a:rPr lang="en-US" sz="8000" dirty="0" err="1"/>
              <a:t>estado</a:t>
            </a:r>
            <a:r>
              <a:rPr lang="en-US" sz="8000" dirty="0"/>
              <a:t> 1, hay </a:t>
            </a:r>
            <a:r>
              <a:rPr lang="en-US" sz="8000" dirty="0" err="1"/>
              <a:t>una</a:t>
            </a:r>
            <a:r>
              <a:rPr lang="en-US" sz="8000" dirty="0"/>
              <a:t> </a:t>
            </a:r>
            <a:r>
              <a:rPr lang="en-US" sz="8000" dirty="0" err="1"/>
              <a:t>probabilidad</a:t>
            </a:r>
            <a:r>
              <a:rPr lang="en-US" sz="8000" dirty="0"/>
              <a:t> </a:t>
            </a:r>
            <a:r>
              <a:rPr lang="en-US" sz="8000" dirty="0" err="1"/>
              <a:t>fija</a:t>
            </a:r>
            <a:r>
              <a:rPr lang="en-US" sz="8000" dirty="0"/>
              <a:t> de </a:t>
            </a:r>
            <a:r>
              <a:rPr lang="en-US" sz="8000" dirty="0" err="1"/>
              <a:t>moverse</a:t>
            </a:r>
            <a:r>
              <a:rPr lang="en-US" sz="8000" dirty="0"/>
              <a:t> a </a:t>
            </a:r>
            <a:r>
              <a:rPr lang="en-US" sz="8000" dirty="0" err="1"/>
              <a:t>cualquiera</a:t>
            </a:r>
            <a:r>
              <a:rPr lang="en-US" sz="8000" dirty="0"/>
              <a:t> de </a:t>
            </a:r>
            <a:r>
              <a:rPr lang="en-US" sz="8000" dirty="0" err="1"/>
              <a:t>los</a:t>
            </a:r>
            <a:r>
              <a:rPr lang="en-US" sz="8000" dirty="0"/>
              <a:t> </a:t>
            </a:r>
            <a:r>
              <a:rPr lang="en-US" sz="8000" dirty="0" err="1"/>
              <a:t>otros</a:t>
            </a:r>
            <a:r>
              <a:rPr lang="en-US" sz="8000" dirty="0"/>
              <a:t> </a:t>
            </a:r>
            <a:r>
              <a:rPr lang="en-US" sz="8000" dirty="0" err="1"/>
              <a:t>estados</a:t>
            </a:r>
            <a:r>
              <a:rPr lang="en-US" sz="8000" dirty="0"/>
              <a:t> </a:t>
            </a:r>
            <a:r>
              <a:rPr lang="en-US" sz="8000" dirty="0" err="1"/>
              <a:t>en</a:t>
            </a:r>
            <a:r>
              <a:rPr lang="en-US" sz="8000" dirty="0"/>
              <a:t> </a:t>
            </a:r>
            <a:r>
              <a:rPr lang="en-US" sz="8000" dirty="0" err="1"/>
              <a:t>el</a:t>
            </a:r>
            <a:r>
              <a:rPr lang="en-US" sz="8000" dirty="0"/>
              <a:t> </a:t>
            </a:r>
            <a:r>
              <a:rPr lang="en-US" sz="8000" dirty="0" err="1"/>
              <a:t>siguiente</a:t>
            </a:r>
            <a:r>
              <a:rPr lang="en-US" sz="8000" dirty="0"/>
              <a:t> </a:t>
            </a:r>
            <a:r>
              <a:rPr lang="en-US" sz="8000" dirty="0" err="1"/>
              <a:t>lanzamiento</a:t>
            </a:r>
            <a:r>
              <a:rPr lang="en-US" sz="8000" dirty="0"/>
              <a:t>, </a:t>
            </a:r>
            <a:r>
              <a:rPr lang="en-US" sz="8000" dirty="0" err="1"/>
              <a:t>dependiendo</a:t>
            </a:r>
            <a:r>
              <a:rPr lang="en-US" sz="8000" dirty="0"/>
              <a:t> de las </a:t>
            </a:r>
            <a:r>
              <a:rPr lang="en-US" sz="8000" dirty="0" err="1"/>
              <a:t>reglas</a:t>
            </a:r>
            <a:r>
              <a:rPr lang="en-US" sz="8000" dirty="0"/>
              <a:t> del juego.</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estado</a:t>
            </a:r>
            <a:r>
              <a:rPr lang="en-US" sz="8000" dirty="0"/>
              <a:t> actual del dado (</a:t>
            </a:r>
            <a:r>
              <a:rPr lang="en-US" sz="8000" dirty="0" err="1"/>
              <a:t>el</a:t>
            </a:r>
            <a:r>
              <a:rPr lang="en-US" sz="8000" dirty="0"/>
              <a:t> </a:t>
            </a:r>
            <a:r>
              <a:rPr lang="en-US" sz="8000" dirty="0" err="1"/>
              <a:t>número</a:t>
            </a:r>
            <a:r>
              <a:rPr lang="en-US" sz="8000" dirty="0"/>
              <a:t> </a:t>
            </a:r>
            <a:r>
              <a:rPr lang="en-US" sz="8000" dirty="0" err="1"/>
              <a:t>mostrado</a:t>
            </a:r>
            <a:r>
              <a:rPr lang="en-US" sz="8000" dirty="0"/>
              <a:t>) </a:t>
            </a:r>
            <a:r>
              <a:rPr lang="en-US" sz="8000" dirty="0" err="1"/>
              <a:t>determina</a:t>
            </a:r>
            <a:r>
              <a:rPr lang="en-US" sz="8000" dirty="0"/>
              <a:t> </a:t>
            </a:r>
            <a:r>
              <a:rPr lang="en-US" sz="8000" dirty="0" err="1"/>
              <a:t>el</a:t>
            </a:r>
            <a:r>
              <a:rPr lang="en-US" sz="8000" dirty="0"/>
              <a:t> </a:t>
            </a:r>
            <a:r>
              <a:rPr lang="en-US" sz="8000" dirty="0" err="1"/>
              <a:t>siguiente</a:t>
            </a:r>
            <a:r>
              <a:rPr lang="en-US" sz="8000" dirty="0"/>
              <a:t> </a:t>
            </a:r>
            <a:r>
              <a:rPr lang="en-US" sz="8000" dirty="0" err="1"/>
              <a:t>estado</a:t>
            </a:r>
            <a:r>
              <a:rPr lang="en-US" sz="8000" dirty="0"/>
              <a:t> </a:t>
            </a:r>
            <a:r>
              <a:rPr lang="en-US" sz="8000" dirty="0" err="1"/>
              <a:t>tras</a:t>
            </a:r>
            <a:r>
              <a:rPr lang="en-US" sz="8000" dirty="0"/>
              <a:t> un </a:t>
            </a:r>
            <a:r>
              <a:rPr lang="en-US" sz="8000" dirty="0" err="1"/>
              <a:t>lanzamiento</a:t>
            </a:r>
            <a:r>
              <a:rPr lang="en-US" sz="8000" dirty="0"/>
              <a:t>, y no </a:t>
            </a:r>
            <a:r>
              <a:rPr lang="en-US" sz="8000" dirty="0" err="1"/>
              <a:t>importa</a:t>
            </a:r>
            <a:r>
              <a:rPr lang="en-US" sz="8000" dirty="0"/>
              <a:t> </a:t>
            </a:r>
            <a:r>
              <a:rPr lang="en-US" sz="8000" dirty="0" err="1"/>
              <a:t>cómo</a:t>
            </a:r>
            <a:r>
              <a:rPr lang="en-US" sz="8000" dirty="0"/>
              <a:t> </a:t>
            </a:r>
            <a:r>
              <a:rPr lang="en-US" sz="8000" dirty="0" err="1"/>
              <a:t>llegaste</a:t>
            </a:r>
            <a:r>
              <a:rPr lang="en-US" sz="8000" dirty="0"/>
              <a:t> a ese </a:t>
            </a:r>
            <a:r>
              <a:rPr lang="en-US" sz="8000" dirty="0" err="1"/>
              <a:t>número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2EDD6B4-B627-E281-AB56-5D3A39DDF9AC}"/>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13769306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EE9B58-D7B9-D800-A69D-250DD017D0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F6858F-D559-EE2F-C9B6-E84B25B00F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7F512A-B9B3-6CC9-6167-CD814B4DDF0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Cuando damos la definición decir en un </a:t>
            </a:r>
            <a:r>
              <a:rPr lang="es-ES" sz="6000" dirty="0" err="1"/>
              <a:t>twit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dirty="0"/>
              <a:t>Una </a:t>
            </a:r>
            <a:r>
              <a:rPr lang="en-US" sz="8000" b="1" dirty="0" err="1"/>
              <a:t>cadena</a:t>
            </a:r>
            <a:r>
              <a:rPr lang="en-US" sz="8000" b="1" dirty="0"/>
              <a:t> de Markov</a:t>
            </a:r>
            <a:r>
              <a:rPr lang="en-US" sz="8000" dirty="0"/>
              <a:t> es </a:t>
            </a:r>
            <a:r>
              <a:rPr lang="en-US" sz="8000" dirty="0" err="1"/>
              <a:t>una</a:t>
            </a:r>
            <a:r>
              <a:rPr lang="en-US" sz="8000" dirty="0"/>
              <a:t> forma de </a:t>
            </a:r>
            <a:r>
              <a:rPr lang="en-US" sz="8000" dirty="0" err="1"/>
              <a:t>modelar</a:t>
            </a:r>
            <a:r>
              <a:rPr lang="en-US" sz="8000" dirty="0"/>
              <a:t> un </a:t>
            </a:r>
            <a:r>
              <a:rPr lang="en-US" sz="8000" b="1" dirty="0" err="1"/>
              <a:t>proceso</a:t>
            </a:r>
            <a:r>
              <a:rPr lang="en-US" sz="8000" b="1" dirty="0"/>
              <a:t> </a:t>
            </a:r>
            <a:r>
              <a:rPr lang="en-US" sz="8000" b="1" dirty="0" err="1"/>
              <a:t>estocástico</a:t>
            </a:r>
            <a:r>
              <a:rPr lang="en-US" sz="8000" dirty="0"/>
              <a:t> (</a:t>
            </a:r>
            <a:r>
              <a:rPr lang="en-US" sz="8000" dirty="0" err="1"/>
              <a:t>aleatorio</a:t>
            </a:r>
            <a:r>
              <a:rPr lang="en-US" sz="8000" dirty="0"/>
              <a:t>) que </a:t>
            </a:r>
            <a:r>
              <a:rPr lang="en-US" sz="8000" dirty="0" err="1"/>
              <a:t>va</a:t>
            </a:r>
            <a:r>
              <a:rPr lang="en-US" sz="8000" dirty="0"/>
              <a:t> </a:t>
            </a:r>
            <a:r>
              <a:rPr lang="en-US" sz="8000" dirty="0" err="1"/>
              <a:t>cambiando</a:t>
            </a:r>
            <a:r>
              <a:rPr lang="en-US" sz="8000" dirty="0"/>
              <a:t> de un </a:t>
            </a:r>
            <a:r>
              <a:rPr lang="en-US" sz="8000" b="1" dirty="0" err="1"/>
              <a:t>estado</a:t>
            </a:r>
            <a:r>
              <a:rPr lang="en-US" sz="8000" b="1" dirty="0"/>
              <a:t> a </a:t>
            </a:r>
            <a:r>
              <a:rPr lang="en-US" sz="8000" b="1" dirty="0" err="1"/>
              <a:t>otro</a:t>
            </a:r>
            <a:r>
              <a:rPr lang="en-US" sz="8000" dirty="0"/>
              <a:t> con </a:t>
            </a:r>
            <a:r>
              <a:rPr lang="en-US" sz="8000" dirty="0" err="1"/>
              <a:t>ciertas</a:t>
            </a:r>
            <a:r>
              <a:rPr lang="en-US" sz="8000" dirty="0"/>
              <a:t> </a:t>
            </a:r>
            <a:r>
              <a:rPr lang="en-US" sz="8000" b="1" dirty="0" err="1"/>
              <a:t>probabilidades</a:t>
            </a:r>
            <a:r>
              <a:rPr lang="en-US" sz="8000" dirty="0"/>
              <a:t>. Lo </a:t>
            </a:r>
            <a:r>
              <a:rPr lang="en-US" sz="8000" dirty="0" err="1"/>
              <a:t>más</a:t>
            </a:r>
            <a:r>
              <a:rPr lang="en-US" sz="8000" dirty="0"/>
              <a:t> </a:t>
            </a:r>
            <a:r>
              <a:rPr lang="en-US" sz="8000" dirty="0" err="1"/>
              <a:t>importante</a:t>
            </a:r>
            <a:r>
              <a:rPr lang="en-US" sz="8000" dirty="0"/>
              <a:t> es que </a:t>
            </a:r>
            <a:r>
              <a:rPr lang="en-US" sz="8000" b="1" dirty="0"/>
              <a:t>la </a:t>
            </a:r>
            <a:r>
              <a:rPr lang="en-US" sz="8000" b="1" dirty="0" err="1"/>
              <a:t>decisión</a:t>
            </a:r>
            <a:r>
              <a:rPr lang="en-US" sz="8000" b="1" dirty="0"/>
              <a:t> de a </a:t>
            </a:r>
            <a:r>
              <a:rPr lang="en-US" sz="8000" b="1" dirty="0" err="1"/>
              <a:t>qué</a:t>
            </a:r>
            <a:r>
              <a:rPr lang="en-US" sz="8000" b="1" dirty="0"/>
              <a:t> </a:t>
            </a:r>
            <a:r>
              <a:rPr lang="en-US" sz="8000" b="1" dirty="0" err="1"/>
              <a:t>estado</a:t>
            </a:r>
            <a:r>
              <a:rPr lang="en-US" sz="8000" b="1" dirty="0"/>
              <a:t> </a:t>
            </a:r>
            <a:r>
              <a:rPr lang="en-US" sz="8000" b="1" dirty="0" err="1"/>
              <a:t>ir</a:t>
            </a:r>
            <a:r>
              <a:rPr lang="en-US" sz="8000" b="1" dirty="0"/>
              <a:t> </a:t>
            </a:r>
            <a:r>
              <a:rPr lang="en-US" sz="8000" b="1" dirty="0" err="1"/>
              <a:t>depende</a:t>
            </a:r>
            <a:r>
              <a:rPr lang="en-US" sz="8000" b="1" dirty="0"/>
              <a:t> solo del </a:t>
            </a:r>
            <a:r>
              <a:rPr lang="en-US" sz="8000" b="1" dirty="0" err="1"/>
              <a:t>estado</a:t>
            </a:r>
            <a:r>
              <a:rPr lang="en-US" sz="8000" b="1" dirty="0"/>
              <a:t> actual</a:t>
            </a:r>
            <a:r>
              <a:rPr lang="en-US" sz="8000" dirty="0"/>
              <a:t>, no del </a:t>
            </a:r>
            <a:r>
              <a:rPr lang="en-US" sz="8000" dirty="0" err="1"/>
              <a:t>pasado</a:t>
            </a:r>
            <a:r>
              <a:rPr lang="en-US" sz="8000" dirty="0"/>
              <a:t> </a:t>
            </a:r>
            <a:r>
              <a:rPr lang="en-US" sz="8000" dirty="0" err="1"/>
              <a:t>completo</a:t>
            </a:r>
            <a:r>
              <a:rPr lang="en-US" sz="8000" dirty="0"/>
              <a:t>. Esa es la </a:t>
            </a:r>
            <a:r>
              <a:rPr lang="en-US" sz="8000" dirty="0" err="1"/>
              <a:t>famosa</a:t>
            </a:r>
            <a:r>
              <a:rPr lang="en-US" sz="8000" dirty="0"/>
              <a:t> </a:t>
            </a:r>
            <a:r>
              <a:rPr lang="en-US" sz="8000" b="1" dirty="0" err="1"/>
              <a:t>propiedad</a:t>
            </a:r>
            <a:r>
              <a:rPr lang="en-US" sz="8000" b="1" dirty="0"/>
              <a:t> de Markov</a:t>
            </a:r>
            <a:r>
              <a:rPr lang="en-US" sz="8000" dirty="0"/>
              <a:t>.</a:t>
            </a:r>
          </a:p>
          <a:p>
            <a:r>
              <a:rPr lang="en-US" sz="8000" dirty="0" err="1"/>
              <a:t>Podrías</a:t>
            </a:r>
            <a:r>
              <a:rPr lang="en-US" sz="8000" dirty="0"/>
              <a:t> </a:t>
            </a:r>
            <a:r>
              <a:rPr lang="en-US" sz="8000" dirty="0" err="1"/>
              <a:t>pensarlo</a:t>
            </a:r>
            <a:r>
              <a:rPr lang="en-US" sz="8000" dirty="0"/>
              <a:t> </a:t>
            </a:r>
            <a:r>
              <a:rPr lang="en-US" sz="8000" dirty="0" err="1"/>
              <a:t>como</a:t>
            </a:r>
            <a:r>
              <a:rPr lang="en-US" sz="8000" dirty="0"/>
              <a:t> un juego </a:t>
            </a:r>
            <a:r>
              <a:rPr lang="en-US" sz="8000" dirty="0" err="1"/>
              <a:t>en</a:t>
            </a:r>
            <a:r>
              <a:rPr lang="en-US" sz="8000" dirty="0"/>
              <a:t> </a:t>
            </a:r>
            <a:r>
              <a:rPr lang="en-US" sz="8000" dirty="0" err="1"/>
              <a:t>el</a:t>
            </a:r>
            <a:r>
              <a:rPr lang="en-US" sz="8000" dirty="0"/>
              <a:t> que </a:t>
            </a:r>
            <a:r>
              <a:rPr lang="en-US" sz="8000" dirty="0" err="1"/>
              <a:t>estás</a:t>
            </a:r>
            <a:r>
              <a:rPr lang="en-US" sz="8000" dirty="0"/>
              <a:t> </a:t>
            </a:r>
            <a:r>
              <a:rPr lang="en-US" sz="8000" dirty="0" err="1"/>
              <a:t>en</a:t>
            </a:r>
            <a:r>
              <a:rPr lang="en-US" sz="8000" dirty="0"/>
              <a:t> </a:t>
            </a:r>
            <a:r>
              <a:rPr lang="en-US" sz="8000" dirty="0" err="1"/>
              <a:t>una</a:t>
            </a:r>
            <a:r>
              <a:rPr lang="en-US" sz="8000" dirty="0"/>
              <a:t> </a:t>
            </a:r>
            <a:r>
              <a:rPr lang="en-US" sz="8000" dirty="0" err="1"/>
              <a:t>casilla</a:t>
            </a:r>
            <a:r>
              <a:rPr lang="en-US" sz="8000" dirty="0"/>
              <a:t>, y </a:t>
            </a:r>
            <a:r>
              <a:rPr lang="en-US" sz="8000" dirty="0" err="1"/>
              <a:t>tirás</a:t>
            </a:r>
            <a:r>
              <a:rPr lang="en-US" sz="8000" dirty="0"/>
              <a:t> un dado con </a:t>
            </a:r>
            <a:r>
              <a:rPr lang="en-US" sz="8000" dirty="0" err="1"/>
              <a:t>reglas</a:t>
            </a:r>
            <a:r>
              <a:rPr lang="en-US" sz="8000" dirty="0"/>
              <a:t> </a:t>
            </a:r>
            <a:r>
              <a:rPr lang="en-US" sz="8000" dirty="0" err="1"/>
              <a:t>distintas</a:t>
            </a:r>
            <a:r>
              <a:rPr lang="en-US" sz="8000" dirty="0"/>
              <a:t> </a:t>
            </a:r>
            <a:r>
              <a:rPr lang="en-US" sz="8000" dirty="0" err="1"/>
              <a:t>en</a:t>
            </a:r>
            <a:r>
              <a:rPr lang="en-US" sz="8000" dirty="0"/>
              <a:t> </a:t>
            </a:r>
            <a:r>
              <a:rPr lang="en-US" sz="8000" dirty="0" err="1"/>
              <a:t>cada</a:t>
            </a:r>
            <a:r>
              <a:rPr lang="en-US" sz="8000" dirty="0"/>
              <a:t> </a:t>
            </a:r>
            <a:r>
              <a:rPr lang="en-US" sz="8000" dirty="0" err="1"/>
              <a:t>casilla</a:t>
            </a:r>
            <a:r>
              <a:rPr lang="en-US" sz="8000" dirty="0"/>
              <a:t> para </a:t>
            </a:r>
            <a:r>
              <a:rPr lang="en-US" sz="8000" dirty="0" err="1"/>
              <a:t>ver</a:t>
            </a:r>
            <a:r>
              <a:rPr lang="en-US" sz="8000" dirty="0"/>
              <a:t> a </a:t>
            </a:r>
            <a:r>
              <a:rPr lang="en-US" sz="8000" dirty="0" err="1"/>
              <a:t>cuál</a:t>
            </a:r>
            <a:r>
              <a:rPr lang="en-US" sz="8000" dirty="0"/>
              <a:t> </a:t>
            </a:r>
            <a:r>
              <a:rPr lang="en-US" sz="8000" dirty="0" err="1"/>
              <a:t>pasás</a:t>
            </a:r>
            <a:r>
              <a:rPr lang="en-US" sz="8000" dirty="0"/>
              <a:t>. No </a:t>
            </a:r>
            <a:r>
              <a:rPr lang="en-US" sz="8000" dirty="0" err="1"/>
              <a:t>importa</a:t>
            </a:r>
            <a:r>
              <a:rPr lang="en-US" sz="8000" dirty="0"/>
              <a:t> </a:t>
            </a:r>
            <a:r>
              <a:rPr lang="en-US" sz="8000" dirty="0" err="1"/>
              <a:t>cómo</a:t>
            </a:r>
            <a:r>
              <a:rPr lang="en-US" sz="8000" dirty="0"/>
              <a:t> </a:t>
            </a:r>
            <a:r>
              <a:rPr lang="en-US" sz="8000" dirty="0" err="1"/>
              <a:t>llegaste</a:t>
            </a:r>
            <a:r>
              <a:rPr lang="en-US" sz="8000" dirty="0"/>
              <a:t> </a:t>
            </a:r>
            <a:r>
              <a:rPr lang="en-US" sz="8000" dirty="0" err="1"/>
              <a:t>ahí</a:t>
            </a:r>
            <a:r>
              <a:rPr lang="en-US" sz="8000" dirty="0"/>
              <a:t>, solo </a:t>
            </a:r>
            <a:r>
              <a:rPr lang="en-US" sz="8000" dirty="0" err="1"/>
              <a:t>importa</a:t>
            </a:r>
            <a:r>
              <a:rPr lang="en-US" sz="8000" dirty="0"/>
              <a:t> </a:t>
            </a:r>
            <a:r>
              <a:rPr lang="en-US" sz="8000" dirty="0" err="1"/>
              <a:t>dónde</a:t>
            </a:r>
            <a:r>
              <a:rPr lang="en-US" sz="8000" dirty="0"/>
              <a:t> </a:t>
            </a:r>
            <a:r>
              <a:rPr lang="en-US" sz="8000" dirty="0" err="1"/>
              <a:t>estás</a:t>
            </a:r>
            <a:r>
              <a:rPr lang="en-US" sz="8000" dirty="0"/>
              <a:t> </a:t>
            </a:r>
            <a:r>
              <a:rPr lang="en-US" sz="8000" dirty="0" err="1"/>
              <a:t>ahora</a:t>
            </a:r>
            <a:r>
              <a:rPr lang="en-US" sz="8000" dirty="0"/>
              <a: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Ejemplo</a:t>
            </a:r>
          </a:p>
          <a:p>
            <a:pPr>
              <a:buNone/>
            </a:pPr>
            <a:r>
              <a:rPr lang="en-US" sz="9600" b="1" dirty="0" err="1"/>
              <a:t>Predicción</a:t>
            </a:r>
            <a:r>
              <a:rPr lang="en-US" sz="9600" b="1" dirty="0"/>
              <a:t> del </a:t>
            </a:r>
            <a:r>
              <a:rPr lang="en-US" sz="9600" b="1" dirty="0" err="1"/>
              <a:t>clima</a:t>
            </a:r>
            <a:r>
              <a:rPr lang="en-US" sz="9600" b="1" dirty="0"/>
              <a:t>:</a:t>
            </a:r>
          </a:p>
          <a:p>
            <a:pPr>
              <a:buFont typeface="Arial" panose="020B0604020202020204" pitchFamily="34" charset="0"/>
              <a:buChar char="•"/>
            </a:pPr>
            <a:r>
              <a:rPr lang="en-US" sz="9600" b="1" dirty="0" err="1"/>
              <a:t>Estados</a:t>
            </a:r>
            <a:r>
              <a:rPr lang="en-US" sz="9600" b="1" dirty="0"/>
              <a:t>:</a:t>
            </a:r>
            <a:r>
              <a:rPr lang="en-US" sz="9600" dirty="0"/>
              <a:t> </a:t>
            </a:r>
            <a:r>
              <a:rPr lang="en-US" sz="9600" dirty="0" err="1"/>
              <a:t>Soleado</a:t>
            </a:r>
            <a:r>
              <a:rPr lang="en-US" sz="9600" dirty="0"/>
              <a:t>, </a:t>
            </a:r>
            <a:r>
              <a:rPr lang="en-US" sz="9600" dirty="0" err="1"/>
              <a:t>Nublado</a:t>
            </a:r>
            <a:r>
              <a:rPr lang="en-US" sz="9600" dirty="0"/>
              <a:t>, Lluvia.</a:t>
            </a:r>
          </a:p>
          <a:p>
            <a:pPr>
              <a:buFont typeface="Arial" panose="020B0604020202020204" pitchFamily="34" charset="0"/>
              <a:buChar char="•"/>
            </a:pPr>
            <a:r>
              <a:rPr lang="en-US" sz="9600" b="1" dirty="0" err="1"/>
              <a:t>Transiciones</a:t>
            </a:r>
            <a:r>
              <a:rPr lang="en-US" sz="9600" b="1" dirty="0"/>
              <a:t>:</a:t>
            </a:r>
            <a:r>
              <a:rPr lang="en-US" sz="9600" dirty="0"/>
              <a:t> La </a:t>
            </a:r>
            <a:r>
              <a:rPr lang="en-US" sz="9600" dirty="0" err="1"/>
              <a:t>probabilidad</a:t>
            </a:r>
            <a:r>
              <a:rPr lang="en-US" sz="9600" dirty="0"/>
              <a:t> de que </a:t>
            </a:r>
            <a:r>
              <a:rPr lang="en-US" sz="9600" dirty="0" err="1"/>
              <a:t>el</a:t>
            </a:r>
            <a:r>
              <a:rPr lang="en-US" sz="9600" dirty="0"/>
              <a:t> </a:t>
            </a:r>
            <a:r>
              <a:rPr lang="en-US" sz="9600" dirty="0" err="1"/>
              <a:t>clima</a:t>
            </a:r>
            <a:r>
              <a:rPr lang="en-US" sz="9600" dirty="0"/>
              <a:t> </a:t>
            </a:r>
            <a:r>
              <a:rPr lang="en-US" sz="9600" dirty="0" err="1"/>
              <a:t>cambie</a:t>
            </a:r>
            <a:r>
              <a:rPr lang="en-US" sz="9600" dirty="0"/>
              <a:t> de </a:t>
            </a:r>
            <a:r>
              <a:rPr lang="en-US" sz="9600" dirty="0" err="1"/>
              <a:t>soleado</a:t>
            </a:r>
            <a:r>
              <a:rPr lang="en-US" sz="9600" dirty="0"/>
              <a:t> a </a:t>
            </a:r>
            <a:r>
              <a:rPr lang="en-US" sz="9600" dirty="0" err="1"/>
              <a:t>lluvioso</a:t>
            </a:r>
            <a:r>
              <a:rPr lang="en-US" sz="9600" dirty="0"/>
              <a:t> es del 20%, y la </a:t>
            </a:r>
            <a:r>
              <a:rPr lang="en-US" sz="9600" dirty="0" err="1"/>
              <a:t>probabilidad</a:t>
            </a:r>
            <a:r>
              <a:rPr lang="en-US" sz="9600" dirty="0"/>
              <a:t> de que se </a:t>
            </a:r>
            <a:r>
              <a:rPr lang="en-US" sz="9600" dirty="0" err="1"/>
              <a:t>mantenga</a:t>
            </a:r>
            <a:r>
              <a:rPr lang="en-US" sz="9600" dirty="0"/>
              <a:t> </a:t>
            </a:r>
            <a:r>
              <a:rPr lang="en-US" sz="9600" dirty="0" err="1"/>
              <a:t>soleado</a:t>
            </a:r>
            <a:r>
              <a:rPr lang="en-US" sz="9600" dirty="0"/>
              <a:t> es del 80%. Lo </a:t>
            </a:r>
            <a:r>
              <a:rPr lang="en-US" sz="9600" dirty="0" err="1"/>
              <a:t>mismo</a:t>
            </a:r>
            <a:r>
              <a:rPr lang="en-US" sz="9600" dirty="0"/>
              <a:t> para </a:t>
            </a:r>
            <a:r>
              <a:rPr lang="en-US" sz="9600" dirty="0" err="1"/>
              <a:t>otros</a:t>
            </a:r>
            <a:r>
              <a:rPr lang="en-US" sz="9600" dirty="0"/>
              <a:t> </a:t>
            </a:r>
            <a:r>
              <a:rPr lang="en-US" sz="9600" dirty="0" err="1"/>
              <a:t>estados</a:t>
            </a:r>
            <a:r>
              <a:rPr lang="en-US" sz="9600" dirty="0"/>
              <a:t>.</a:t>
            </a:r>
          </a:p>
          <a:p>
            <a:pPr>
              <a:buFont typeface="Arial" panose="020B0604020202020204" pitchFamily="34" charset="0"/>
              <a:buChar char="•"/>
            </a:pPr>
            <a:r>
              <a:rPr lang="en-US" sz="9600" b="1" dirty="0" err="1"/>
              <a:t>Explicación</a:t>
            </a:r>
            <a:r>
              <a:rPr lang="en-US" sz="9600" b="1" dirty="0"/>
              <a:t>:</a:t>
            </a:r>
            <a:r>
              <a:rPr lang="en-US" sz="9600" dirty="0"/>
              <a:t> El </a:t>
            </a:r>
            <a:r>
              <a:rPr lang="en-US" sz="9600" dirty="0" err="1"/>
              <a:t>estado</a:t>
            </a:r>
            <a:r>
              <a:rPr lang="en-US" sz="9600" dirty="0"/>
              <a:t> actual del </a:t>
            </a:r>
            <a:r>
              <a:rPr lang="en-US" sz="9600" dirty="0" err="1"/>
              <a:t>clima</a:t>
            </a:r>
            <a:r>
              <a:rPr lang="en-US" sz="9600" dirty="0"/>
              <a:t> (</a:t>
            </a:r>
            <a:r>
              <a:rPr lang="en-US" sz="9600" dirty="0" err="1"/>
              <a:t>por</a:t>
            </a:r>
            <a:r>
              <a:rPr lang="en-US" sz="9600" dirty="0"/>
              <a:t> </a:t>
            </a:r>
            <a:r>
              <a:rPr lang="en-US" sz="9600" dirty="0" err="1"/>
              <a:t>ejemplo</a:t>
            </a:r>
            <a:r>
              <a:rPr lang="en-US" sz="9600" dirty="0"/>
              <a:t>, </a:t>
            </a:r>
            <a:r>
              <a:rPr lang="en-US" sz="9600" dirty="0" err="1"/>
              <a:t>Soleado</a:t>
            </a:r>
            <a:r>
              <a:rPr lang="en-US" sz="9600" dirty="0"/>
              <a:t>) </a:t>
            </a:r>
            <a:r>
              <a:rPr lang="en-US" sz="9600" dirty="0" err="1"/>
              <a:t>determina</a:t>
            </a:r>
            <a:r>
              <a:rPr lang="en-US" sz="9600" dirty="0"/>
              <a:t> las </a:t>
            </a:r>
            <a:r>
              <a:rPr lang="en-US" sz="9600" dirty="0" err="1"/>
              <a:t>probabilidades</a:t>
            </a:r>
            <a:r>
              <a:rPr lang="en-US" sz="9600" dirty="0"/>
              <a:t> del </a:t>
            </a:r>
            <a:r>
              <a:rPr lang="en-US" sz="9600" dirty="0" err="1"/>
              <a:t>siguiente</a:t>
            </a:r>
            <a:r>
              <a:rPr lang="en-US" sz="9600" dirty="0"/>
              <a:t> </a:t>
            </a:r>
            <a:r>
              <a:rPr lang="en-US" sz="9600" dirty="0" err="1"/>
              <a:t>estado</a:t>
            </a:r>
            <a:r>
              <a:rPr lang="en-US" sz="9600" dirty="0"/>
              <a:t> (</a:t>
            </a:r>
            <a:r>
              <a:rPr lang="en-US" sz="9600" dirty="0" err="1"/>
              <a:t>Soleado</a:t>
            </a:r>
            <a:r>
              <a:rPr lang="en-US" sz="9600" dirty="0"/>
              <a:t>, </a:t>
            </a:r>
            <a:r>
              <a:rPr lang="en-US" sz="9600" dirty="0" err="1"/>
              <a:t>Nublado</a:t>
            </a:r>
            <a:r>
              <a:rPr lang="en-US" sz="9600" dirty="0"/>
              <a:t>, Lluvia).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Modelado</a:t>
            </a:r>
            <a:r>
              <a:rPr lang="en-US" sz="8000" b="1" dirty="0"/>
              <a:t> de </a:t>
            </a:r>
            <a:r>
              <a:rPr lang="en-US" sz="8000" b="1" dirty="0" err="1"/>
              <a:t>texto</a:t>
            </a:r>
            <a:r>
              <a:rPr lang="en-US" sz="8000" b="1" dirty="0"/>
              <a:t> (</a:t>
            </a:r>
            <a:r>
              <a:rPr lang="en-US" sz="8000" b="1" dirty="0" err="1"/>
              <a:t>procesamiento</a:t>
            </a:r>
            <a:r>
              <a:rPr lang="en-US" sz="8000" b="1" dirty="0"/>
              <a:t> de </a:t>
            </a:r>
            <a:r>
              <a:rPr lang="en-US" sz="8000" b="1" dirty="0" err="1"/>
              <a:t>lenguaje</a:t>
            </a:r>
            <a:r>
              <a:rPr lang="en-US" sz="8000" b="1" dirty="0"/>
              <a:t> natural):</a:t>
            </a:r>
          </a:p>
          <a:p>
            <a:pPr>
              <a:buFont typeface="Arial" panose="020B0604020202020204" pitchFamily="34" charset="0"/>
              <a:buChar char="•"/>
            </a:pPr>
            <a:r>
              <a:rPr lang="en-US" sz="8000" b="1" dirty="0" err="1"/>
              <a:t>Estados</a:t>
            </a:r>
            <a:r>
              <a:rPr lang="en-US" sz="8000" b="1" dirty="0"/>
              <a:t>:</a:t>
            </a:r>
            <a:r>
              <a:rPr lang="en-US" sz="8000" dirty="0"/>
              <a:t> Palabras o </a:t>
            </a:r>
            <a:r>
              <a:rPr lang="en-US" sz="8000" dirty="0" err="1"/>
              <a:t>letras</a:t>
            </a:r>
            <a:r>
              <a:rPr lang="en-US" sz="8000" dirty="0"/>
              <a:t> </a:t>
            </a:r>
            <a:r>
              <a:rPr lang="en-US" sz="8000" dirty="0" err="1"/>
              <a:t>en</a:t>
            </a:r>
            <a:r>
              <a:rPr lang="en-US" sz="8000" dirty="0"/>
              <a:t> un </a:t>
            </a:r>
            <a:r>
              <a:rPr lang="en-US" sz="8000" dirty="0" err="1"/>
              <a:t>texto</a:t>
            </a:r>
            <a:r>
              <a:rPr lang="en-US" sz="8000" dirty="0"/>
              <a:t>.</a:t>
            </a:r>
          </a:p>
          <a:p>
            <a:pPr>
              <a:buFont typeface="Arial" panose="020B0604020202020204" pitchFamily="34" charset="0"/>
              <a:buChar char="•"/>
            </a:pPr>
            <a:r>
              <a:rPr lang="en-US" sz="8000" b="1" dirty="0" err="1"/>
              <a:t>Transiciones</a:t>
            </a:r>
            <a:r>
              <a:rPr lang="en-US" sz="8000" b="1" dirty="0"/>
              <a:t>:</a:t>
            </a:r>
            <a:r>
              <a:rPr lang="en-US" sz="8000" dirty="0"/>
              <a:t> La </a:t>
            </a:r>
            <a:r>
              <a:rPr lang="en-US" sz="8000" dirty="0" err="1"/>
              <a:t>probabilidad</a:t>
            </a:r>
            <a:r>
              <a:rPr lang="en-US" sz="8000" dirty="0"/>
              <a:t> de que </a:t>
            </a:r>
            <a:r>
              <a:rPr lang="en-US" sz="8000" dirty="0" err="1"/>
              <a:t>una</a:t>
            </a:r>
            <a:r>
              <a:rPr lang="en-US" sz="8000" dirty="0"/>
              <a:t> palabra </a:t>
            </a:r>
            <a:r>
              <a:rPr lang="en-US" sz="8000" dirty="0" err="1"/>
              <a:t>específica</a:t>
            </a:r>
            <a:r>
              <a:rPr lang="en-US" sz="8000" dirty="0"/>
              <a:t> </a:t>
            </a:r>
            <a:r>
              <a:rPr lang="en-US" sz="8000" dirty="0" err="1"/>
              <a:t>siga</a:t>
            </a:r>
            <a:r>
              <a:rPr lang="en-US" sz="8000" dirty="0"/>
              <a:t> a </a:t>
            </a:r>
            <a:r>
              <a:rPr lang="en-US" sz="8000" dirty="0" err="1"/>
              <a:t>otra</a:t>
            </a:r>
            <a:r>
              <a:rPr lang="en-US" sz="8000" dirty="0"/>
              <a:t> (</a:t>
            </a:r>
            <a:r>
              <a:rPr lang="en-US" sz="8000" dirty="0" err="1"/>
              <a:t>por</a:t>
            </a:r>
            <a:r>
              <a:rPr lang="en-US" sz="8000" dirty="0"/>
              <a:t> </a:t>
            </a:r>
            <a:r>
              <a:rPr lang="en-US" sz="8000" dirty="0" err="1"/>
              <a:t>ejemplo</a:t>
            </a:r>
            <a:r>
              <a:rPr lang="en-US" sz="8000" dirty="0"/>
              <a:t>, la </a:t>
            </a:r>
            <a:r>
              <a:rPr lang="en-US" sz="8000" dirty="0" err="1"/>
              <a:t>probabilidad</a:t>
            </a:r>
            <a:r>
              <a:rPr lang="en-US" sz="8000" dirty="0"/>
              <a:t> de que la palabra “gato” </a:t>
            </a:r>
            <a:r>
              <a:rPr lang="en-US" sz="8000" dirty="0" err="1"/>
              <a:t>siga</a:t>
            </a:r>
            <a:r>
              <a:rPr lang="en-US" sz="8000" dirty="0"/>
              <a:t> a “</a:t>
            </a:r>
            <a:r>
              <a:rPr lang="en-US" sz="8000" dirty="0" err="1"/>
              <a:t>el</a:t>
            </a:r>
            <a:r>
              <a:rPr lang="en-US" sz="8000" dirty="0"/>
              <a:t>” es </a:t>
            </a:r>
            <a:r>
              <a:rPr lang="en-US" sz="8000" dirty="0" err="1"/>
              <a:t>alta</a:t>
            </a:r>
            <a:r>
              <a:rPr lang="en-US" sz="8000" dirty="0"/>
              <a:t>).</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modelo</a:t>
            </a:r>
            <a:r>
              <a:rPr lang="en-US" sz="8000" dirty="0"/>
              <a:t> </a:t>
            </a:r>
            <a:r>
              <a:rPr lang="en-US" sz="8000" dirty="0" err="1"/>
              <a:t>predice</a:t>
            </a:r>
            <a:r>
              <a:rPr lang="en-US" sz="8000" dirty="0"/>
              <a:t> </a:t>
            </a:r>
            <a:r>
              <a:rPr lang="en-US" sz="8000" dirty="0" err="1"/>
              <a:t>qué</a:t>
            </a:r>
            <a:r>
              <a:rPr lang="en-US" sz="8000" dirty="0"/>
              <a:t> palabra </a:t>
            </a:r>
            <a:r>
              <a:rPr lang="en-US" sz="8000" dirty="0" err="1"/>
              <a:t>probablemente</a:t>
            </a:r>
            <a:r>
              <a:rPr lang="en-US" sz="8000" dirty="0"/>
              <a:t> </a:t>
            </a:r>
            <a:r>
              <a:rPr lang="en-US" sz="8000" dirty="0" err="1"/>
              <a:t>vendrá</a:t>
            </a:r>
            <a:r>
              <a:rPr lang="en-US" sz="8000" dirty="0"/>
              <a:t> </a:t>
            </a:r>
            <a:r>
              <a:rPr lang="en-US" sz="8000" dirty="0" err="1"/>
              <a:t>después</a:t>
            </a:r>
            <a:r>
              <a:rPr lang="en-US" sz="8000" dirty="0"/>
              <a:t>, solo </a:t>
            </a:r>
            <a:r>
              <a:rPr lang="en-US" sz="8000" dirty="0" err="1"/>
              <a:t>basándose</a:t>
            </a:r>
            <a:r>
              <a:rPr lang="en-US" sz="8000" dirty="0"/>
              <a:t> </a:t>
            </a:r>
            <a:r>
              <a:rPr lang="en-US" sz="8000" dirty="0" err="1"/>
              <a:t>en</a:t>
            </a:r>
            <a:r>
              <a:rPr lang="en-US" sz="8000" dirty="0"/>
              <a:t> la palabra actual, sin </a:t>
            </a:r>
            <a:r>
              <a:rPr lang="en-US" sz="8000" dirty="0" err="1"/>
              <a:t>importar</a:t>
            </a:r>
            <a:r>
              <a:rPr lang="en-US" sz="8000" dirty="0"/>
              <a:t> </a:t>
            </a:r>
            <a:r>
              <a:rPr lang="en-US" sz="8000" dirty="0" err="1"/>
              <a:t>el</a:t>
            </a:r>
            <a:r>
              <a:rPr lang="en-US" sz="8000" dirty="0"/>
              <a:t> </a:t>
            </a:r>
            <a:r>
              <a:rPr lang="en-US" sz="8000" dirty="0" err="1"/>
              <a:t>contexto</a:t>
            </a:r>
            <a:r>
              <a:rPr lang="en-US" sz="8000" dirty="0"/>
              <a:t> </a:t>
            </a:r>
            <a:r>
              <a:rPr lang="en-US" sz="8000" dirty="0" err="1"/>
              <a:t>completo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Modelo</a:t>
            </a:r>
            <a:r>
              <a:rPr lang="en-US" sz="8000" b="1" dirty="0"/>
              <a:t> de </a:t>
            </a:r>
            <a:r>
              <a:rPr lang="en-US" sz="8000" b="1" dirty="0" err="1"/>
              <a:t>cadenas</a:t>
            </a:r>
            <a:r>
              <a:rPr lang="en-US" sz="8000" b="1" dirty="0"/>
              <a:t> de Markov </a:t>
            </a:r>
            <a:r>
              <a:rPr lang="en-US" sz="8000" b="1" dirty="0" err="1"/>
              <a:t>en</a:t>
            </a:r>
            <a:r>
              <a:rPr lang="en-US" sz="8000" b="1" dirty="0"/>
              <a:t> </a:t>
            </a:r>
            <a:r>
              <a:rPr lang="en-US" sz="8000" b="1" dirty="0" err="1"/>
              <a:t>juegos</a:t>
            </a:r>
            <a:r>
              <a:rPr lang="en-US" sz="8000" b="1" dirty="0"/>
              <a:t> de azar:</a:t>
            </a:r>
          </a:p>
          <a:p>
            <a:pPr>
              <a:buFont typeface="Arial" panose="020B0604020202020204" pitchFamily="34" charset="0"/>
              <a:buChar char="•"/>
            </a:pPr>
            <a:r>
              <a:rPr lang="en-US" sz="8000" b="1" dirty="0" err="1"/>
              <a:t>Estados</a:t>
            </a:r>
            <a:r>
              <a:rPr lang="en-US" sz="8000" b="1" dirty="0"/>
              <a:t>:</a:t>
            </a:r>
            <a:r>
              <a:rPr lang="en-US" sz="8000" dirty="0"/>
              <a:t> Caras de un dado (1, 2, 3, 4, 5, 6).</a:t>
            </a:r>
          </a:p>
          <a:p>
            <a:pPr>
              <a:buFont typeface="Arial" panose="020B0604020202020204" pitchFamily="34" charset="0"/>
              <a:buChar char="•"/>
            </a:pPr>
            <a:r>
              <a:rPr lang="en-US" sz="8000" b="1" dirty="0" err="1"/>
              <a:t>Transiciones</a:t>
            </a:r>
            <a:r>
              <a:rPr lang="en-US" sz="8000" b="1" dirty="0"/>
              <a:t>:</a:t>
            </a:r>
            <a:r>
              <a:rPr lang="en-US" sz="8000" dirty="0"/>
              <a:t> Si </a:t>
            </a:r>
            <a:r>
              <a:rPr lang="en-US" sz="8000" dirty="0" err="1"/>
              <a:t>el</a:t>
            </a:r>
            <a:r>
              <a:rPr lang="en-US" sz="8000" dirty="0"/>
              <a:t> dado </a:t>
            </a:r>
            <a:r>
              <a:rPr lang="en-US" sz="8000" dirty="0" err="1"/>
              <a:t>está</a:t>
            </a:r>
            <a:r>
              <a:rPr lang="en-US" sz="8000" dirty="0"/>
              <a:t> </a:t>
            </a:r>
            <a:r>
              <a:rPr lang="en-US" sz="8000" dirty="0" err="1"/>
              <a:t>en</a:t>
            </a:r>
            <a:r>
              <a:rPr lang="en-US" sz="8000" dirty="0"/>
              <a:t> </a:t>
            </a:r>
            <a:r>
              <a:rPr lang="en-US" sz="8000" dirty="0" err="1"/>
              <a:t>el</a:t>
            </a:r>
            <a:r>
              <a:rPr lang="en-US" sz="8000" dirty="0"/>
              <a:t> </a:t>
            </a:r>
            <a:r>
              <a:rPr lang="en-US" sz="8000" dirty="0" err="1"/>
              <a:t>estado</a:t>
            </a:r>
            <a:r>
              <a:rPr lang="en-US" sz="8000" dirty="0"/>
              <a:t> 1, hay </a:t>
            </a:r>
            <a:r>
              <a:rPr lang="en-US" sz="8000" dirty="0" err="1"/>
              <a:t>una</a:t>
            </a:r>
            <a:r>
              <a:rPr lang="en-US" sz="8000" dirty="0"/>
              <a:t> </a:t>
            </a:r>
            <a:r>
              <a:rPr lang="en-US" sz="8000" dirty="0" err="1"/>
              <a:t>probabilidad</a:t>
            </a:r>
            <a:r>
              <a:rPr lang="en-US" sz="8000" dirty="0"/>
              <a:t> </a:t>
            </a:r>
            <a:r>
              <a:rPr lang="en-US" sz="8000" dirty="0" err="1"/>
              <a:t>fija</a:t>
            </a:r>
            <a:r>
              <a:rPr lang="en-US" sz="8000" dirty="0"/>
              <a:t> de </a:t>
            </a:r>
            <a:r>
              <a:rPr lang="en-US" sz="8000" dirty="0" err="1"/>
              <a:t>moverse</a:t>
            </a:r>
            <a:r>
              <a:rPr lang="en-US" sz="8000" dirty="0"/>
              <a:t> a </a:t>
            </a:r>
            <a:r>
              <a:rPr lang="en-US" sz="8000" dirty="0" err="1"/>
              <a:t>cualquiera</a:t>
            </a:r>
            <a:r>
              <a:rPr lang="en-US" sz="8000" dirty="0"/>
              <a:t> de </a:t>
            </a:r>
            <a:r>
              <a:rPr lang="en-US" sz="8000" dirty="0" err="1"/>
              <a:t>los</a:t>
            </a:r>
            <a:r>
              <a:rPr lang="en-US" sz="8000" dirty="0"/>
              <a:t> </a:t>
            </a:r>
            <a:r>
              <a:rPr lang="en-US" sz="8000" dirty="0" err="1"/>
              <a:t>otros</a:t>
            </a:r>
            <a:r>
              <a:rPr lang="en-US" sz="8000" dirty="0"/>
              <a:t> </a:t>
            </a:r>
            <a:r>
              <a:rPr lang="en-US" sz="8000" dirty="0" err="1"/>
              <a:t>estados</a:t>
            </a:r>
            <a:r>
              <a:rPr lang="en-US" sz="8000" dirty="0"/>
              <a:t> </a:t>
            </a:r>
            <a:r>
              <a:rPr lang="en-US" sz="8000" dirty="0" err="1"/>
              <a:t>en</a:t>
            </a:r>
            <a:r>
              <a:rPr lang="en-US" sz="8000" dirty="0"/>
              <a:t> </a:t>
            </a:r>
            <a:r>
              <a:rPr lang="en-US" sz="8000" dirty="0" err="1"/>
              <a:t>el</a:t>
            </a:r>
            <a:r>
              <a:rPr lang="en-US" sz="8000" dirty="0"/>
              <a:t> </a:t>
            </a:r>
            <a:r>
              <a:rPr lang="en-US" sz="8000" dirty="0" err="1"/>
              <a:t>siguiente</a:t>
            </a:r>
            <a:r>
              <a:rPr lang="en-US" sz="8000" dirty="0"/>
              <a:t> </a:t>
            </a:r>
            <a:r>
              <a:rPr lang="en-US" sz="8000" dirty="0" err="1"/>
              <a:t>lanzamiento</a:t>
            </a:r>
            <a:r>
              <a:rPr lang="en-US" sz="8000" dirty="0"/>
              <a:t>, </a:t>
            </a:r>
            <a:r>
              <a:rPr lang="en-US" sz="8000" dirty="0" err="1"/>
              <a:t>dependiendo</a:t>
            </a:r>
            <a:r>
              <a:rPr lang="en-US" sz="8000" dirty="0"/>
              <a:t> de las </a:t>
            </a:r>
            <a:r>
              <a:rPr lang="en-US" sz="8000" dirty="0" err="1"/>
              <a:t>reglas</a:t>
            </a:r>
            <a:r>
              <a:rPr lang="en-US" sz="8000" dirty="0"/>
              <a:t> del juego.</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estado</a:t>
            </a:r>
            <a:r>
              <a:rPr lang="en-US" sz="8000" dirty="0"/>
              <a:t> actual del dado (</a:t>
            </a:r>
            <a:r>
              <a:rPr lang="en-US" sz="8000" dirty="0" err="1"/>
              <a:t>el</a:t>
            </a:r>
            <a:r>
              <a:rPr lang="en-US" sz="8000" dirty="0"/>
              <a:t> </a:t>
            </a:r>
            <a:r>
              <a:rPr lang="en-US" sz="8000" dirty="0" err="1"/>
              <a:t>número</a:t>
            </a:r>
            <a:r>
              <a:rPr lang="en-US" sz="8000" dirty="0"/>
              <a:t> </a:t>
            </a:r>
            <a:r>
              <a:rPr lang="en-US" sz="8000" dirty="0" err="1"/>
              <a:t>mostrado</a:t>
            </a:r>
            <a:r>
              <a:rPr lang="en-US" sz="8000" dirty="0"/>
              <a:t>) </a:t>
            </a:r>
            <a:r>
              <a:rPr lang="en-US" sz="8000" dirty="0" err="1"/>
              <a:t>determina</a:t>
            </a:r>
            <a:r>
              <a:rPr lang="en-US" sz="8000" dirty="0"/>
              <a:t> </a:t>
            </a:r>
            <a:r>
              <a:rPr lang="en-US" sz="8000" dirty="0" err="1"/>
              <a:t>el</a:t>
            </a:r>
            <a:r>
              <a:rPr lang="en-US" sz="8000" dirty="0"/>
              <a:t> </a:t>
            </a:r>
            <a:r>
              <a:rPr lang="en-US" sz="8000" dirty="0" err="1"/>
              <a:t>siguiente</a:t>
            </a:r>
            <a:r>
              <a:rPr lang="en-US" sz="8000" dirty="0"/>
              <a:t> </a:t>
            </a:r>
            <a:r>
              <a:rPr lang="en-US" sz="8000" dirty="0" err="1"/>
              <a:t>estado</a:t>
            </a:r>
            <a:r>
              <a:rPr lang="en-US" sz="8000" dirty="0"/>
              <a:t> </a:t>
            </a:r>
            <a:r>
              <a:rPr lang="en-US" sz="8000" dirty="0" err="1"/>
              <a:t>tras</a:t>
            </a:r>
            <a:r>
              <a:rPr lang="en-US" sz="8000" dirty="0"/>
              <a:t> un </a:t>
            </a:r>
            <a:r>
              <a:rPr lang="en-US" sz="8000" dirty="0" err="1"/>
              <a:t>lanzamiento</a:t>
            </a:r>
            <a:r>
              <a:rPr lang="en-US" sz="8000" dirty="0"/>
              <a:t>, y no </a:t>
            </a:r>
            <a:r>
              <a:rPr lang="en-US" sz="8000" dirty="0" err="1"/>
              <a:t>importa</a:t>
            </a:r>
            <a:r>
              <a:rPr lang="en-US" sz="8000" dirty="0"/>
              <a:t> </a:t>
            </a:r>
            <a:r>
              <a:rPr lang="en-US" sz="8000" dirty="0" err="1"/>
              <a:t>cómo</a:t>
            </a:r>
            <a:r>
              <a:rPr lang="en-US" sz="8000" dirty="0"/>
              <a:t> </a:t>
            </a:r>
            <a:r>
              <a:rPr lang="en-US" sz="8000" dirty="0" err="1"/>
              <a:t>llegaste</a:t>
            </a:r>
            <a:r>
              <a:rPr lang="en-US" sz="8000" dirty="0"/>
              <a:t> a ese </a:t>
            </a:r>
            <a:r>
              <a:rPr lang="en-US" sz="8000" dirty="0" err="1"/>
              <a:t>número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B3198EA5-399D-4FD2-B2C1-8C5E6787EF19}"/>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38294297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E52007-57F0-66D1-E288-968C93BD91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C86E794-F065-DC0E-2DDB-D27AE642A3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489797-3BEA-0576-9824-62C65227554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Cuando damos la definición decir en un </a:t>
            </a:r>
            <a:r>
              <a:rPr lang="es-ES" sz="6000" dirty="0" err="1"/>
              <a:t>twit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dirty="0"/>
              <a:t>Una </a:t>
            </a:r>
            <a:r>
              <a:rPr lang="en-US" sz="8000" b="1" dirty="0" err="1"/>
              <a:t>cadena</a:t>
            </a:r>
            <a:r>
              <a:rPr lang="en-US" sz="8000" b="1" dirty="0"/>
              <a:t> de Markov</a:t>
            </a:r>
            <a:r>
              <a:rPr lang="en-US" sz="8000" dirty="0"/>
              <a:t> es </a:t>
            </a:r>
            <a:r>
              <a:rPr lang="en-US" sz="8000" dirty="0" err="1"/>
              <a:t>una</a:t>
            </a:r>
            <a:r>
              <a:rPr lang="en-US" sz="8000" dirty="0"/>
              <a:t> forma de </a:t>
            </a:r>
            <a:r>
              <a:rPr lang="en-US" sz="8000" dirty="0" err="1"/>
              <a:t>modelar</a:t>
            </a:r>
            <a:r>
              <a:rPr lang="en-US" sz="8000" dirty="0"/>
              <a:t> un </a:t>
            </a:r>
            <a:r>
              <a:rPr lang="en-US" sz="8000" b="1" dirty="0" err="1"/>
              <a:t>proceso</a:t>
            </a:r>
            <a:r>
              <a:rPr lang="en-US" sz="8000" b="1" dirty="0"/>
              <a:t> </a:t>
            </a:r>
            <a:r>
              <a:rPr lang="en-US" sz="8000" b="1" dirty="0" err="1"/>
              <a:t>estocástico</a:t>
            </a:r>
            <a:r>
              <a:rPr lang="en-US" sz="8000" dirty="0"/>
              <a:t> (</a:t>
            </a:r>
            <a:r>
              <a:rPr lang="en-US" sz="8000" dirty="0" err="1"/>
              <a:t>aleatorio</a:t>
            </a:r>
            <a:r>
              <a:rPr lang="en-US" sz="8000" dirty="0"/>
              <a:t>) que </a:t>
            </a:r>
            <a:r>
              <a:rPr lang="en-US" sz="8000" dirty="0" err="1"/>
              <a:t>va</a:t>
            </a:r>
            <a:r>
              <a:rPr lang="en-US" sz="8000" dirty="0"/>
              <a:t> </a:t>
            </a:r>
            <a:r>
              <a:rPr lang="en-US" sz="8000" dirty="0" err="1"/>
              <a:t>cambiando</a:t>
            </a:r>
            <a:r>
              <a:rPr lang="en-US" sz="8000" dirty="0"/>
              <a:t> de un </a:t>
            </a:r>
            <a:r>
              <a:rPr lang="en-US" sz="8000" b="1" dirty="0" err="1"/>
              <a:t>estado</a:t>
            </a:r>
            <a:r>
              <a:rPr lang="en-US" sz="8000" b="1" dirty="0"/>
              <a:t> a </a:t>
            </a:r>
            <a:r>
              <a:rPr lang="en-US" sz="8000" b="1" dirty="0" err="1"/>
              <a:t>otro</a:t>
            </a:r>
            <a:r>
              <a:rPr lang="en-US" sz="8000" dirty="0"/>
              <a:t> con </a:t>
            </a:r>
            <a:r>
              <a:rPr lang="en-US" sz="8000" dirty="0" err="1"/>
              <a:t>ciertas</a:t>
            </a:r>
            <a:r>
              <a:rPr lang="en-US" sz="8000" dirty="0"/>
              <a:t> </a:t>
            </a:r>
            <a:r>
              <a:rPr lang="en-US" sz="8000" b="1" dirty="0" err="1"/>
              <a:t>probabilidades</a:t>
            </a:r>
            <a:r>
              <a:rPr lang="en-US" sz="8000" dirty="0"/>
              <a:t>. Lo </a:t>
            </a:r>
            <a:r>
              <a:rPr lang="en-US" sz="8000" dirty="0" err="1"/>
              <a:t>más</a:t>
            </a:r>
            <a:r>
              <a:rPr lang="en-US" sz="8000" dirty="0"/>
              <a:t> </a:t>
            </a:r>
            <a:r>
              <a:rPr lang="en-US" sz="8000" dirty="0" err="1"/>
              <a:t>importante</a:t>
            </a:r>
            <a:r>
              <a:rPr lang="en-US" sz="8000" dirty="0"/>
              <a:t> es que </a:t>
            </a:r>
            <a:r>
              <a:rPr lang="en-US" sz="8000" b="1" dirty="0"/>
              <a:t>la </a:t>
            </a:r>
            <a:r>
              <a:rPr lang="en-US" sz="8000" b="1" dirty="0" err="1"/>
              <a:t>decisión</a:t>
            </a:r>
            <a:r>
              <a:rPr lang="en-US" sz="8000" b="1" dirty="0"/>
              <a:t> de a </a:t>
            </a:r>
            <a:r>
              <a:rPr lang="en-US" sz="8000" b="1" dirty="0" err="1"/>
              <a:t>qué</a:t>
            </a:r>
            <a:r>
              <a:rPr lang="en-US" sz="8000" b="1" dirty="0"/>
              <a:t> </a:t>
            </a:r>
            <a:r>
              <a:rPr lang="en-US" sz="8000" b="1" dirty="0" err="1"/>
              <a:t>estado</a:t>
            </a:r>
            <a:r>
              <a:rPr lang="en-US" sz="8000" b="1" dirty="0"/>
              <a:t> </a:t>
            </a:r>
            <a:r>
              <a:rPr lang="en-US" sz="8000" b="1" dirty="0" err="1"/>
              <a:t>ir</a:t>
            </a:r>
            <a:r>
              <a:rPr lang="en-US" sz="8000" b="1" dirty="0"/>
              <a:t> </a:t>
            </a:r>
            <a:r>
              <a:rPr lang="en-US" sz="8000" b="1" dirty="0" err="1"/>
              <a:t>depende</a:t>
            </a:r>
            <a:r>
              <a:rPr lang="en-US" sz="8000" b="1" dirty="0"/>
              <a:t> solo del </a:t>
            </a:r>
            <a:r>
              <a:rPr lang="en-US" sz="8000" b="1" dirty="0" err="1"/>
              <a:t>estado</a:t>
            </a:r>
            <a:r>
              <a:rPr lang="en-US" sz="8000" b="1" dirty="0"/>
              <a:t> actual</a:t>
            </a:r>
            <a:r>
              <a:rPr lang="en-US" sz="8000" dirty="0"/>
              <a:t>, no del </a:t>
            </a:r>
            <a:r>
              <a:rPr lang="en-US" sz="8000" dirty="0" err="1"/>
              <a:t>pasado</a:t>
            </a:r>
            <a:r>
              <a:rPr lang="en-US" sz="8000" dirty="0"/>
              <a:t> </a:t>
            </a:r>
            <a:r>
              <a:rPr lang="en-US" sz="8000" dirty="0" err="1"/>
              <a:t>completo</a:t>
            </a:r>
            <a:r>
              <a:rPr lang="en-US" sz="8000" dirty="0"/>
              <a:t>. Esa es la </a:t>
            </a:r>
            <a:r>
              <a:rPr lang="en-US" sz="8000" dirty="0" err="1"/>
              <a:t>famosa</a:t>
            </a:r>
            <a:r>
              <a:rPr lang="en-US" sz="8000" dirty="0"/>
              <a:t> </a:t>
            </a:r>
            <a:r>
              <a:rPr lang="en-US" sz="8000" b="1" dirty="0" err="1"/>
              <a:t>propiedad</a:t>
            </a:r>
            <a:r>
              <a:rPr lang="en-US" sz="8000" b="1" dirty="0"/>
              <a:t> de Markov</a:t>
            </a:r>
            <a:r>
              <a:rPr lang="en-US" sz="8000" dirty="0"/>
              <a:t>.</a:t>
            </a:r>
          </a:p>
          <a:p>
            <a:r>
              <a:rPr lang="en-US" sz="8000" dirty="0" err="1"/>
              <a:t>Podrías</a:t>
            </a:r>
            <a:r>
              <a:rPr lang="en-US" sz="8000" dirty="0"/>
              <a:t> </a:t>
            </a:r>
            <a:r>
              <a:rPr lang="en-US" sz="8000" dirty="0" err="1"/>
              <a:t>pensarlo</a:t>
            </a:r>
            <a:r>
              <a:rPr lang="en-US" sz="8000" dirty="0"/>
              <a:t> </a:t>
            </a:r>
            <a:r>
              <a:rPr lang="en-US" sz="8000" dirty="0" err="1"/>
              <a:t>como</a:t>
            </a:r>
            <a:r>
              <a:rPr lang="en-US" sz="8000" dirty="0"/>
              <a:t> un juego </a:t>
            </a:r>
            <a:r>
              <a:rPr lang="en-US" sz="8000" dirty="0" err="1"/>
              <a:t>en</a:t>
            </a:r>
            <a:r>
              <a:rPr lang="en-US" sz="8000" dirty="0"/>
              <a:t> </a:t>
            </a:r>
            <a:r>
              <a:rPr lang="en-US" sz="8000" dirty="0" err="1"/>
              <a:t>el</a:t>
            </a:r>
            <a:r>
              <a:rPr lang="en-US" sz="8000" dirty="0"/>
              <a:t> que </a:t>
            </a:r>
            <a:r>
              <a:rPr lang="en-US" sz="8000" dirty="0" err="1"/>
              <a:t>estás</a:t>
            </a:r>
            <a:r>
              <a:rPr lang="en-US" sz="8000" dirty="0"/>
              <a:t> </a:t>
            </a:r>
            <a:r>
              <a:rPr lang="en-US" sz="8000" dirty="0" err="1"/>
              <a:t>en</a:t>
            </a:r>
            <a:r>
              <a:rPr lang="en-US" sz="8000" dirty="0"/>
              <a:t> </a:t>
            </a:r>
            <a:r>
              <a:rPr lang="en-US" sz="8000" dirty="0" err="1"/>
              <a:t>una</a:t>
            </a:r>
            <a:r>
              <a:rPr lang="en-US" sz="8000" dirty="0"/>
              <a:t> </a:t>
            </a:r>
            <a:r>
              <a:rPr lang="en-US" sz="8000" dirty="0" err="1"/>
              <a:t>casilla</a:t>
            </a:r>
            <a:r>
              <a:rPr lang="en-US" sz="8000" dirty="0"/>
              <a:t>, y </a:t>
            </a:r>
            <a:r>
              <a:rPr lang="en-US" sz="8000" dirty="0" err="1"/>
              <a:t>tirás</a:t>
            </a:r>
            <a:r>
              <a:rPr lang="en-US" sz="8000" dirty="0"/>
              <a:t> un dado con </a:t>
            </a:r>
            <a:r>
              <a:rPr lang="en-US" sz="8000" dirty="0" err="1"/>
              <a:t>reglas</a:t>
            </a:r>
            <a:r>
              <a:rPr lang="en-US" sz="8000" dirty="0"/>
              <a:t> </a:t>
            </a:r>
            <a:r>
              <a:rPr lang="en-US" sz="8000" dirty="0" err="1"/>
              <a:t>distintas</a:t>
            </a:r>
            <a:r>
              <a:rPr lang="en-US" sz="8000" dirty="0"/>
              <a:t> </a:t>
            </a:r>
            <a:r>
              <a:rPr lang="en-US" sz="8000" dirty="0" err="1"/>
              <a:t>en</a:t>
            </a:r>
            <a:r>
              <a:rPr lang="en-US" sz="8000" dirty="0"/>
              <a:t> </a:t>
            </a:r>
            <a:r>
              <a:rPr lang="en-US" sz="8000" dirty="0" err="1"/>
              <a:t>cada</a:t>
            </a:r>
            <a:r>
              <a:rPr lang="en-US" sz="8000" dirty="0"/>
              <a:t> </a:t>
            </a:r>
            <a:r>
              <a:rPr lang="en-US" sz="8000" dirty="0" err="1"/>
              <a:t>casilla</a:t>
            </a:r>
            <a:r>
              <a:rPr lang="en-US" sz="8000" dirty="0"/>
              <a:t> para </a:t>
            </a:r>
            <a:r>
              <a:rPr lang="en-US" sz="8000" dirty="0" err="1"/>
              <a:t>ver</a:t>
            </a:r>
            <a:r>
              <a:rPr lang="en-US" sz="8000" dirty="0"/>
              <a:t> a </a:t>
            </a:r>
            <a:r>
              <a:rPr lang="en-US" sz="8000" dirty="0" err="1"/>
              <a:t>cuál</a:t>
            </a:r>
            <a:r>
              <a:rPr lang="en-US" sz="8000" dirty="0"/>
              <a:t> </a:t>
            </a:r>
            <a:r>
              <a:rPr lang="en-US" sz="8000" dirty="0" err="1"/>
              <a:t>pasás</a:t>
            </a:r>
            <a:r>
              <a:rPr lang="en-US" sz="8000" dirty="0"/>
              <a:t>. No </a:t>
            </a:r>
            <a:r>
              <a:rPr lang="en-US" sz="8000" dirty="0" err="1"/>
              <a:t>importa</a:t>
            </a:r>
            <a:r>
              <a:rPr lang="en-US" sz="8000" dirty="0"/>
              <a:t> </a:t>
            </a:r>
            <a:r>
              <a:rPr lang="en-US" sz="8000" dirty="0" err="1"/>
              <a:t>cómo</a:t>
            </a:r>
            <a:r>
              <a:rPr lang="en-US" sz="8000" dirty="0"/>
              <a:t> </a:t>
            </a:r>
            <a:r>
              <a:rPr lang="en-US" sz="8000" dirty="0" err="1"/>
              <a:t>llegaste</a:t>
            </a:r>
            <a:r>
              <a:rPr lang="en-US" sz="8000" dirty="0"/>
              <a:t> </a:t>
            </a:r>
            <a:r>
              <a:rPr lang="en-US" sz="8000" dirty="0" err="1"/>
              <a:t>ahí</a:t>
            </a:r>
            <a:r>
              <a:rPr lang="en-US" sz="8000" dirty="0"/>
              <a:t>, solo </a:t>
            </a:r>
            <a:r>
              <a:rPr lang="en-US" sz="8000" dirty="0" err="1"/>
              <a:t>importa</a:t>
            </a:r>
            <a:r>
              <a:rPr lang="en-US" sz="8000" dirty="0"/>
              <a:t> </a:t>
            </a:r>
            <a:r>
              <a:rPr lang="en-US" sz="8000" dirty="0" err="1"/>
              <a:t>dónde</a:t>
            </a:r>
            <a:r>
              <a:rPr lang="en-US" sz="8000" dirty="0"/>
              <a:t> </a:t>
            </a:r>
            <a:r>
              <a:rPr lang="en-US" sz="8000" dirty="0" err="1"/>
              <a:t>estás</a:t>
            </a:r>
            <a:r>
              <a:rPr lang="en-US" sz="8000" dirty="0"/>
              <a:t> </a:t>
            </a:r>
            <a:r>
              <a:rPr lang="en-US" sz="8000" dirty="0" err="1"/>
              <a:t>ahora</a:t>
            </a:r>
            <a:r>
              <a:rPr lang="en-US" sz="8000" dirty="0"/>
              <a: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Ejemplo</a:t>
            </a:r>
          </a:p>
          <a:p>
            <a:pPr>
              <a:buNone/>
            </a:pPr>
            <a:r>
              <a:rPr lang="en-US" sz="9600" b="1" dirty="0" err="1"/>
              <a:t>Predicción</a:t>
            </a:r>
            <a:r>
              <a:rPr lang="en-US" sz="9600" b="1" dirty="0"/>
              <a:t> del </a:t>
            </a:r>
            <a:r>
              <a:rPr lang="en-US" sz="9600" b="1" dirty="0" err="1"/>
              <a:t>clima</a:t>
            </a:r>
            <a:r>
              <a:rPr lang="en-US" sz="9600" b="1" dirty="0"/>
              <a:t>:</a:t>
            </a:r>
          </a:p>
          <a:p>
            <a:pPr>
              <a:buFont typeface="Arial" panose="020B0604020202020204" pitchFamily="34" charset="0"/>
              <a:buChar char="•"/>
            </a:pPr>
            <a:r>
              <a:rPr lang="en-US" sz="9600" b="1" dirty="0" err="1"/>
              <a:t>Estados</a:t>
            </a:r>
            <a:r>
              <a:rPr lang="en-US" sz="9600" b="1" dirty="0"/>
              <a:t>:</a:t>
            </a:r>
            <a:r>
              <a:rPr lang="en-US" sz="9600" dirty="0"/>
              <a:t> </a:t>
            </a:r>
            <a:r>
              <a:rPr lang="en-US" sz="9600" dirty="0" err="1"/>
              <a:t>Soleado</a:t>
            </a:r>
            <a:r>
              <a:rPr lang="en-US" sz="9600" dirty="0"/>
              <a:t>, </a:t>
            </a:r>
            <a:r>
              <a:rPr lang="en-US" sz="9600" dirty="0" err="1"/>
              <a:t>Nublado</a:t>
            </a:r>
            <a:r>
              <a:rPr lang="en-US" sz="9600" dirty="0"/>
              <a:t>, Lluvia.</a:t>
            </a:r>
          </a:p>
          <a:p>
            <a:pPr>
              <a:buFont typeface="Arial" panose="020B0604020202020204" pitchFamily="34" charset="0"/>
              <a:buChar char="•"/>
            </a:pPr>
            <a:r>
              <a:rPr lang="en-US" sz="9600" b="1" dirty="0" err="1"/>
              <a:t>Transiciones</a:t>
            </a:r>
            <a:r>
              <a:rPr lang="en-US" sz="9600" b="1" dirty="0"/>
              <a:t>:</a:t>
            </a:r>
            <a:r>
              <a:rPr lang="en-US" sz="9600" dirty="0"/>
              <a:t> La </a:t>
            </a:r>
            <a:r>
              <a:rPr lang="en-US" sz="9600" dirty="0" err="1"/>
              <a:t>probabilidad</a:t>
            </a:r>
            <a:r>
              <a:rPr lang="en-US" sz="9600" dirty="0"/>
              <a:t> de que </a:t>
            </a:r>
            <a:r>
              <a:rPr lang="en-US" sz="9600" dirty="0" err="1"/>
              <a:t>el</a:t>
            </a:r>
            <a:r>
              <a:rPr lang="en-US" sz="9600" dirty="0"/>
              <a:t> </a:t>
            </a:r>
            <a:r>
              <a:rPr lang="en-US" sz="9600" dirty="0" err="1"/>
              <a:t>clima</a:t>
            </a:r>
            <a:r>
              <a:rPr lang="en-US" sz="9600" dirty="0"/>
              <a:t> </a:t>
            </a:r>
            <a:r>
              <a:rPr lang="en-US" sz="9600" dirty="0" err="1"/>
              <a:t>cambie</a:t>
            </a:r>
            <a:r>
              <a:rPr lang="en-US" sz="9600" dirty="0"/>
              <a:t> de </a:t>
            </a:r>
            <a:r>
              <a:rPr lang="en-US" sz="9600" dirty="0" err="1"/>
              <a:t>soleado</a:t>
            </a:r>
            <a:r>
              <a:rPr lang="en-US" sz="9600" dirty="0"/>
              <a:t> a </a:t>
            </a:r>
            <a:r>
              <a:rPr lang="en-US" sz="9600" dirty="0" err="1"/>
              <a:t>lluvioso</a:t>
            </a:r>
            <a:r>
              <a:rPr lang="en-US" sz="9600" dirty="0"/>
              <a:t> es del 20%, y la </a:t>
            </a:r>
            <a:r>
              <a:rPr lang="en-US" sz="9600" dirty="0" err="1"/>
              <a:t>probabilidad</a:t>
            </a:r>
            <a:r>
              <a:rPr lang="en-US" sz="9600" dirty="0"/>
              <a:t> de que se </a:t>
            </a:r>
            <a:r>
              <a:rPr lang="en-US" sz="9600" dirty="0" err="1"/>
              <a:t>mantenga</a:t>
            </a:r>
            <a:r>
              <a:rPr lang="en-US" sz="9600" dirty="0"/>
              <a:t> </a:t>
            </a:r>
            <a:r>
              <a:rPr lang="en-US" sz="9600" dirty="0" err="1"/>
              <a:t>soleado</a:t>
            </a:r>
            <a:r>
              <a:rPr lang="en-US" sz="9600" dirty="0"/>
              <a:t> es del 80%. Lo </a:t>
            </a:r>
            <a:r>
              <a:rPr lang="en-US" sz="9600" dirty="0" err="1"/>
              <a:t>mismo</a:t>
            </a:r>
            <a:r>
              <a:rPr lang="en-US" sz="9600" dirty="0"/>
              <a:t> para </a:t>
            </a:r>
            <a:r>
              <a:rPr lang="en-US" sz="9600" dirty="0" err="1"/>
              <a:t>otros</a:t>
            </a:r>
            <a:r>
              <a:rPr lang="en-US" sz="9600" dirty="0"/>
              <a:t> </a:t>
            </a:r>
            <a:r>
              <a:rPr lang="en-US" sz="9600" dirty="0" err="1"/>
              <a:t>estados</a:t>
            </a:r>
            <a:r>
              <a:rPr lang="en-US" sz="9600" dirty="0"/>
              <a:t>.</a:t>
            </a:r>
          </a:p>
          <a:p>
            <a:pPr>
              <a:buFont typeface="Arial" panose="020B0604020202020204" pitchFamily="34" charset="0"/>
              <a:buChar char="•"/>
            </a:pPr>
            <a:r>
              <a:rPr lang="en-US" sz="9600" b="1" dirty="0" err="1"/>
              <a:t>Explicación</a:t>
            </a:r>
            <a:r>
              <a:rPr lang="en-US" sz="9600" b="1" dirty="0"/>
              <a:t>:</a:t>
            </a:r>
            <a:r>
              <a:rPr lang="en-US" sz="9600" dirty="0"/>
              <a:t> El </a:t>
            </a:r>
            <a:r>
              <a:rPr lang="en-US" sz="9600" dirty="0" err="1"/>
              <a:t>estado</a:t>
            </a:r>
            <a:r>
              <a:rPr lang="en-US" sz="9600" dirty="0"/>
              <a:t> actual del </a:t>
            </a:r>
            <a:r>
              <a:rPr lang="en-US" sz="9600" dirty="0" err="1"/>
              <a:t>clima</a:t>
            </a:r>
            <a:r>
              <a:rPr lang="en-US" sz="9600" dirty="0"/>
              <a:t> (</a:t>
            </a:r>
            <a:r>
              <a:rPr lang="en-US" sz="9600" dirty="0" err="1"/>
              <a:t>por</a:t>
            </a:r>
            <a:r>
              <a:rPr lang="en-US" sz="9600" dirty="0"/>
              <a:t> </a:t>
            </a:r>
            <a:r>
              <a:rPr lang="en-US" sz="9600" dirty="0" err="1"/>
              <a:t>ejemplo</a:t>
            </a:r>
            <a:r>
              <a:rPr lang="en-US" sz="9600" dirty="0"/>
              <a:t>, </a:t>
            </a:r>
            <a:r>
              <a:rPr lang="en-US" sz="9600" dirty="0" err="1"/>
              <a:t>Soleado</a:t>
            </a:r>
            <a:r>
              <a:rPr lang="en-US" sz="9600" dirty="0"/>
              <a:t>) </a:t>
            </a:r>
            <a:r>
              <a:rPr lang="en-US" sz="9600" dirty="0" err="1"/>
              <a:t>determina</a:t>
            </a:r>
            <a:r>
              <a:rPr lang="en-US" sz="9600" dirty="0"/>
              <a:t> las </a:t>
            </a:r>
            <a:r>
              <a:rPr lang="en-US" sz="9600" dirty="0" err="1"/>
              <a:t>probabilidades</a:t>
            </a:r>
            <a:r>
              <a:rPr lang="en-US" sz="9600" dirty="0"/>
              <a:t> del </a:t>
            </a:r>
            <a:r>
              <a:rPr lang="en-US" sz="9600" dirty="0" err="1"/>
              <a:t>siguiente</a:t>
            </a:r>
            <a:r>
              <a:rPr lang="en-US" sz="9600" dirty="0"/>
              <a:t> </a:t>
            </a:r>
            <a:r>
              <a:rPr lang="en-US" sz="9600" dirty="0" err="1"/>
              <a:t>estado</a:t>
            </a:r>
            <a:r>
              <a:rPr lang="en-US" sz="9600" dirty="0"/>
              <a:t> (</a:t>
            </a:r>
            <a:r>
              <a:rPr lang="en-US" sz="9600" dirty="0" err="1"/>
              <a:t>Soleado</a:t>
            </a:r>
            <a:r>
              <a:rPr lang="en-US" sz="9600" dirty="0"/>
              <a:t>, </a:t>
            </a:r>
            <a:r>
              <a:rPr lang="en-US" sz="9600" dirty="0" err="1"/>
              <a:t>Nublado</a:t>
            </a:r>
            <a:r>
              <a:rPr lang="en-US" sz="9600" dirty="0"/>
              <a:t>, Lluvia).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Modelado</a:t>
            </a:r>
            <a:r>
              <a:rPr lang="en-US" sz="8000" b="1" dirty="0"/>
              <a:t> de </a:t>
            </a:r>
            <a:r>
              <a:rPr lang="en-US" sz="8000" b="1" dirty="0" err="1"/>
              <a:t>texto</a:t>
            </a:r>
            <a:r>
              <a:rPr lang="en-US" sz="8000" b="1" dirty="0"/>
              <a:t> (</a:t>
            </a:r>
            <a:r>
              <a:rPr lang="en-US" sz="8000" b="1" dirty="0" err="1"/>
              <a:t>procesamiento</a:t>
            </a:r>
            <a:r>
              <a:rPr lang="en-US" sz="8000" b="1" dirty="0"/>
              <a:t> de </a:t>
            </a:r>
            <a:r>
              <a:rPr lang="en-US" sz="8000" b="1" dirty="0" err="1"/>
              <a:t>lenguaje</a:t>
            </a:r>
            <a:r>
              <a:rPr lang="en-US" sz="8000" b="1" dirty="0"/>
              <a:t> natural):</a:t>
            </a:r>
          </a:p>
          <a:p>
            <a:pPr>
              <a:buFont typeface="Arial" panose="020B0604020202020204" pitchFamily="34" charset="0"/>
              <a:buChar char="•"/>
            </a:pPr>
            <a:r>
              <a:rPr lang="en-US" sz="8000" b="1" dirty="0" err="1"/>
              <a:t>Estados</a:t>
            </a:r>
            <a:r>
              <a:rPr lang="en-US" sz="8000" b="1" dirty="0"/>
              <a:t>:</a:t>
            </a:r>
            <a:r>
              <a:rPr lang="en-US" sz="8000" dirty="0"/>
              <a:t> Palabras o </a:t>
            </a:r>
            <a:r>
              <a:rPr lang="en-US" sz="8000" dirty="0" err="1"/>
              <a:t>letras</a:t>
            </a:r>
            <a:r>
              <a:rPr lang="en-US" sz="8000" dirty="0"/>
              <a:t> </a:t>
            </a:r>
            <a:r>
              <a:rPr lang="en-US" sz="8000" dirty="0" err="1"/>
              <a:t>en</a:t>
            </a:r>
            <a:r>
              <a:rPr lang="en-US" sz="8000" dirty="0"/>
              <a:t> un </a:t>
            </a:r>
            <a:r>
              <a:rPr lang="en-US" sz="8000" dirty="0" err="1"/>
              <a:t>texto</a:t>
            </a:r>
            <a:r>
              <a:rPr lang="en-US" sz="8000" dirty="0"/>
              <a:t>.</a:t>
            </a:r>
          </a:p>
          <a:p>
            <a:pPr>
              <a:buFont typeface="Arial" panose="020B0604020202020204" pitchFamily="34" charset="0"/>
              <a:buChar char="•"/>
            </a:pPr>
            <a:r>
              <a:rPr lang="en-US" sz="8000" b="1" dirty="0" err="1"/>
              <a:t>Transiciones</a:t>
            </a:r>
            <a:r>
              <a:rPr lang="en-US" sz="8000" b="1" dirty="0"/>
              <a:t>:</a:t>
            </a:r>
            <a:r>
              <a:rPr lang="en-US" sz="8000" dirty="0"/>
              <a:t> La </a:t>
            </a:r>
            <a:r>
              <a:rPr lang="en-US" sz="8000" dirty="0" err="1"/>
              <a:t>probabilidad</a:t>
            </a:r>
            <a:r>
              <a:rPr lang="en-US" sz="8000" dirty="0"/>
              <a:t> de que </a:t>
            </a:r>
            <a:r>
              <a:rPr lang="en-US" sz="8000" dirty="0" err="1"/>
              <a:t>una</a:t>
            </a:r>
            <a:r>
              <a:rPr lang="en-US" sz="8000" dirty="0"/>
              <a:t> palabra </a:t>
            </a:r>
            <a:r>
              <a:rPr lang="en-US" sz="8000" dirty="0" err="1"/>
              <a:t>específica</a:t>
            </a:r>
            <a:r>
              <a:rPr lang="en-US" sz="8000" dirty="0"/>
              <a:t> </a:t>
            </a:r>
            <a:r>
              <a:rPr lang="en-US" sz="8000" dirty="0" err="1"/>
              <a:t>siga</a:t>
            </a:r>
            <a:r>
              <a:rPr lang="en-US" sz="8000" dirty="0"/>
              <a:t> a </a:t>
            </a:r>
            <a:r>
              <a:rPr lang="en-US" sz="8000" dirty="0" err="1"/>
              <a:t>otra</a:t>
            </a:r>
            <a:r>
              <a:rPr lang="en-US" sz="8000" dirty="0"/>
              <a:t> (</a:t>
            </a:r>
            <a:r>
              <a:rPr lang="en-US" sz="8000" dirty="0" err="1"/>
              <a:t>por</a:t>
            </a:r>
            <a:r>
              <a:rPr lang="en-US" sz="8000" dirty="0"/>
              <a:t> </a:t>
            </a:r>
            <a:r>
              <a:rPr lang="en-US" sz="8000" dirty="0" err="1"/>
              <a:t>ejemplo</a:t>
            </a:r>
            <a:r>
              <a:rPr lang="en-US" sz="8000" dirty="0"/>
              <a:t>, la </a:t>
            </a:r>
            <a:r>
              <a:rPr lang="en-US" sz="8000" dirty="0" err="1"/>
              <a:t>probabilidad</a:t>
            </a:r>
            <a:r>
              <a:rPr lang="en-US" sz="8000" dirty="0"/>
              <a:t> de que la palabra “gato” </a:t>
            </a:r>
            <a:r>
              <a:rPr lang="en-US" sz="8000" dirty="0" err="1"/>
              <a:t>siga</a:t>
            </a:r>
            <a:r>
              <a:rPr lang="en-US" sz="8000" dirty="0"/>
              <a:t> a “</a:t>
            </a:r>
            <a:r>
              <a:rPr lang="en-US" sz="8000" dirty="0" err="1"/>
              <a:t>el</a:t>
            </a:r>
            <a:r>
              <a:rPr lang="en-US" sz="8000" dirty="0"/>
              <a:t>” es </a:t>
            </a:r>
            <a:r>
              <a:rPr lang="en-US" sz="8000" dirty="0" err="1"/>
              <a:t>alta</a:t>
            </a:r>
            <a:r>
              <a:rPr lang="en-US" sz="8000" dirty="0"/>
              <a:t>).</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modelo</a:t>
            </a:r>
            <a:r>
              <a:rPr lang="en-US" sz="8000" dirty="0"/>
              <a:t> </a:t>
            </a:r>
            <a:r>
              <a:rPr lang="en-US" sz="8000" dirty="0" err="1"/>
              <a:t>predice</a:t>
            </a:r>
            <a:r>
              <a:rPr lang="en-US" sz="8000" dirty="0"/>
              <a:t> </a:t>
            </a:r>
            <a:r>
              <a:rPr lang="en-US" sz="8000" dirty="0" err="1"/>
              <a:t>qué</a:t>
            </a:r>
            <a:r>
              <a:rPr lang="en-US" sz="8000" dirty="0"/>
              <a:t> palabra </a:t>
            </a:r>
            <a:r>
              <a:rPr lang="en-US" sz="8000" dirty="0" err="1"/>
              <a:t>probablemente</a:t>
            </a:r>
            <a:r>
              <a:rPr lang="en-US" sz="8000" dirty="0"/>
              <a:t> </a:t>
            </a:r>
            <a:r>
              <a:rPr lang="en-US" sz="8000" dirty="0" err="1"/>
              <a:t>vendrá</a:t>
            </a:r>
            <a:r>
              <a:rPr lang="en-US" sz="8000" dirty="0"/>
              <a:t> </a:t>
            </a:r>
            <a:r>
              <a:rPr lang="en-US" sz="8000" dirty="0" err="1"/>
              <a:t>después</a:t>
            </a:r>
            <a:r>
              <a:rPr lang="en-US" sz="8000" dirty="0"/>
              <a:t>, solo </a:t>
            </a:r>
            <a:r>
              <a:rPr lang="en-US" sz="8000" dirty="0" err="1"/>
              <a:t>basándose</a:t>
            </a:r>
            <a:r>
              <a:rPr lang="en-US" sz="8000" dirty="0"/>
              <a:t> </a:t>
            </a:r>
            <a:r>
              <a:rPr lang="en-US" sz="8000" dirty="0" err="1"/>
              <a:t>en</a:t>
            </a:r>
            <a:r>
              <a:rPr lang="en-US" sz="8000" dirty="0"/>
              <a:t> la palabra actual, sin </a:t>
            </a:r>
            <a:r>
              <a:rPr lang="en-US" sz="8000" dirty="0" err="1"/>
              <a:t>importar</a:t>
            </a:r>
            <a:r>
              <a:rPr lang="en-US" sz="8000" dirty="0"/>
              <a:t> </a:t>
            </a:r>
            <a:r>
              <a:rPr lang="en-US" sz="8000" dirty="0" err="1"/>
              <a:t>el</a:t>
            </a:r>
            <a:r>
              <a:rPr lang="en-US" sz="8000" dirty="0"/>
              <a:t> </a:t>
            </a:r>
            <a:r>
              <a:rPr lang="en-US" sz="8000" dirty="0" err="1"/>
              <a:t>contexto</a:t>
            </a:r>
            <a:r>
              <a:rPr lang="en-US" sz="8000" dirty="0"/>
              <a:t> </a:t>
            </a:r>
            <a:r>
              <a:rPr lang="en-US" sz="8000" dirty="0" err="1"/>
              <a:t>completo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Modelo</a:t>
            </a:r>
            <a:r>
              <a:rPr lang="en-US" sz="8000" b="1" dirty="0"/>
              <a:t> de </a:t>
            </a:r>
            <a:r>
              <a:rPr lang="en-US" sz="8000" b="1" dirty="0" err="1"/>
              <a:t>cadenas</a:t>
            </a:r>
            <a:r>
              <a:rPr lang="en-US" sz="8000" b="1" dirty="0"/>
              <a:t> de Markov </a:t>
            </a:r>
            <a:r>
              <a:rPr lang="en-US" sz="8000" b="1" dirty="0" err="1"/>
              <a:t>en</a:t>
            </a:r>
            <a:r>
              <a:rPr lang="en-US" sz="8000" b="1" dirty="0"/>
              <a:t> </a:t>
            </a:r>
            <a:r>
              <a:rPr lang="en-US" sz="8000" b="1" dirty="0" err="1"/>
              <a:t>juegos</a:t>
            </a:r>
            <a:r>
              <a:rPr lang="en-US" sz="8000" b="1" dirty="0"/>
              <a:t> de azar:</a:t>
            </a:r>
          </a:p>
          <a:p>
            <a:pPr>
              <a:buFont typeface="Arial" panose="020B0604020202020204" pitchFamily="34" charset="0"/>
              <a:buChar char="•"/>
            </a:pPr>
            <a:r>
              <a:rPr lang="en-US" sz="8000" b="1" dirty="0" err="1"/>
              <a:t>Estados</a:t>
            </a:r>
            <a:r>
              <a:rPr lang="en-US" sz="8000" b="1" dirty="0"/>
              <a:t>:</a:t>
            </a:r>
            <a:r>
              <a:rPr lang="en-US" sz="8000" dirty="0"/>
              <a:t> Caras de un dado (1, 2, 3, 4, 5, 6).</a:t>
            </a:r>
          </a:p>
          <a:p>
            <a:pPr>
              <a:buFont typeface="Arial" panose="020B0604020202020204" pitchFamily="34" charset="0"/>
              <a:buChar char="•"/>
            </a:pPr>
            <a:r>
              <a:rPr lang="en-US" sz="8000" b="1" dirty="0" err="1"/>
              <a:t>Transiciones</a:t>
            </a:r>
            <a:r>
              <a:rPr lang="en-US" sz="8000" b="1" dirty="0"/>
              <a:t>:</a:t>
            </a:r>
            <a:r>
              <a:rPr lang="en-US" sz="8000" dirty="0"/>
              <a:t> Si </a:t>
            </a:r>
            <a:r>
              <a:rPr lang="en-US" sz="8000" dirty="0" err="1"/>
              <a:t>el</a:t>
            </a:r>
            <a:r>
              <a:rPr lang="en-US" sz="8000" dirty="0"/>
              <a:t> dado </a:t>
            </a:r>
            <a:r>
              <a:rPr lang="en-US" sz="8000" dirty="0" err="1"/>
              <a:t>está</a:t>
            </a:r>
            <a:r>
              <a:rPr lang="en-US" sz="8000" dirty="0"/>
              <a:t> </a:t>
            </a:r>
            <a:r>
              <a:rPr lang="en-US" sz="8000" dirty="0" err="1"/>
              <a:t>en</a:t>
            </a:r>
            <a:r>
              <a:rPr lang="en-US" sz="8000" dirty="0"/>
              <a:t> </a:t>
            </a:r>
            <a:r>
              <a:rPr lang="en-US" sz="8000" dirty="0" err="1"/>
              <a:t>el</a:t>
            </a:r>
            <a:r>
              <a:rPr lang="en-US" sz="8000" dirty="0"/>
              <a:t> </a:t>
            </a:r>
            <a:r>
              <a:rPr lang="en-US" sz="8000" dirty="0" err="1"/>
              <a:t>estado</a:t>
            </a:r>
            <a:r>
              <a:rPr lang="en-US" sz="8000" dirty="0"/>
              <a:t> 1, hay </a:t>
            </a:r>
            <a:r>
              <a:rPr lang="en-US" sz="8000" dirty="0" err="1"/>
              <a:t>una</a:t>
            </a:r>
            <a:r>
              <a:rPr lang="en-US" sz="8000" dirty="0"/>
              <a:t> </a:t>
            </a:r>
            <a:r>
              <a:rPr lang="en-US" sz="8000" dirty="0" err="1"/>
              <a:t>probabilidad</a:t>
            </a:r>
            <a:r>
              <a:rPr lang="en-US" sz="8000" dirty="0"/>
              <a:t> </a:t>
            </a:r>
            <a:r>
              <a:rPr lang="en-US" sz="8000" dirty="0" err="1"/>
              <a:t>fija</a:t>
            </a:r>
            <a:r>
              <a:rPr lang="en-US" sz="8000" dirty="0"/>
              <a:t> de </a:t>
            </a:r>
            <a:r>
              <a:rPr lang="en-US" sz="8000" dirty="0" err="1"/>
              <a:t>moverse</a:t>
            </a:r>
            <a:r>
              <a:rPr lang="en-US" sz="8000" dirty="0"/>
              <a:t> a </a:t>
            </a:r>
            <a:r>
              <a:rPr lang="en-US" sz="8000" dirty="0" err="1"/>
              <a:t>cualquiera</a:t>
            </a:r>
            <a:r>
              <a:rPr lang="en-US" sz="8000" dirty="0"/>
              <a:t> de </a:t>
            </a:r>
            <a:r>
              <a:rPr lang="en-US" sz="8000" dirty="0" err="1"/>
              <a:t>los</a:t>
            </a:r>
            <a:r>
              <a:rPr lang="en-US" sz="8000" dirty="0"/>
              <a:t> </a:t>
            </a:r>
            <a:r>
              <a:rPr lang="en-US" sz="8000" dirty="0" err="1"/>
              <a:t>otros</a:t>
            </a:r>
            <a:r>
              <a:rPr lang="en-US" sz="8000" dirty="0"/>
              <a:t> </a:t>
            </a:r>
            <a:r>
              <a:rPr lang="en-US" sz="8000" dirty="0" err="1"/>
              <a:t>estados</a:t>
            </a:r>
            <a:r>
              <a:rPr lang="en-US" sz="8000" dirty="0"/>
              <a:t> </a:t>
            </a:r>
            <a:r>
              <a:rPr lang="en-US" sz="8000" dirty="0" err="1"/>
              <a:t>en</a:t>
            </a:r>
            <a:r>
              <a:rPr lang="en-US" sz="8000" dirty="0"/>
              <a:t> </a:t>
            </a:r>
            <a:r>
              <a:rPr lang="en-US" sz="8000" dirty="0" err="1"/>
              <a:t>el</a:t>
            </a:r>
            <a:r>
              <a:rPr lang="en-US" sz="8000" dirty="0"/>
              <a:t> </a:t>
            </a:r>
            <a:r>
              <a:rPr lang="en-US" sz="8000" dirty="0" err="1"/>
              <a:t>siguiente</a:t>
            </a:r>
            <a:r>
              <a:rPr lang="en-US" sz="8000" dirty="0"/>
              <a:t> </a:t>
            </a:r>
            <a:r>
              <a:rPr lang="en-US" sz="8000" dirty="0" err="1"/>
              <a:t>lanzamiento</a:t>
            </a:r>
            <a:r>
              <a:rPr lang="en-US" sz="8000" dirty="0"/>
              <a:t>, </a:t>
            </a:r>
            <a:r>
              <a:rPr lang="en-US" sz="8000" dirty="0" err="1"/>
              <a:t>dependiendo</a:t>
            </a:r>
            <a:r>
              <a:rPr lang="en-US" sz="8000" dirty="0"/>
              <a:t> de las </a:t>
            </a:r>
            <a:r>
              <a:rPr lang="en-US" sz="8000" dirty="0" err="1"/>
              <a:t>reglas</a:t>
            </a:r>
            <a:r>
              <a:rPr lang="en-US" sz="8000" dirty="0"/>
              <a:t> del juego.</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estado</a:t>
            </a:r>
            <a:r>
              <a:rPr lang="en-US" sz="8000" dirty="0"/>
              <a:t> actual del dado (</a:t>
            </a:r>
            <a:r>
              <a:rPr lang="en-US" sz="8000" dirty="0" err="1"/>
              <a:t>el</a:t>
            </a:r>
            <a:r>
              <a:rPr lang="en-US" sz="8000" dirty="0"/>
              <a:t> </a:t>
            </a:r>
            <a:r>
              <a:rPr lang="en-US" sz="8000" dirty="0" err="1"/>
              <a:t>número</a:t>
            </a:r>
            <a:r>
              <a:rPr lang="en-US" sz="8000" dirty="0"/>
              <a:t> </a:t>
            </a:r>
            <a:r>
              <a:rPr lang="en-US" sz="8000" dirty="0" err="1"/>
              <a:t>mostrado</a:t>
            </a:r>
            <a:r>
              <a:rPr lang="en-US" sz="8000" dirty="0"/>
              <a:t>) </a:t>
            </a:r>
            <a:r>
              <a:rPr lang="en-US" sz="8000" dirty="0" err="1"/>
              <a:t>determina</a:t>
            </a:r>
            <a:r>
              <a:rPr lang="en-US" sz="8000" dirty="0"/>
              <a:t> </a:t>
            </a:r>
            <a:r>
              <a:rPr lang="en-US" sz="8000" dirty="0" err="1"/>
              <a:t>el</a:t>
            </a:r>
            <a:r>
              <a:rPr lang="en-US" sz="8000" dirty="0"/>
              <a:t> </a:t>
            </a:r>
            <a:r>
              <a:rPr lang="en-US" sz="8000" dirty="0" err="1"/>
              <a:t>siguiente</a:t>
            </a:r>
            <a:r>
              <a:rPr lang="en-US" sz="8000" dirty="0"/>
              <a:t> </a:t>
            </a:r>
            <a:r>
              <a:rPr lang="en-US" sz="8000" dirty="0" err="1"/>
              <a:t>estado</a:t>
            </a:r>
            <a:r>
              <a:rPr lang="en-US" sz="8000" dirty="0"/>
              <a:t> </a:t>
            </a:r>
            <a:r>
              <a:rPr lang="en-US" sz="8000" dirty="0" err="1"/>
              <a:t>tras</a:t>
            </a:r>
            <a:r>
              <a:rPr lang="en-US" sz="8000" dirty="0"/>
              <a:t> un </a:t>
            </a:r>
            <a:r>
              <a:rPr lang="en-US" sz="8000" dirty="0" err="1"/>
              <a:t>lanzamiento</a:t>
            </a:r>
            <a:r>
              <a:rPr lang="en-US" sz="8000" dirty="0"/>
              <a:t>, y no </a:t>
            </a:r>
            <a:r>
              <a:rPr lang="en-US" sz="8000" dirty="0" err="1"/>
              <a:t>importa</a:t>
            </a:r>
            <a:r>
              <a:rPr lang="en-US" sz="8000" dirty="0"/>
              <a:t> </a:t>
            </a:r>
            <a:r>
              <a:rPr lang="en-US" sz="8000" dirty="0" err="1"/>
              <a:t>cómo</a:t>
            </a:r>
            <a:r>
              <a:rPr lang="en-US" sz="8000" dirty="0"/>
              <a:t> </a:t>
            </a:r>
            <a:r>
              <a:rPr lang="en-US" sz="8000" dirty="0" err="1"/>
              <a:t>llegaste</a:t>
            </a:r>
            <a:r>
              <a:rPr lang="en-US" sz="8000" dirty="0"/>
              <a:t> a ese </a:t>
            </a:r>
            <a:r>
              <a:rPr lang="en-US" sz="8000" dirty="0" err="1"/>
              <a:t>número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A07B03A-324B-21CF-66AB-FAF3EB0EDB7C}"/>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435603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D46858-E7AD-2C31-551D-F4B0439E6F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EA6C4B-1BF1-2B2A-1D58-020175B18C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16B681-8F27-5785-30E3-DE462D9C0A9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Cuando damos la definición decir en un </a:t>
            </a:r>
            <a:r>
              <a:rPr lang="es-ES" sz="6000" dirty="0" err="1"/>
              <a:t>twit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dirty="0"/>
              <a:t>Una </a:t>
            </a:r>
            <a:r>
              <a:rPr lang="en-US" sz="8000" b="1" dirty="0" err="1"/>
              <a:t>cadena</a:t>
            </a:r>
            <a:r>
              <a:rPr lang="en-US" sz="8000" b="1" dirty="0"/>
              <a:t> de Markov</a:t>
            </a:r>
            <a:r>
              <a:rPr lang="en-US" sz="8000" dirty="0"/>
              <a:t> es </a:t>
            </a:r>
            <a:r>
              <a:rPr lang="en-US" sz="8000" dirty="0" err="1"/>
              <a:t>una</a:t>
            </a:r>
            <a:r>
              <a:rPr lang="en-US" sz="8000" dirty="0"/>
              <a:t> forma de </a:t>
            </a:r>
            <a:r>
              <a:rPr lang="en-US" sz="8000" dirty="0" err="1"/>
              <a:t>modelar</a:t>
            </a:r>
            <a:r>
              <a:rPr lang="en-US" sz="8000" dirty="0"/>
              <a:t> un </a:t>
            </a:r>
            <a:r>
              <a:rPr lang="en-US" sz="8000" b="1" dirty="0" err="1"/>
              <a:t>proceso</a:t>
            </a:r>
            <a:r>
              <a:rPr lang="en-US" sz="8000" b="1" dirty="0"/>
              <a:t> </a:t>
            </a:r>
            <a:r>
              <a:rPr lang="en-US" sz="8000" b="1" dirty="0" err="1"/>
              <a:t>estocástico</a:t>
            </a:r>
            <a:r>
              <a:rPr lang="en-US" sz="8000" dirty="0"/>
              <a:t> (</a:t>
            </a:r>
            <a:r>
              <a:rPr lang="en-US" sz="8000" dirty="0" err="1"/>
              <a:t>aleatorio</a:t>
            </a:r>
            <a:r>
              <a:rPr lang="en-US" sz="8000" dirty="0"/>
              <a:t>) que </a:t>
            </a:r>
            <a:r>
              <a:rPr lang="en-US" sz="8000" dirty="0" err="1"/>
              <a:t>va</a:t>
            </a:r>
            <a:r>
              <a:rPr lang="en-US" sz="8000" dirty="0"/>
              <a:t> </a:t>
            </a:r>
            <a:r>
              <a:rPr lang="en-US" sz="8000" dirty="0" err="1"/>
              <a:t>cambiando</a:t>
            </a:r>
            <a:r>
              <a:rPr lang="en-US" sz="8000" dirty="0"/>
              <a:t> de un </a:t>
            </a:r>
            <a:r>
              <a:rPr lang="en-US" sz="8000" b="1" dirty="0" err="1"/>
              <a:t>estado</a:t>
            </a:r>
            <a:r>
              <a:rPr lang="en-US" sz="8000" b="1" dirty="0"/>
              <a:t> a </a:t>
            </a:r>
            <a:r>
              <a:rPr lang="en-US" sz="8000" b="1" dirty="0" err="1"/>
              <a:t>otro</a:t>
            </a:r>
            <a:r>
              <a:rPr lang="en-US" sz="8000" dirty="0"/>
              <a:t> con </a:t>
            </a:r>
            <a:r>
              <a:rPr lang="en-US" sz="8000" dirty="0" err="1"/>
              <a:t>ciertas</a:t>
            </a:r>
            <a:r>
              <a:rPr lang="en-US" sz="8000" dirty="0"/>
              <a:t> </a:t>
            </a:r>
            <a:r>
              <a:rPr lang="en-US" sz="8000" b="1" dirty="0" err="1"/>
              <a:t>probabilidades</a:t>
            </a:r>
            <a:r>
              <a:rPr lang="en-US" sz="8000" dirty="0"/>
              <a:t>. Lo </a:t>
            </a:r>
            <a:r>
              <a:rPr lang="en-US" sz="8000" dirty="0" err="1"/>
              <a:t>más</a:t>
            </a:r>
            <a:r>
              <a:rPr lang="en-US" sz="8000" dirty="0"/>
              <a:t> </a:t>
            </a:r>
            <a:r>
              <a:rPr lang="en-US" sz="8000" dirty="0" err="1"/>
              <a:t>importante</a:t>
            </a:r>
            <a:r>
              <a:rPr lang="en-US" sz="8000" dirty="0"/>
              <a:t> es que </a:t>
            </a:r>
            <a:r>
              <a:rPr lang="en-US" sz="8000" b="1" dirty="0"/>
              <a:t>la </a:t>
            </a:r>
            <a:r>
              <a:rPr lang="en-US" sz="8000" b="1" dirty="0" err="1"/>
              <a:t>decisión</a:t>
            </a:r>
            <a:r>
              <a:rPr lang="en-US" sz="8000" b="1" dirty="0"/>
              <a:t> de a </a:t>
            </a:r>
            <a:r>
              <a:rPr lang="en-US" sz="8000" b="1" dirty="0" err="1"/>
              <a:t>qué</a:t>
            </a:r>
            <a:r>
              <a:rPr lang="en-US" sz="8000" b="1" dirty="0"/>
              <a:t> </a:t>
            </a:r>
            <a:r>
              <a:rPr lang="en-US" sz="8000" b="1" dirty="0" err="1"/>
              <a:t>estado</a:t>
            </a:r>
            <a:r>
              <a:rPr lang="en-US" sz="8000" b="1" dirty="0"/>
              <a:t> </a:t>
            </a:r>
            <a:r>
              <a:rPr lang="en-US" sz="8000" b="1" dirty="0" err="1"/>
              <a:t>ir</a:t>
            </a:r>
            <a:r>
              <a:rPr lang="en-US" sz="8000" b="1" dirty="0"/>
              <a:t> </a:t>
            </a:r>
            <a:r>
              <a:rPr lang="en-US" sz="8000" b="1" dirty="0" err="1"/>
              <a:t>depende</a:t>
            </a:r>
            <a:r>
              <a:rPr lang="en-US" sz="8000" b="1" dirty="0"/>
              <a:t> solo del </a:t>
            </a:r>
            <a:r>
              <a:rPr lang="en-US" sz="8000" b="1" dirty="0" err="1"/>
              <a:t>estado</a:t>
            </a:r>
            <a:r>
              <a:rPr lang="en-US" sz="8000" b="1" dirty="0"/>
              <a:t> actual</a:t>
            </a:r>
            <a:r>
              <a:rPr lang="en-US" sz="8000" dirty="0"/>
              <a:t>, no del </a:t>
            </a:r>
            <a:r>
              <a:rPr lang="en-US" sz="8000" dirty="0" err="1"/>
              <a:t>pasado</a:t>
            </a:r>
            <a:r>
              <a:rPr lang="en-US" sz="8000" dirty="0"/>
              <a:t> </a:t>
            </a:r>
            <a:r>
              <a:rPr lang="en-US" sz="8000" dirty="0" err="1"/>
              <a:t>completo</a:t>
            </a:r>
            <a:r>
              <a:rPr lang="en-US" sz="8000" dirty="0"/>
              <a:t>. Esa es la </a:t>
            </a:r>
            <a:r>
              <a:rPr lang="en-US" sz="8000" dirty="0" err="1"/>
              <a:t>famosa</a:t>
            </a:r>
            <a:r>
              <a:rPr lang="en-US" sz="8000" dirty="0"/>
              <a:t> </a:t>
            </a:r>
            <a:r>
              <a:rPr lang="en-US" sz="8000" b="1" dirty="0" err="1"/>
              <a:t>propiedad</a:t>
            </a:r>
            <a:r>
              <a:rPr lang="en-US" sz="8000" b="1" dirty="0"/>
              <a:t> de Markov</a:t>
            </a:r>
            <a:r>
              <a:rPr lang="en-US" sz="8000" dirty="0"/>
              <a:t>.</a:t>
            </a:r>
          </a:p>
          <a:p>
            <a:r>
              <a:rPr lang="en-US" sz="8000" dirty="0" err="1"/>
              <a:t>Podrías</a:t>
            </a:r>
            <a:r>
              <a:rPr lang="en-US" sz="8000" dirty="0"/>
              <a:t> </a:t>
            </a:r>
            <a:r>
              <a:rPr lang="en-US" sz="8000" dirty="0" err="1"/>
              <a:t>pensarlo</a:t>
            </a:r>
            <a:r>
              <a:rPr lang="en-US" sz="8000" dirty="0"/>
              <a:t> </a:t>
            </a:r>
            <a:r>
              <a:rPr lang="en-US" sz="8000" dirty="0" err="1"/>
              <a:t>como</a:t>
            </a:r>
            <a:r>
              <a:rPr lang="en-US" sz="8000" dirty="0"/>
              <a:t> un juego </a:t>
            </a:r>
            <a:r>
              <a:rPr lang="en-US" sz="8000" dirty="0" err="1"/>
              <a:t>en</a:t>
            </a:r>
            <a:r>
              <a:rPr lang="en-US" sz="8000" dirty="0"/>
              <a:t> </a:t>
            </a:r>
            <a:r>
              <a:rPr lang="en-US" sz="8000" dirty="0" err="1"/>
              <a:t>el</a:t>
            </a:r>
            <a:r>
              <a:rPr lang="en-US" sz="8000" dirty="0"/>
              <a:t> que </a:t>
            </a:r>
            <a:r>
              <a:rPr lang="en-US" sz="8000" dirty="0" err="1"/>
              <a:t>estás</a:t>
            </a:r>
            <a:r>
              <a:rPr lang="en-US" sz="8000" dirty="0"/>
              <a:t> </a:t>
            </a:r>
            <a:r>
              <a:rPr lang="en-US" sz="8000" dirty="0" err="1"/>
              <a:t>en</a:t>
            </a:r>
            <a:r>
              <a:rPr lang="en-US" sz="8000" dirty="0"/>
              <a:t> </a:t>
            </a:r>
            <a:r>
              <a:rPr lang="en-US" sz="8000" dirty="0" err="1"/>
              <a:t>una</a:t>
            </a:r>
            <a:r>
              <a:rPr lang="en-US" sz="8000" dirty="0"/>
              <a:t> </a:t>
            </a:r>
            <a:r>
              <a:rPr lang="en-US" sz="8000" dirty="0" err="1"/>
              <a:t>casilla</a:t>
            </a:r>
            <a:r>
              <a:rPr lang="en-US" sz="8000" dirty="0"/>
              <a:t>, y </a:t>
            </a:r>
            <a:r>
              <a:rPr lang="en-US" sz="8000" dirty="0" err="1"/>
              <a:t>tirás</a:t>
            </a:r>
            <a:r>
              <a:rPr lang="en-US" sz="8000" dirty="0"/>
              <a:t> un dado con </a:t>
            </a:r>
            <a:r>
              <a:rPr lang="en-US" sz="8000" dirty="0" err="1"/>
              <a:t>reglas</a:t>
            </a:r>
            <a:r>
              <a:rPr lang="en-US" sz="8000" dirty="0"/>
              <a:t> </a:t>
            </a:r>
            <a:r>
              <a:rPr lang="en-US" sz="8000" dirty="0" err="1"/>
              <a:t>distintas</a:t>
            </a:r>
            <a:r>
              <a:rPr lang="en-US" sz="8000" dirty="0"/>
              <a:t> </a:t>
            </a:r>
            <a:r>
              <a:rPr lang="en-US" sz="8000" dirty="0" err="1"/>
              <a:t>en</a:t>
            </a:r>
            <a:r>
              <a:rPr lang="en-US" sz="8000" dirty="0"/>
              <a:t> </a:t>
            </a:r>
            <a:r>
              <a:rPr lang="en-US" sz="8000" dirty="0" err="1"/>
              <a:t>cada</a:t>
            </a:r>
            <a:r>
              <a:rPr lang="en-US" sz="8000" dirty="0"/>
              <a:t> </a:t>
            </a:r>
            <a:r>
              <a:rPr lang="en-US" sz="8000" dirty="0" err="1"/>
              <a:t>casilla</a:t>
            </a:r>
            <a:r>
              <a:rPr lang="en-US" sz="8000" dirty="0"/>
              <a:t> para </a:t>
            </a:r>
            <a:r>
              <a:rPr lang="en-US" sz="8000" dirty="0" err="1"/>
              <a:t>ver</a:t>
            </a:r>
            <a:r>
              <a:rPr lang="en-US" sz="8000" dirty="0"/>
              <a:t> a </a:t>
            </a:r>
            <a:r>
              <a:rPr lang="en-US" sz="8000" dirty="0" err="1"/>
              <a:t>cuál</a:t>
            </a:r>
            <a:r>
              <a:rPr lang="en-US" sz="8000" dirty="0"/>
              <a:t> </a:t>
            </a:r>
            <a:r>
              <a:rPr lang="en-US" sz="8000" dirty="0" err="1"/>
              <a:t>pasás</a:t>
            </a:r>
            <a:r>
              <a:rPr lang="en-US" sz="8000" dirty="0"/>
              <a:t>. No </a:t>
            </a:r>
            <a:r>
              <a:rPr lang="en-US" sz="8000" dirty="0" err="1"/>
              <a:t>importa</a:t>
            </a:r>
            <a:r>
              <a:rPr lang="en-US" sz="8000" dirty="0"/>
              <a:t> </a:t>
            </a:r>
            <a:r>
              <a:rPr lang="en-US" sz="8000" dirty="0" err="1"/>
              <a:t>cómo</a:t>
            </a:r>
            <a:r>
              <a:rPr lang="en-US" sz="8000" dirty="0"/>
              <a:t> </a:t>
            </a:r>
            <a:r>
              <a:rPr lang="en-US" sz="8000" dirty="0" err="1"/>
              <a:t>llegaste</a:t>
            </a:r>
            <a:r>
              <a:rPr lang="en-US" sz="8000" dirty="0"/>
              <a:t> </a:t>
            </a:r>
            <a:r>
              <a:rPr lang="en-US" sz="8000" dirty="0" err="1"/>
              <a:t>ahí</a:t>
            </a:r>
            <a:r>
              <a:rPr lang="en-US" sz="8000" dirty="0"/>
              <a:t>, solo </a:t>
            </a:r>
            <a:r>
              <a:rPr lang="en-US" sz="8000" dirty="0" err="1"/>
              <a:t>importa</a:t>
            </a:r>
            <a:r>
              <a:rPr lang="en-US" sz="8000" dirty="0"/>
              <a:t> </a:t>
            </a:r>
            <a:r>
              <a:rPr lang="en-US" sz="8000" dirty="0" err="1"/>
              <a:t>dónde</a:t>
            </a:r>
            <a:r>
              <a:rPr lang="en-US" sz="8000" dirty="0"/>
              <a:t> </a:t>
            </a:r>
            <a:r>
              <a:rPr lang="en-US" sz="8000" dirty="0" err="1"/>
              <a:t>estás</a:t>
            </a:r>
            <a:r>
              <a:rPr lang="en-US" sz="8000" dirty="0"/>
              <a:t> </a:t>
            </a:r>
            <a:r>
              <a:rPr lang="en-US" sz="8000" dirty="0" err="1"/>
              <a:t>ahora</a:t>
            </a:r>
            <a:r>
              <a:rPr lang="en-US" sz="8000" dirty="0"/>
              <a:t>.</a:t>
            </a: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Ejemplo</a:t>
            </a:r>
          </a:p>
          <a:p>
            <a:pPr>
              <a:buNone/>
            </a:pPr>
            <a:r>
              <a:rPr lang="en-US" sz="9600" b="1" dirty="0" err="1"/>
              <a:t>Predicción</a:t>
            </a:r>
            <a:r>
              <a:rPr lang="en-US" sz="9600" b="1" dirty="0"/>
              <a:t> del </a:t>
            </a:r>
            <a:r>
              <a:rPr lang="en-US" sz="9600" b="1" dirty="0" err="1"/>
              <a:t>clima</a:t>
            </a:r>
            <a:r>
              <a:rPr lang="en-US" sz="9600" b="1" dirty="0"/>
              <a:t>:</a:t>
            </a:r>
          </a:p>
          <a:p>
            <a:pPr>
              <a:buFont typeface="Arial" panose="020B0604020202020204" pitchFamily="34" charset="0"/>
              <a:buChar char="•"/>
            </a:pPr>
            <a:r>
              <a:rPr lang="en-US" sz="9600" b="1" dirty="0" err="1"/>
              <a:t>Estados</a:t>
            </a:r>
            <a:r>
              <a:rPr lang="en-US" sz="9600" b="1" dirty="0"/>
              <a:t>:</a:t>
            </a:r>
            <a:r>
              <a:rPr lang="en-US" sz="9600" dirty="0"/>
              <a:t> </a:t>
            </a:r>
            <a:r>
              <a:rPr lang="en-US" sz="9600" dirty="0" err="1"/>
              <a:t>Soleado</a:t>
            </a:r>
            <a:r>
              <a:rPr lang="en-US" sz="9600" dirty="0"/>
              <a:t>, </a:t>
            </a:r>
            <a:r>
              <a:rPr lang="en-US" sz="9600" dirty="0" err="1"/>
              <a:t>Nublado</a:t>
            </a:r>
            <a:r>
              <a:rPr lang="en-US" sz="9600" dirty="0"/>
              <a:t>, Lluvia.</a:t>
            </a:r>
          </a:p>
          <a:p>
            <a:pPr>
              <a:buFont typeface="Arial" panose="020B0604020202020204" pitchFamily="34" charset="0"/>
              <a:buChar char="•"/>
            </a:pPr>
            <a:r>
              <a:rPr lang="en-US" sz="9600" b="1" dirty="0" err="1"/>
              <a:t>Transiciones</a:t>
            </a:r>
            <a:r>
              <a:rPr lang="en-US" sz="9600" b="1" dirty="0"/>
              <a:t>:</a:t>
            </a:r>
            <a:r>
              <a:rPr lang="en-US" sz="9600" dirty="0"/>
              <a:t> La </a:t>
            </a:r>
            <a:r>
              <a:rPr lang="en-US" sz="9600" dirty="0" err="1"/>
              <a:t>probabilidad</a:t>
            </a:r>
            <a:r>
              <a:rPr lang="en-US" sz="9600" dirty="0"/>
              <a:t> de que </a:t>
            </a:r>
            <a:r>
              <a:rPr lang="en-US" sz="9600" dirty="0" err="1"/>
              <a:t>el</a:t>
            </a:r>
            <a:r>
              <a:rPr lang="en-US" sz="9600" dirty="0"/>
              <a:t> </a:t>
            </a:r>
            <a:r>
              <a:rPr lang="en-US" sz="9600" dirty="0" err="1"/>
              <a:t>clima</a:t>
            </a:r>
            <a:r>
              <a:rPr lang="en-US" sz="9600" dirty="0"/>
              <a:t> </a:t>
            </a:r>
            <a:r>
              <a:rPr lang="en-US" sz="9600" dirty="0" err="1"/>
              <a:t>cambie</a:t>
            </a:r>
            <a:r>
              <a:rPr lang="en-US" sz="9600" dirty="0"/>
              <a:t> de </a:t>
            </a:r>
            <a:r>
              <a:rPr lang="en-US" sz="9600" dirty="0" err="1"/>
              <a:t>soleado</a:t>
            </a:r>
            <a:r>
              <a:rPr lang="en-US" sz="9600" dirty="0"/>
              <a:t> a </a:t>
            </a:r>
            <a:r>
              <a:rPr lang="en-US" sz="9600" dirty="0" err="1"/>
              <a:t>lluvioso</a:t>
            </a:r>
            <a:r>
              <a:rPr lang="en-US" sz="9600" dirty="0"/>
              <a:t> es del 20%, y la </a:t>
            </a:r>
            <a:r>
              <a:rPr lang="en-US" sz="9600" dirty="0" err="1"/>
              <a:t>probabilidad</a:t>
            </a:r>
            <a:r>
              <a:rPr lang="en-US" sz="9600" dirty="0"/>
              <a:t> de que se </a:t>
            </a:r>
            <a:r>
              <a:rPr lang="en-US" sz="9600" dirty="0" err="1"/>
              <a:t>mantenga</a:t>
            </a:r>
            <a:r>
              <a:rPr lang="en-US" sz="9600" dirty="0"/>
              <a:t> </a:t>
            </a:r>
            <a:r>
              <a:rPr lang="en-US" sz="9600" dirty="0" err="1"/>
              <a:t>soleado</a:t>
            </a:r>
            <a:r>
              <a:rPr lang="en-US" sz="9600" dirty="0"/>
              <a:t> es del 80%. Lo </a:t>
            </a:r>
            <a:r>
              <a:rPr lang="en-US" sz="9600" dirty="0" err="1"/>
              <a:t>mismo</a:t>
            </a:r>
            <a:r>
              <a:rPr lang="en-US" sz="9600" dirty="0"/>
              <a:t> para </a:t>
            </a:r>
            <a:r>
              <a:rPr lang="en-US" sz="9600" dirty="0" err="1"/>
              <a:t>otros</a:t>
            </a:r>
            <a:r>
              <a:rPr lang="en-US" sz="9600" dirty="0"/>
              <a:t> </a:t>
            </a:r>
            <a:r>
              <a:rPr lang="en-US" sz="9600" dirty="0" err="1"/>
              <a:t>estados</a:t>
            </a:r>
            <a:r>
              <a:rPr lang="en-US" sz="9600" dirty="0"/>
              <a:t>.</a:t>
            </a:r>
          </a:p>
          <a:p>
            <a:pPr>
              <a:buFont typeface="Arial" panose="020B0604020202020204" pitchFamily="34" charset="0"/>
              <a:buChar char="•"/>
            </a:pPr>
            <a:r>
              <a:rPr lang="en-US" sz="9600" b="1" dirty="0" err="1"/>
              <a:t>Explicación</a:t>
            </a:r>
            <a:r>
              <a:rPr lang="en-US" sz="9600" b="1" dirty="0"/>
              <a:t>:</a:t>
            </a:r>
            <a:r>
              <a:rPr lang="en-US" sz="9600" dirty="0"/>
              <a:t> El </a:t>
            </a:r>
            <a:r>
              <a:rPr lang="en-US" sz="9600" dirty="0" err="1"/>
              <a:t>estado</a:t>
            </a:r>
            <a:r>
              <a:rPr lang="en-US" sz="9600" dirty="0"/>
              <a:t> actual del </a:t>
            </a:r>
            <a:r>
              <a:rPr lang="en-US" sz="9600" dirty="0" err="1"/>
              <a:t>clima</a:t>
            </a:r>
            <a:r>
              <a:rPr lang="en-US" sz="9600" dirty="0"/>
              <a:t> (</a:t>
            </a:r>
            <a:r>
              <a:rPr lang="en-US" sz="9600" dirty="0" err="1"/>
              <a:t>por</a:t>
            </a:r>
            <a:r>
              <a:rPr lang="en-US" sz="9600" dirty="0"/>
              <a:t> </a:t>
            </a:r>
            <a:r>
              <a:rPr lang="en-US" sz="9600" dirty="0" err="1"/>
              <a:t>ejemplo</a:t>
            </a:r>
            <a:r>
              <a:rPr lang="en-US" sz="9600" dirty="0"/>
              <a:t>, </a:t>
            </a:r>
            <a:r>
              <a:rPr lang="en-US" sz="9600" dirty="0" err="1"/>
              <a:t>Soleado</a:t>
            </a:r>
            <a:r>
              <a:rPr lang="en-US" sz="9600" dirty="0"/>
              <a:t>) </a:t>
            </a:r>
            <a:r>
              <a:rPr lang="en-US" sz="9600" dirty="0" err="1"/>
              <a:t>determina</a:t>
            </a:r>
            <a:r>
              <a:rPr lang="en-US" sz="9600" dirty="0"/>
              <a:t> las </a:t>
            </a:r>
            <a:r>
              <a:rPr lang="en-US" sz="9600" dirty="0" err="1"/>
              <a:t>probabilidades</a:t>
            </a:r>
            <a:r>
              <a:rPr lang="en-US" sz="9600" dirty="0"/>
              <a:t> del </a:t>
            </a:r>
            <a:r>
              <a:rPr lang="en-US" sz="9600" dirty="0" err="1"/>
              <a:t>siguiente</a:t>
            </a:r>
            <a:r>
              <a:rPr lang="en-US" sz="9600" dirty="0"/>
              <a:t> </a:t>
            </a:r>
            <a:r>
              <a:rPr lang="en-US" sz="9600" dirty="0" err="1"/>
              <a:t>estado</a:t>
            </a:r>
            <a:r>
              <a:rPr lang="en-US" sz="9600" dirty="0"/>
              <a:t> (</a:t>
            </a:r>
            <a:r>
              <a:rPr lang="en-US" sz="9600" dirty="0" err="1"/>
              <a:t>Soleado</a:t>
            </a:r>
            <a:r>
              <a:rPr lang="en-US" sz="9600" dirty="0"/>
              <a:t>, </a:t>
            </a:r>
            <a:r>
              <a:rPr lang="en-US" sz="9600" dirty="0" err="1"/>
              <a:t>Nublado</a:t>
            </a:r>
            <a:r>
              <a:rPr lang="en-US" sz="9600" dirty="0"/>
              <a:t>, Lluvia).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Modelado</a:t>
            </a:r>
            <a:r>
              <a:rPr lang="en-US" sz="8000" b="1" dirty="0"/>
              <a:t> de </a:t>
            </a:r>
            <a:r>
              <a:rPr lang="en-US" sz="8000" b="1" dirty="0" err="1"/>
              <a:t>texto</a:t>
            </a:r>
            <a:r>
              <a:rPr lang="en-US" sz="8000" b="1" dirty="0"/>
              <a:t> (</a:t>
            </a:r>
            <a:r>
              <a:rPr lang="en-US" sz="8000" b="1" dirty="0" err="1"/>
              <a:t>procesamiento</a:t>
            </a:r>
            <a:r>
              <a:rPr lang="en-US" sz="8000" b="1" dirty="0"/>
              <a:t> de </a:t>
            </a:r>
            <a:r>
              <a:rPr lang="en-US" sz="8000" b="1" dirty="0" err="1"/>
              <a:t>lenguaje</a:t>
            </a:r>
            <a:r>
              <a:rPr lang="en-US" sz="8000" b="1" dirty="0"/>
              <a:t> natural):</a:t>
            </a:r>
          </a:p>
          <a:p>
            <a:pPr>
              <a:buFont typeface="Arial" panose="020B0604020202020204" pitchFamily="34" charset="0"/>
              <a:buChar char="•"/>
            </a:pPr>
            <a:r>
              <a:rPr lang="en-US" sz="8000" b="1" dirty="0" err="1"/>
              <a:t>Estados</a:t>
            </a:r>
            <a:r>
              <a:rPr lang="en-US" sz="8000" b="1" dirty="0"/>
              <a:t>:</a:t>
            </a:r>
            <a:r>
              <a:rPr lang="en-US" sz="8000" dirty="0"/>
              <a:t> Palabras o </a:t>
            </a:r>
            <a:r>
              <a:rPr lang="en-US" sz="8000" dirty="0" err="1"/>
              <a:t>letras</a:t>
            </a:r>
            <a:r>
              <a:rPr lang="en-US" sz="8000" dirty="0"/>
              <a:t> </a:t>
            </a:r>
            <a:r>
              <a:rPr lang="en-US" sz="8000" dirty="0" err="1"/>
              <a:t>en</a:t>
            </a:r>
            <a:r>
              <a:rPr lang="en-US" sz="8000" dirty="0"/>
              <a:t> un </a:t>
            </a:r>
            <a:r>
              <a:rPr lang="en-US" sz="8000" dirty="0" err="1"/>
              <a:t>texto</a:t>
            </a:r>
            <a:r>
              <a:rPr lang="en-US" sz="8000" dirty="0"/>
              <a:t>.</a:t>
            </a:r>
          </a:p>
          <a:p>
            <a:pPr>
              <a:buFont typeface="Arial" panose="020B0604020202020204" pitchFamily="34" charset="0"/>
              <a:buChar char="•"/>
            </a:pPr>
            <a:r>
              <a:rPr lang="en-US" sz="8000" b="1" dirty="0" err="1"/>
              <a:t>Transiciones</a:t>
            </a:r>
            <a:r>
              <a:rPr lang="en-US" sz="8000" b="1" dirty="0"/>
              <a:t>:</a:t>
            </a:r>
            <a:r>
              <a:rPr lang="en-US" sz="8000" dirty="0"/>
              <a:t> La </a:t>
            </a:r>
            <a:r>
              <a:rPr lang="en-US" sz="8000" dirty="0" err="1"/>
              <a:t>probabilidad</a:t>
            </a:r>
            <a:r>
              <a:rPr lang="en-US" sz="8000" dirty="0"/>
              <a:t> de que </a:t>
            </a:r>
            <a:r>
              <a:rPr lang="en-US" sz="8000" dirty="0" err="1"/>
              <a:t>una</a:t>
            </a:r>
            <a:r>
              <a:rPr lang="en-US" sz="8000" dirty="0"/>
              <a:t> palabra </a:t>
            </a:r>
            <a:r>
              <a:rPr lang="en-US" sz="8000" dirty="0" err="1"/>
              <a:t>específica</a:t>
            </a:r>
            <a:r>
              <a:rPr lang="en-US" sz="8000" dirty="0"/>
              <a:t> </a:t>
            </a:r>
            <a:r>
              <a:rPr lang="en-US" sz="8000" dirty="0" err="1"/>
              <a:t>siga</a:t>
            </a:r>
            <a:r>
              <a:rPr lang="en-US" sz="8000" dirty="0"/>
              <a:t> a </a:t>
            </a:r>
            <a:r>
              <a:rPr lang="en-US" sz="8000" dirty="0" err="1"/>
              <a:t>otra</a:t>
            </a:r>
            <a:r>
              <a:rPr lang="en-US" sz="8000" dirty="0"/>
              <a:t> (</a:t>
            </a:r>
            <a:r>
              <a:rPr lang="en-US" sz="8000" dirty="0" err="1"/>
              <a:t>por</a:t>
            </a:r>
            <a:r>
              <a:rPr lang="en-US" sz="8000" dirty="0"/>
              <a:t> </a:t>
            </a:r>
            <a:r>
              <a:rPr lang="en-US" sz="8000" dirty="0" err="1"/>
              <a:t>ejemplo</a:t>
            </a:r>
            <a:r>
              <a:rPr lang="en-US" sz="8000" dirty="0"/>
              <a:t>, la </a:t>
            </a:r>
            <a:r>
              <a:rPr lang="en-US" sz="8000" dirty="0" err="1"/>
              <a:t>probabilidad</a:t>
            </a:r>
            <a:r>
              <a:rPr lang="en-US" sz="8000" dirty="0"/>
              <a:t> de que la palabra “gato” </a:t>
            </a:r>
            <a:r>
              <a:rPr lang="en-US" sz="8000" dirty="0" err="1"/>
              <a:t>siga</a:t>
            </a:r>
            <a:r>
              <a:rPr lang="en-US" sz="8000" dirty="0"/>
              <a:t> a “</a:t>
            </a:r>
            <a:r>
              <a:rPr lang="en-US" sz="8000" dirty="0" err="1"/>
              <a:t>el</a:t>
            </a:r>
            <a:r>
              <a:rPr lang="en-US" sz="8000" dirty="0"/>
              <a:t>” es </a:t>
            </a:r>
            <a:r>
              <a:rPr lang="en-US" sz="8000" dirty="0" err="1"/>
              <a:t>alta</a:t>
            </a:r>
            <a:r>
              <a:rPr lang="en-US" sz="8000" dirty="0"/>
              <a:t>).</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modelo</a:t>
            </a:r>
            <a:r>
              <a:rPr lang="en-US" sz="8000" dirty="0"/>
              <a:t> </a:t>
            </a:r>
            <a:r>
              <a:rPr lang="en-US" sz="8000" dirty="0" err="1"/>
              <a:t>predice</a:t>
            </a:r>
            <a:r>
              <a:rPr lang="en-US" sz="8000" dirty="0"/>
              <a:t> </a:t>
            </a:r>
            <a:r>
              <a:rPr lang="en-US" sz="8000" dirty="0" err="1"/>
              <a:t>qué</a:t>
            </a:r>
            <a:r>
              <a:rPr lang="en-US" sz="8000" dirty="0"/>
              <a:t> palabra </a:t>
            </a:r>
            <a:r>
              <a:rPr lang="en-US" sz="8000" dirty="0" err="1"/>
              <a:t>probablemente</a:t>
            </a:r>
            <a:r>
              <a:rPr lang="en-US" sz="8000" dirty="0"/>
              <a:t> </a:t>
            </a:r>
            <a:r>
              <a:rPr lang="en-US" sz="8000" dirty="0" err="1"/>
              <a:t>vendrá</a:t>
            </a:r>
            <a:r>
              <a:rPr lang="en-US" sz="8000" dirty="0"/>
              <a:t> </a:t>
            </a:r>
            <a:r>
              <a:rPr lang="en-US" sz="8000" dirty="0" err="1"/>
              <a:t>después</a:t>
            </a:r>
            <a:r>
              <a:rPr lang="en-US" sz="8000" dirty="0"/>
              <a:t>, solo </a:t>
            </a:r>
            <a:r>
              <a:rPr lang="en-US" sz="8000" dirty="0" err="1"/>
              <a:t>basándose</a:t>
            </a:r>
            <a:r>
              <a:rPr lang="en-US" sz="8000" dirty="0"/>
              <a:t> </a:t>
            </a:r>
            <a:r>
              <a:rPr lang="en-US" sz="8000" dirty="0" err="1"/>
              <a:t>en</a:t>
            </a:r>
            <a:r>
              <a:rPr lang="en-US" sz="8000" dirty="0"/>
              <a:t> la palabra actual, sin </a:t>
            </a:r>
            <a:r>
              <a:rPr lang="en-US" sz="8000" dirty="0" err="1"/>
              <a:t>importar</a:t>
            </a:r>
            <a:r>
              <a:rPr lang="en-US" sz="8000" dirty="0"/>
              <a:t> </a:t>
            </a:r>
            <a:r>
              <a:rPr lang="en-US" sz="8000" dirty="0" err="1"/>
              <a:t>el</a:t>
            </a:r>
            <a:r>
              <a:rPr lang="en-US" sz="8000" dirty="0"/>
              <a:t> </a:t>
            </a:r>
            <a:r>
              <a:rPr lang="en-US" sz="8000" dirty="0" err="1"/>
              <a:t>contexto</a:t>
            </a:r>
            <a:r>
              <a:rPr lang="en-US" sz="8000" dirty="0"/>
              <a:t> </a:t>
            </a:r>
            <a:r>
              <a:rPr lang="en-US" sz="8000" dirty="0" err="1"/>
              <a:t>completo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a:buNone/>
            </a:pPr>
            <a:r>
              <a:rPr lang="en-US" sz="8000" b="1" dirty="0" err="1"/>
              <a:t>Modelo</a:t>
            </a:r>
            <a:r>
              <a:rPr lang="en-US" sz="8000" b="1" dirty="0"/>
              <a:t> de </a:t>
            </a:r>
            <a:r>
              <a:rPr lang="en-US" sz="8000" b="1" dirty="0" err="1"/>
              <a:t>cadenas</a:t>
            </a:r>
            <a:r>
              <a:rPr lang="en-US" sz="8000" b="1" dirty="0"/>
              <a:t> de Markov </a:t>
            </a:r>
            <a:r>
              <a:rPr lang="en-US" sz="8000" b="1" dirty="0" err="1"/>
              <a:t>en</a:t>
            </a:r>
            <a:r>
              <a:rPr lang="en-US" sz="8000" b="1" dirty="0"/>
              <a:t> </a:t>
            </a:r>
            <a:r>
              <a:rPr lang="en-US" sz="8000" b="1" dirty="0" err="1"/>
              <a:t>juegos</a:t>
            </a:r>
            <a:r>
              <a:rPr lang="en-US" sz="8000" b="1" dirty="0"/>
              <a:t> de azar:</a:t>
            </a:r>
          </a:p>
          <a:p>
            <a:pPr>
              <a:buFont typeface="Arial" panose="020B0604020202020204" pitchFamily="34" charset="0"/>
              <a:buChar char="•"/>
            </a:pPr>
            <a:r>
              <a:rPr lang="en-US" sz="8000" b="1" dirty="0" err="1"/>
              <a:t>Estados</a:t>
            </a:r>
            <a:r>
              <a:rPr lang="en-US" sz="8000" b="1" dirty="0"/>
              <a:t>:</a:t>
            </a:r>
            <a:r>
              <a:rPr lang="en-US" sz="8000" dirty="0"/>
              <a:t> Caras de un dado (1, 2, 3, 4, 5, 6).</a:t>
            </a:r>
          </a:p>
          <a:p>
            <a:pPr>
              <a:buFont typeface="Arial" panose="020B0604020202020204" pitchFamily="34" charset="0"/>
              <a:buChar char="•"/>
            </a:pPr>
            <a:r>
              <a:rPr lang="en-US" sz="8000" b="1" dirty="0" err="1"/>
              <a:t>Transiciones</a:t>
            </a:r>
            <a:r>
              <a:rPr lang="en-US" sz="8000" b="1" dirty="0"/>
              <a:t>:</a:t>
            </a:r>
            <a:r>
              <a:rPr lang="en-US" sz="8000" dirty="0"/>
              <a:t> Si </a:t>
            </a:r>
            <a:r>
              <a:rPr lang="en-US" sz="8000" dirty="0" err="1"/>
              <a:t>el</a:t>
            </a:r>
            <a:r>
              <a:rPr lang="en-US" sz="8000" dirty="0"/>
              <a:t> dado </a:t>
            </a:r>
            <a:r>
              <a:rPr lang="en-US" sz="8000" dirty="0" err="1"/>
              <a:t>está</a:t>
            </a:r>
            <a:r>
              <a:rPr lang="en-US" sz="8000" dirty="0"/>
              <a:t> </a:t>
            </a:r>
            <a:r>
              <a:rPr lang="en-US" sz="8000" dirty="0" err="1"/>
              <a:t>en</a:t>
            </a:r>
            <a:r>
              <a:rPr lang="en-US" sz="8000" dirty="0"/>
              <a:t> </a:t>
            </a:r>
            <a:r>
              <a:rPr lang="en-US" sz="8000" dirty="0" err="1"/>
              <a:t>el</a:t>
            </a:r>
            <a:r>
              <a:rPr lang="en-US" sz="8000" dirty="0"/>
              <a:t> </a:t>
            </a:r>
            <a:r>
              <a:rPr lang="en-US" sz="8000" dirty="0" err="1"/>
              <a:t>estado</a:t>
            </a:r>
            <a:r>
              <a:rPr lang="en-US" sz="8000" dirty="0"/>
              <a:t> 1, hay </a:t>
            </a:r>
            <a:r>
              <a:rPr lang="en-US" sz="8000" dirty="0" err="1"/>
              <a:t>una</a:t>
            </a:r>
            <a:r>
              <a:rPr lang="en-US" sz="8000" dirty="0"/>
              <a:t> </a:t>
            </a:r>
            <a:r>
              <a:rPr lang="en-US" sz="8000" dirty="0" err="1"/>
              <a:t>probabilidad</a:t>
            </a:r>
            <a:r>
              <a:rPr lang="en-US" sz="8000" dirty="0"/>
              <a:t> </a:t>
            </a:r>
            <a:r>
              <a:rPr lang="en-US" sz="8000" dirty="0" err="1"/>
              <a:t>fija</a:t>
            </a:r>
            <a:r>
              <a:rPr lang="en-US" sz="8000" dirty="0"/>
              <a:t> de </a:t>
            </a:r>
            <a:r>
              <a:rPr lang="en-US" sz="8000" dirty="0" err="1"/>
              <a:t>moverse</a:t>
            </a:r>
            <a:r>
              <a:rPr lang="en-US" sz="8000" dirty="0"/>
              <a:t> a </a:t>
            </a:r>
            <a:r>
              <a:rPr lang="en-US" sz="8000" dirty="0" err="1"/>
              <a:t>cualquiera</a:t>
            </a:r>
            <a:r>
              <a:rPr lang="en-US" sz="8000" dirty="0"/>
              <a:t> de </a:t>
            </a:r>
            <a:r>
              <a:rPr lang="en-US" sz="8000" dirty="0" err="1"/>
              <a:t>los</a:t>
            </a:r>
            <a:r>
              <a:rPr lang="en-US" sz="8000" dirty="0"/>
              <a:t> </a:t>
            </a:r>
            <a:r>
              <a:rPr lang="en-US" sz="8000" dirty="0" err="1"/>
              <a:t>otros</a:t>
            </a:r>
            <a:r>
              <a:rPr lang="en-US" sz="8000" dirty="0"/>
              <a:t> </a:t>
            </a:r>
            <a:r>
              <a:rPr lang="en-US" sz="8000" dirty="0" err="1"/>
              <a:t>estados</a:t>
            </a:r>
            <a:r>
              <a:rPr lang="en-US" sz="8000" dirty="0"/>
              <a:t> </a:t>
            </a:r>
            <a:r>
              <a:rPr lang="en-US" sz="8000" dirty="0" err="1"/>
              <a:t>en</a:t>
            </a:r>
            <a:r>
              <a:rPr lang="en-US" sz="8000" dirty="0"/>
              <a:t> </a:t>
            </a:r>
            <a:r>
              <a:rPr lang="en-US" sz="8000" dirty="0" err="1"/>
              <a:t>el</a:t>
            </a:r>
            <a:r>
              <a:rPr lang="en-US" sz="8000" dirty="0"/>
              <a:t> </a:t>
            </a:r>
            <a:r>
              <a:rPr lang="en-US" sz="8000" dirty="0" err="1"/>
              <a:t>siguiente</a:t>
            </a:r>
            <a:r>
              <a:rPr lang="en-US" sz="8000" dirty="0"/>
              <a:t> </a:t>
            </a:r>
            <a:r>
              <a:rPr lang="en-US" sz="8000" dirty="0" err="1"/>
              <a:t>lanzamiento</a:t>
            </a:r>
            <a:r>
              <a:rPr lang="en-US" sz="8000" dirty="0"/>
              <a:t>, </a:t>
            </a:r>
            <a:r>
              <a:rPr lang="en-US" sz="8000" dirty="0" err="1"/>
              <a:t>dependiendo</a:t>
            </a:r>
            <a:r>
              <a:rPr lang="en-US" sz="8000" dirty="0"/>
              <a:t> de las </a:t>
            </a:r>
            <a:r>
              <a:rPr lang="en-US" sz="8000" dirty="0" err="1"/>
              <a:t>reglas</a:t>
            </a:r>
            <a:r>
              <a:rPr lang="en-US" sz="8000" dirty="0"/>
              <a:t> del juego.</a:t>
            </a:r>
          </a:p>
          <a:p>
            <a:pPr>
              <a:buFont typeface="Arial" panose="020B0604020202020204" pitchFamily="34" charset="0"/>
              <a:buChar char="•"/>
            </a:pPr>
            <a:r>
              <a:rPr lang="en-US" sz="8000" b="1" dirty="0" err="1"/>
              <a:t>Explicación</a:t>
            </a:r>
            <a:r>
              <a:rPr lang="en-US" sz="8000" b="1" dirty="0"/>
              <a:t>:</a:t>
            </a:r>
            <a:r>
              <a:rPr lang="en-US" sz="8000" dirty="0"/>
              <a:t> El </a:t>
            </a:r>
            <a:r>
              <a:rPr lang="en-US" sz="8000" dirty="0" err="1"/>
              <a:t>estado</a:t>
            </a:r>
            <a:r>
              <a:rPr lang="en-US" sz="8000" dirty="0"/>
              <a:t> actual del dado (</a:t>
            </a:r>
            <a:r>
              <a:rPr lang="en-US" sz="8000" dirty="0" err="1"/>
              <a:t>el</a:t>
            </a:r>
            <a:r>
              <a:rPr lang="en-US" sz="8000" dirty="0"/>
              <a:t> </a:t>
            </a:r>
            <a:r>
              <a:rPr lang="en-US" sz="8000" dirty="0" err="1"/>
              <a:t>número</a:t>
            </a:r>
            <a:r>
              <a:rPr lang="en-US" sz="8000" dirty="0"/>
              <a:t> </a:t>
            </a:r>
            <a:r>
              <a:rPr lang="en-US" sz="8000" dirty="0" err="1"/>
              <a:t>mostrado</a:t>
            </a:r>
            <a:r>
              <a:rPr lang="en-US" sz="8000" dirty="0"/>
              <a:t>) </a:t>
            </a:r>
            <a:r>
              <a:rPr lang="en-US" sz="8000" dirty="0" err="1"/>
              <a:t>determina</a:t>
            </a:r>
            <a:r>
              <a:rPr lang="en-US" sz="8000" dirty="0"/>
              <a:t> </a:t>
            </a:r>
            <a:r>
              <a:rPr lang="en-US" sz="8000" dirty="0" err="1"/>
              <a:t>el</a:t>
            </a:r>
            <a:r>
              <a:rPr lang="en-US" sz="8000" dirty="0"/>
              <a:t> </a:t>
            </a:r>
            <a:r>
              <a:rPr lang="en-US" sz="8000" dirty="0" err="1"/>
              <a:t>siguiente</a:t>
            </a:r>
            <a:r>
              <a:rPr lang="en-US" sz="8000" dirty="0"/>
              <a:t> </a:t>
            </a:r>
            <a:r>
              <a:rPr lang="en-US" sz="8000" dirty="0" err="1"/>
              <a:t>estado</a:t>
            </a:r>
            <a:r>
              <a:rPr lang="en-US" sz="8000" dirty="0"/>
              <a:t> </a:t>
            </a:r>
            <a:r>
              <a:rPr lang="en-US" sz="8000" dirty="0" err="1"/>
              <a:t>tras</a:t>
            </a:r>
            <a:r>
              <a:rPr lang="en-US" sz="8000" dirty="0"/>
              <a:t> un </a:t>
            </a:r>
            <a:r>
              <a:rPr lang="en-US" sz="8000" dirty="0" err="1"/>
              <a:t>lanzamiento</a:t>
            </a:r>
            <a:r>
              <a:rPr lang="en-US" sz="8000" dirty="0"/>
              <a:t>, y no </a:t>
            </a:r>
            <a:r>
              <a:rPr lang="en-US" sz="8000" dirty="0" err="1"/>
              <a:t>importa</a:t>
            </a:r>
            <a:r>
              <a:rPr lang="en-US" sz="8000" dirty="0"/>
              <a:t> </a:t>
            </a:r>
            <a:r>
              <a:rPr lang="en-US" sz="8000" dirty="0" err="1"/>
              <a:t>cómo</a:t>
            </a:r>
            <a:r>
              <a:rPr lang="en-US" sz="8000" dirty="0"/>
              <a:t> </a:t>
            </a:r>
            <a:r>
              <a:rPr lang="en-US" sz="8000" dirty="0" err="1"/>
              <a:t>llegaste</a:t>
            </a:r>
            <a:r>
              <a:rPr lang="en-US" sz="8000" dirty="0"/>
              <a:t> a ese </a:t>
            </a:r>
            <a:r>
              <a:rPr lang="en-US" sz="8000" dirty="0" err="1"/>
              <a:t>número</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4252E6FC-B667-C1F0-927C-0EB3226CA8FE}"/>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4172278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Un proceso de decisión de Márkov (MDP) es un proceso de control estocástico en tiempo discreto. Proporciona un marco matemático para modelar la toma de decisiones en situaciones en las que los resultados son en </a:t>
            </a:r>
            <a:r>
              <a:rPr lang="es-ES" sz="6000" b="1" dirty="0">
                <a:solidFill>
                  <a:schemeClr val="accent6"/>
                </a:solidFill>
              </a:rPr>
              <a:t>parte aleatorios </a:t>
            </a:r>
            <a:r>
              <a:rPr lang="es-ES" sz="6000" dirty="0"/>
              <a:t>y en parte están bajo el </a:t>
            </a:r>
            <a:r>
              <a:rPr lang="es-ES" sz="6000" b="1" dirty="0">
                <a:solidFill>
                  <a:schemeClr val="accent4"/>
                </a:solidFill>
              </a:rPr>
              <a:t>control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b="1" dirty="0">
              <a:solidFill>
                <a:schemeClr val="accent4"/>
              </a:solidFill>
            </a:endParaRPr>
          </a:p>
          <a:p>
            <a:pPr marL="0" indent="0">
              <a:buNone/>
            </a:pPr>
            <a:r>
              <a:rPr lang="es-ES" sz="6000" dirty="0"/>
              <a:t>En cada paso temporal, el proceso se encuentra en el estado </a:t>
            </a:r>
            <a:r>
              <a:rPr lang="es-ES" sz="6000" b="1" i="1" dirty="0">
                <a:solidFill>
                  <a:schemeClr val="accent3"/>
                </a:solidFill>
              </a:rPr>
              <a:t>s</a:t>
            </a:r>
            <a:r>
              <a:rPr lang="es-ES" sz="6000" dirty="0"/>
              <a:t>, y agente puede elegir cualquier acción </a:t>
            </a:r>
            <a:r>
              <a:rPr lang="es-ES" sz="6000" b="1" i="1" dirty="0">
                <a:solidFill>
                  <a:schemeClr val="accent3"/>
                </a:solidFill>
              </a:rPr>
              <a:t>a</a:t>
            </a:r>
            <a:r>
              <a:rPr lang="es-ES" sz="6000" dirty="0"/>
              <a:t> que esté disponible en el estado </a:t>
            </a:r>
            <a:r>
              <a:rPr lang="es-ES" sz="6000" b="1" i="1" dirty="0">
                <a:solidFill>
                  <a:schemeClr val="accent3"/>
                </a:solidFill>
              </a:rPr>
              <a:t>s</a:t>
            </a:r>
            <a:r>
              <a:rPr lang="es-ES" sz="6000" dirty="0"/>
              <a:t>. El proceso responde en el siguiente paso temporal pasando aleatoriamente a un nuevo estado </a:t>
            </a:r>
            <a:r>
              <a:rPr lang="es-ES" sz="6000" b="1" dirty="0">
                <a:solidFill>
                  <a:schemeClr val="accent3"/>
                </a:solidFill>
              </a:rPr>
              <a:t>s’</a:t>
            </a:r>
            <a:r>
              <a:rPr lang="es-ES" sz="6000" dirty="0"/>
              <a:t>, y ofreciendo al responsable de la toma de decisiones la recompensa correspondiente </a:t>
            </a:r>
            <a:r>
              <a:rPr lang="es-ES" sz="6000" b="1" dirty="0">
                <a:solidFill>
                  <a:schemeClr val="accent3"/>
                </a:solidFill>
              </a:rPr>
              <a:t>R(s, a, s’)</a:t>
            </a:r>
            <a:r>
              <a:rPr lang="es-ES" sz="6000" dirty="0"/>
              <a:t>.</a:t>
            </a:r>
          </a:p>
          <a:p>
            <a:pPr marL="0" indent="0">
              <a:buNone/>
            </a:pPr>
            <a:endParaRPr lang="es-ES" sz="6000" dirty="0"/>
          </a:p>
          <a:p>
            <a:pPr marL="0" indent="0">
              <a:buNone/>
            </a:pPr>
            <a:r>
              <a:rPr lang="es-ES" sz="6000" dirty="0"/>
              <a:t>La probabilidad de que el proceso pase a su nuevo estado </a:t>
            </a:r>
            <a:r>
              <a:rPr lang="es-ES" sz="6000" b="1" dirty="0">
                <a:solidFill>
                  <a:schemeClr val="accent3"/>
                </a:solidFill>
              </a:rPr>
              <a:t>s’</a:t>
            </a:r>
            <a:r>
              <a:rPr lang="es-ES" sz="6000" dirty="0"/>
              <a:t> está influida por la acción elegida. En concreto, viene dada por la función de transición de estado </a:t>
            </a:r>
            <a:r>
              <a:rPr lang="es-ES" sz="6000" b="1" dirty="0">
                <a:solidFill>
                  <a:schemeClr val="accent3"/>
                </a:solidFill>
              </a:rPr>
              <a:t>P(s, a, s’)</a:t>
            </a:r>
            <a:r>
              <a:rPr lang="es-ES" sz="6000" dirty="0"/>
              <a:t>. Así, el siguiente estado </a:t>
            </a:r>
            <a:r>
              <a:rPr lang="es-ES" sz="6000" b="1" dirty="0">
                <a:solidFill>
                  <a:schemeClr val="accent3"/>
                </a:solidFill>
              </a:rPr>
              <a:t>s’ </a:t>
            </a:r>
            <a:r>
              <a:rPr lang="es-ES" sz="6000" dirty="0"/>
              <a:t>depende del estado actual </a:t>
            </a:r>
            <a:r>
              <a:rPr lang="es-ES" sz="6000" b="1" dirty="0">
                <a:solidFill>
                  <a:schemeClr val="accent3"/>
                </a:solidFill>
              </a:rPr>
              <a:t>s </a:t>
            </a:r>
            <a:r>
              <a:rPr lang="es-ES" sz="6000" dirty="0"/>
              <a:t>y de la acción del decisor </a:t>
            </a:r>
            <a:r>
              <a:rPr lang="es-ES" sz="6000" b="1" dirty="0">
                <a:solidFill>
                  <a:schemeClr val="accent3"/>
                </a:solidFill>
              </a:rPr>
              <a:t>a</a:t>
            </a:r>
            <a:r>
              <a:rPr lang="es-ES" sz="6000" dirty="0"/>
              <a:t>. </a:t>
            </a:r>
          </a:p>
          <a:p>
            <a:pPr marL="0" indent="0">
              <a:buNone/>
            </a:pPr>
            <a:endParaRPr lang="es-ES" sz="6000" dirty="0"/>
          </a:p>
          <a:p>
            <a:pPr marL="0" indent="0">
              <a:buNone/>
            </a:pPr>
            <a:r>
              <a:rPr lang="es-ES" sz="6000" dirty="0"/>
              <a:t>Pero dado </a:t>
            </a:r>
            <a:r>
              <a:rPr lang="es-ES" sz="6000" b="1" dirty="0">
                <a:solidFill>
                  <a:schemeClr val="accent3"/>
                </a:solidFill>
              </a:rPr>
              <a:t>s</a:t>
            </a:r>
            <a:r>
              <a:rPr lang="es-ES" sz="6000" dirty="0"/>
              <a:t> y </a:t>
            </a:r>
            <a:r>
              <a:rPr lang="es-ES" sz="6000" b="1" dirty="0">
                <a:solidFill>
                  <a:schemeClr val="accent3"/>
                </a:solidFill>
              </a:rPr>
              <a:t>a</a:t>
            </a:r>
            <a:r>
              <a:rPr lang="es-ES" sz="6000" dirty="0"/>
              <a:t>, es condicionalmente independiente de todos los </a:t>
            </a:r>
            <a:r>
              <a:rPr lang="es-ES" sz="6000" b="1" dirty="0">
                <a:solidFill>
                  <a:srgbClr val="92D050"/>
                </a:solidFill>
              </a:rPr>
              <a:t>estados y acciones anteriores</a:t>
            </a:r>
            <a:r>
              <a:rPr lang="es-ES" sz="6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b="1" dirty="0">
              <a:solidFill>
                <a:schemeClr val="accent4"/>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37373280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s-ES" sz="8000" dirty="0"/>
              <a:t>Veamos un ejemplo usando tatetí en ejemplo de funcionamiento de MDP: </a:t>
            </a:r>
            <a:br>
              <a:rPr lang="en-US" sz="8000" dirty="0"/>
            </a:b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1186720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2714C9-916B-CF44-268D-30F1CB0941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8AD210-207A-DEE6-44D4-54DBAB7CA0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7F55CD-28CE-F7CD-54E3-D31CDB15CC7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8A967C3-F59E-A1EC-EE9E-96AAD58629FB}"/>
              </a:ext>
            </a:extLst>
          </p:cNvPr>
          <p:cNvSpPr>
            <a:spLocks noGrp="1"/>
          </p:cNvSpPr>
          <p:nvPr>
            <p:ph type="sldNum" sz="quarter" idx="5"/>
          </p:nvPr>
        </p:nvSpPr>
        <p:spPr/>
        <p:txBody>
          <a:bodyPr/>
          <a:lstStyle/>
          <a:p>
            <a:fld id="{10A8952F-1C0B-F641-899D-BA69BEE8A7E7}" type="slidenum">
              <a:rPr lang="es-ES_tradnl" smtClean="0"/>
              <a:t>2</a:t>
            </a:fld>
            <a:endParaRPr lang="es-ES_tradnl"/>
          </a:p>
        </p:txBody>
      </p:sp>
    </p:spTree>
    <p:extLst>
      <p:ext uri="{BB962C8B-B14F-4D97-AF65-F5344CB8AC3E}">
        <p14:creationId xmlns:p14="http://schemas.microsoft.com/office/powerpoint/2010/main" val="30194673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D8928A-A6BE-2CD1-5F72-AEC560B2E5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313817-FE65-5019-378A-9FC0061CBE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C00286-3769-24F1-E153-BAC3EE29307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endParaRPr lang="en-US" sz="8000" dirty="0"/>
          </a:p>
          <a:p>
            <a:pPr>
              <a:buFont typeface="+mj-lt"/>
              <a:buAutoNum type="arabicPeriod"/>
            </a:pPr>
            <a:r>
              <a:rPr lang="en-US" sz="8000" dirty="0"/>
              <a:t>The environment’s current state is input to the agent.</a:t>
            </a:r>
          </a:p>
        </p:txBody>
      </p:sp>
      <p:sp>
        <p:nvSpPr>
          <p:cNvPr id="4" name="Slide Number Placeholder 3">
            <a:extLst>
              <a:ext uri="{FF2B5EF4-FFF2-40B4-BE49-F238E27FC236}">
                <a16:creationId xmlns:a16="http://schemas.microsoft.com/office/drawing/2014/main" id="{60BA5241-B4CD-502B-4CF0-3881341B7AC0}"/>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9046296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C22CD1-900B-FBA3-DE14-CE3D37F512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9EFB35-0859-60A4-D8E7-46C0D78E50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644890-C4A8-5C89-2398-609E65E7165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endParaRPr lang="en-US" sz="8000" dirty="0"/>
          </a:p>
          <a:p>
            <a:pPr>
              <a:buFont typeface="+mj-lt"/>
              <a:buAutoNum type="arabicPeriod"/>
            </a:pPr>
            <a:r>
              <a:rPr lang="en-US" sz="8000" dirty="0"/>
              <a:t>The environment’s current state is input to the agent.</a:t>
            </a:r>
          </a:p>
        </p:txBody>
      </p:sp>
      <p:sp>
        <p:nvSpPr>
          <p:cNvPr id="4" name="Slide Number Placeholder 3">
            <a:extLst>
              <a:ext uri="{FF2B5EF4-FFF2-40B4-BE49-F238E27FC236}">
                <a16:creationId xmlns:a16="http://schemas.microsoft.com/office/drawing/2014/main" id="{EF817016-2F42-CF61-A5D7-C3BCA3F01210}"/>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8168143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CE81C6-2965-E7E7-580B-592E0497AB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7A71EE-49B9-364F-9CBD-1CB4E32796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2E04A4-A075-F187-920D-AF362E3725A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endParaRPr lang="en-US" sz="8000" dirty="0"/>
          </a:p>
          <a:p>
            <a:pPr>
              <a:buFont typeface="+mj-lt"/>
              <a:buAutoNum type="arabicPeriod"/>
            </a:pPr>
            <a:r>
              <a:rPr lang="en-US" sz="8000" dirty="0"/>
              <a:t>The agent uses that current state to decide what action it should take. It does not need a memory of the full history of states and actions that came before it. The agent decides to place its token in some position. There are many possible actions to choose from, so how does it decide what action to take? It’s a very important question but we’ll come to that later.</a:t>
            </a:r>
          </a:p>
        </p:txBody>
      </p:sp>
      <p:sp>
        <p:nvSpPr>
          <p:cNvPr id="4" name="Slide Number Placeholder 3">
            <a:extLst>
              <a:ext uri="{FF2B5EF4-FFF2-40B4-BE49-F238E27FC236}">
                <a16:creationId xmlns:a16="http://schemas.microsoft.com/office/drawing/2014/main" id="{E8156C0C-4C08-E7DC-5BD3-722D7723FBCE}"/>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27431137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9107DC-9E8A-1444-EA3D-8BA8476FF4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60E11A-4FD7-0BF2-B791-12FFC8D5F8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148456-502E-05ED-27DA-897D5AD4CCB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endParaRPr lang="en-US" sz="8000" dirty="0"/>
          </a:p>
          <a:p>
            <a:pPr>
              <a:buFont typeface="+mj-lt"/>
              <a:buAutoNum type="arabicPeriod"/>
            </a:pPr>
            <a:r>
              <a:rPr lang="en-US" sz="8000" dirty="0"/>
              <a:t>The agent uses that current state to decide what action it should take. It does not need a memory of the full history of states and actions that came before it. The agent decides to place its token in some position. There are many possible actions to choose from, so how does it decide what action to take? It’s a very important question but we’ll come to that later.</a:t>
            </a: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n-US" sz="8000" dirty="0"/>
              <a:t>That action is passed as input to the environment.</a:t>
            </a:r>
          </a:p>
          <a:p>
            <a:pPr>
              <a:buFont typeface="+mj-lt"/>
              <a:buAutoNum type="arabicPeriod"/>
            </a:pPr>
            <a:endParaRPr lang="en-US" sz="8000" dirty="0"/>
          </a:p>
        </p:txBody>
      </p:sp>
      <p:sp>
        <p:nvSpPr>
          <p:cNvPr id="4" name="Slide Number Placeholder 3">
            <a:extLst>
              <a:ext uri="{FF2B5EF4-FFF2-40B4-BE49-F238E27FC236}">
                <a16:creationId xmlns:a16="http://schemas.microsoft.com/office/drawing/2014/main" id="{63C88AFE-FE53-DE2E-BBF2-47B71ECEC395}"/>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38664929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3EC35E-1B82-335E-355D-7DECA331CC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3178BE-0462-1BC8-4711-6639919D25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9419F4-9415-4B74-65F7-0AD7A7419D4E}"/>
              </a:ext>
            </a:extLst>
          </p:cNvPr>
          <p:cNvSpPr>
            <a:spLocks noGrp="1"/>
          </p:cNvSpPr>
          <p:nvPr>
            <p:ph type="body" idx="1"/>
          </p:nvPr>
        </p:nvSpPr>
        <p:spPr/>
        <p:txBody>
          <a:bodyPr/>
          <a:lstStyle/>
          <a:p>
            <a:pPr>
              <a:buFont typeface="+mj-lt"/>
              <a:buAutoNum type="arabicPeriod"/>
            </a:pPr>
            <a:r>
              <a:rPr lang="en-US" sz="8000" dirty="0"/>
              <a:t>The environment uses the current state and the selected action and outputs two things — it transitions the world to the next state, and it provides some reward. For instance, it takes the next move by placing its token in some position and provides us a reward. In this case, since no one has won the game yet, it provides a neutral reward of 0 points. How the environment does this is opaque to the agent, and not in our control.</a:t>
            </a:r>
          </a:p>
        </p:txBody>
      </p:sp>
      <p:sp>
        <p:nvSpPr>
          <p:cNvPr id="4" name="Slide Number Placeholder 3">
            <a:extLst>
              <a:ext uri="{FF2B5EF4-FFF2-40B4-BE49-F238E27FC236}">
                <a16:creationId xmlns:a16="http://schemas.microsoft.com/office/drawing/2014/main" id="{C4B99F5C-0530-3957-4DF7-054B96CC9D9B}"/>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17233419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DC1761-8E1A-0867-4DFE-3F3A7F91E7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95F9FE-192D-364E-C21B-F8C43D1306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6840DB-464B-AF4D-C92D-B58CC3DBA404}"/>
              </a:ext>
            </a:extLst>
          </p:cNvPr>
          <p:cNvSpPr>
            <a:spLocks noGrp="1"/>
          </p:cNvSpPr>
          <p:nvPr>
            <p:ph type="body" idx="1"/>
          </p:nvPr>
        </p:nvSpPr>
        <p:spPr/>
        <p:txBody>
          <a:bodyPr/>
          <a:lstStyle/>
          <a:p>
            <a:pPr>
              <a:buFont typeface="+mj-lt"/>
              <a:buAutoNum type="arabicPeriod"/>
            </a:pPr>
            <a:r>
              <a:rPr lang="en-US" sz="8000" dirty="0"/>
              <a:t>The environment uses the current state and the selected action and outputs two things — it transitions the world to the next state, and it provides some reward. For instance, it takes the next move by placing its token in some position and provides us a reward. In this case, since no one has won the game yet, it provides a neutral reward of 0 points. How the environment does this is opaque to the agent, and not in our control.</a:t>
            </a:r>
          </a:p>
        </p:txBody>
      </p:sp>
      <p:sp>
        <p:nvSpPr>
          <p:cNvPr id="4" name="Slide Number Placeholder 3">
            <a:extLst>
              <a:ext uri="{FF2B5EF4-FFF2-40B4-BE49-F238E27FC236}">
                <a16:creationId xmlns:a16="http://schemas.microsoft.com/office/drawing/2014/main" id="{6565C426-385B-76E8-1E68-FF9B39CDD0E4}"/>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32601616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En un juego de tatetí, un episodio es cada partida que se juega.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36859006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Esta parte del entorno tomando una decisión es lo que el agente ve como que sus acciones son probabilísticas.</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Otro ejemplo de videojuego podría ser que a partir de un estado determinado (por ejemplo, el personaje está parado en un tejado), la misma acción del agente (el personaje salta) podría, con cierta probabilidad, terminar en más de un estado siguiente (por ejemplo, aterrizar en un techo vecino, o caer al suelo), según lo controle el entorno.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b="1" dirty="0"/>
              <a:t>How does the environment transition to the next state?</a:t>
            </a:r>
            <a:endParaRPr lang="es-E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For most realistic RL problems that we will deal with, the answer will usually be that 'it just does’. Most environments have complex internal dynamics that control how they behave when an action is taken from a particular state.</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963598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25190947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CE406A-A686-88EB-15BD-A17C300041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7A84DE-10FA-A77C-D702-C0C95E99DB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7D99722-DAB0-7C55-30A7-BF96CEDD6EF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F1EF8EC8-22B0-6453-AAE1-C46C719B0416}"/>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3223358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C99A9-CFFD-1996-8F1A-806820254A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BAFFC4-F6E3-29DA-FA7F-69B130F783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A4DC4E-F222-08A3-FA63-6F971A1EE99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60FDF63-3AEE-827A-6065-537E54213AAA}"/>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30507065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8992F0-C5EB-5E65-7907-FA7C000A0C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137EF1-0921-B490-B7EB-5F160CA8F58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E92475-0411-7FE7-846A-0022EEA917E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827AF39-ABF8-85A7-DFAE-1484861B4480}"/>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5094558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D13B7-E77D-D761-7DC3-EE8064E12C8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894A43-68BB-FC10-3279-DDC0FC7F12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48B8028-6833-4F66-7B71-8E7BBCC6358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3F7F368B-1969-9C9D-81AF-175C11DA255A}"/>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21082747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788C57-186A-B2F2-FA8D-7D32729997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F8ADC0-A922-8BCD-FBB4-C55C3B8D9D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E638FF-C379-B850-C6AA-AA98D8CB4DE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4DD765C-8D0E-E562-4588-8A2ABE94516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20025013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FD3916-B195-B48B-57E7-0CC342EAFE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92B793-7A35-B4B5-95C5-433EF73F82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87BF12E-E907-F8E5-E45B-72C09FB6F91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B79F18CC-6FDE-DC32-BFE9-D7E72A9EA65A}"/>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18359522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9D680D-1891-C0EA-A9A1-2BC92719F5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20F27E-5E4F-5018-DF40-B5D551B4C0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249741-ABCC-8C30-63C6-4C71457C715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FC7CE54E-1A66-A1EE-0419-9868D1591496}"/>
              </a:ext>
            </a:extLst>
          </p:cNvPr>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11506512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20196124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The first point is that if the agent had to choose between getting some amount of reward now versus later, the immediate reward is more valuable. Since the discount factor, </a:t>
            </a:r>
            <a:r>
              <a:rPr lang="el-GR" sz="8000" dirty="0"/>
              <a:t>γ, </a:t>
            </a:r>
            <a:r>
              <a:rPr lang="en-US" sz="8000" dirty="0"/>
              <a:t>is less than 1, we will discount later rewards more than immediate rewards.</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803671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3C68A7-BB1D-6AC0-6609-D1D28A912B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331019-9B70-4994-718D-892AD2BD55B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31309B-8F51-C542-6134-183A24DB2E1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The first point is that if the agent had to choose between getting some amount of reward now versus later, the immediate reward is more valuable. Since the discount factor, </a:t>
            </a:r>
            <a:r>
              <a:rPr lang="el-GR" sz="8000" dirty="0"/>
              <a:t>γ, </a:t>
            </a:r>
            <a:r>
              <a:rPr lang="en-US" sz="8000" dirty="0"/>
              <a:t>is less than 1, we will discount later rewards more than immediate rewards.</a:t>
            </a:r>
            <a:endParaRPr lang="es-ES" sz="6000" dirty="0"/>
          </a:p>
        </p:txBody>
      </p:sp>
      <p:sp>
        <p:nvSpPr>
          <p:cNvPr id="4" name="Slide Number Placeholder 3">
            <a:extLst>
              <a:ext uri="{FF2B5EF4-FFF2-40B4-BE49-F238E27FC236}">
                <a16:creationId xmlns:a16="http://schemas.microsoft.com/office/drawing/2014/main" id="{6C7CEB7D-B2CE-FEBC-58F6-4E1807AD0ADC}"/>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185887909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BC4E19-B66B-F575-39D9-BC9C2E5AE1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9AB6A5-EA67-53FA-0CDC-AD89804A5F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C19508-7A8E-AABF-3945-D599DEBA3D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The first point is that if the agent had to choose between getting some amount of reward now versus later, the immediate reward is more valuable. Since the discount factor, </a:t>
            </a:r>
            <a:r>
              <a:rPr lang="el-GR" sz="8000" dirty="0"/>
              <a:t>γ, </a:t>
            </a:r>
            <a:r>
              <a:rPr lang="en-US" sz="8000" dirty="0"/>
              <a:t>is less than 1, we will discount later rewards more than immediate rewards.</a:t>
            </a:r>
            <a:endParaRPr lang="es-ES" sz="6000" dirty="0"/>
          </a:p>
        </p:txBody>
      </p:sp>
      <p:sp>
        <p:nvSpPr>
          <p:cNvPr id="4" name="Slide Number Placeholder 3">
            <a:extLst>
              <a:ext uri="{FF2B5EF4-FFF2-40B4-BE49-F238E27FC236}">
                <a16:creationId xmlns:a16="http://schemas.microsoft.com/office/drawing/2014/main" id="{695AE8EF-9ADC-C90B-5422-7A6BF801ECC2}"/>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11016568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En las últimas clases vimos dos áreas conocidas de aprendizaje supervisados. Dejaremos a Aprendizaje no supervisado para otras asignaturas, y vayamos a </a:t>
            </a:r>
            <a:r>
              <a:rPr lang="es-ES" sz="6000" b="1" dirty="0">
                <a:solidFill>
                  <a:schemeClr val="accent6">
                    <a:lumMod val="60000"/>
                    <a:lumOff val="40000"/>
                  </a:schemeClr>
                </a:solidFill>
              </a:rPr>
              <a:t>Aprendizaje por Refuerzo</a:t>
            </a:r>
            <a:r>
              <a:rPr lang="es-ES" sz="6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Para este tipo de aprendizaje es más fácil de pensar usando el concepto de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12431890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Esto se debe a que queremos que el agente mire los rendimientos totales en lugar de las recompensas individuales.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In a game of chess, the agent has to pick the better of two paths. In the first, it can kill off a few pieces early on by playing aggressively. That gives it some immediate reward. However in the long run that puts it in a disadvantaged position, and it loses the game. Hence it gets a large negative reward at the end. Alternately it can play a different set of moves which yields lower rewards at first but where it ultimately wins the game. And thus gets a large positive reward. </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36042772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67E118-3091-FFFD-E8E9-B81F1FE84F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BE2FB7-3D9A-500F-05CE-044A756476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B431D6-534A-7F1E-F6D7-4D893BFDF5B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Esto se debe a que queremos que el agente mire los rendimientos totales en lugar de las recompensas individuales.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In a game of chess, the agent has to pick the better of two paths. In the first, it can kill off a few pieces early on by playing aggressively. That gives it some immediate reward. However in the long run that puts it in a disadvantaged position, and it loses the game. Hence it gets a large negative reward at the end. Alternately it can play a different set of moves which yields lower rewards at first but where it ultimately wins the game. And thus gets a large positive reward. </a:t>
            </a:r>
            <a:endParaRPr lang="es-ES" sz="6000" dirty="0"/>
          </a:p>
        </p:txBody>
      </p:sp>
      <p:sp>
        <p:nvSpPr>
          <p:cNvPr id="4" name="Slide Number Placeholder 3">
            <a:extLst>
              <a:ext uri="{FF2B5EF4-FFF2-40B4-BE49-F238E27FC236}">
                <a16:creationId xmlns:a16="http://schemas.microsoft.com/office/drawing/2014/main" id="{D5C77824-F31B-41CC-46EE-8C14E03343F4}"/>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414621511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17579000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BFB669-A998-BBE3-CBB5-A71B027747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52E151-375F-B7E8-9A6F-EBDAA211B1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4B43A4-2EE4-BC48-AD05-55C223F0C60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1EB271F-8635-7D3B-FB5B-83370D9C8B6B}"/>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8999811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37E9F4-C443-0605-9B76-DF364498C2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4AE48E-DCDF-4240-8363-D2DF57C369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70E815-D184-2D6D-C6D6-595CD916AF5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697EC48B-63EC-22F4-D6CB-2A89C7F95C49}"/>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146289707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8CC192-F23B-4BA4-B37C-1037F755E8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A9DB65-259B-2D12-AD90-2EC8D3AB6F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60E4E8-67B3-BA91-531E-DE86A86548C8}"/>
              </a:ext>
            </a:extLst>
          </p:cNvPr>
          <p:cNvSpPr>
            <a:spLocks noGrp="1"/>
          </p:cNvSpPr>
          <p:nvPr>
            <p:ph type="body" idx="1"/>
          </p:nvPr>
        </p:nvSpPr>
        <p:spPr/>
        <p:txBody>
          <a:bodyPr/>
          <a:lstStyle/>
          <a:p>
            <a:pPr marL="0" indent="0">
              <a:buNone/>
            </a:pPr>
            <a:r>
              <a:rPr lang="es-ES" sz="6000" dirty="0"/>
              <a:t>Las políticas pueden ser:</a:t>
            </a:r>
          </a:p>
          <a:p>
            <a:r>
              <a:rPr lang="es-ES" sz="6000" b="1" dirty="0">
                <a:solidFill>
                  <a:schemeClr val="accent4"/>
                </a:solidFill>
              </a:rPr>
              <a:t>Deterministas</a:t>
            </a:r>
            <a:r>
              <a:rPr lang="es-ES" sz="6000" dirty="0"/>
              <a:t>: Una política determinista es una política en la que el agente siempre elige la misma acción fija cuando alcanza un estado particular.</a:t>
            </a:r>
          </a:p>
          <a:p>
            <a:r>
              <a:rPr lang="es-ES" sz="6000" b="1" dirty="0">
                <a:solidFill>
                  <a:schemeClr val="accent2"/>
                </a:solidFill>
              </a:rPr>
              <a:t>Estocásticas</a:t>
            </a:r>
            <a:r>
              <a:rPr lang="es-ES" sz="6000" dirty="0"/>
              <a:t>: La política estocástica es una política en la que el agente varía las acciones que elige para un estado, en función de cierta probabilidad para cada acción. Podría hacer esto mientras juega, por ejemplo, para que no se vuelva completamente predecible.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B5B51C-0E72-C8FE-C37A-4C79EC53B12A}"/>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84955464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269AA8-80FF-9D74-BF92-08E0BAF753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32B1CD-8028-1E49-D87F-D8E2C3892E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9CBE78-BCAD-4721-3C33-523AD314697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agente realmente no tiene una política útil cuando comienza y no tiene idea de qué acción debe tomar en un estado determinado. Luego, al utilizar el algoritmo de aprendizaje por refuerzo, aprende lentamente una política útil que puede utilizar.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9D6F8AB5-C29F-AB54-E691-CB2093483A81}"/>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25285461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53F656-A199-DE30-8D1A-45BC3E20C4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60B9BB-B6EA-1CAE-E5E1-3D0D7D56D8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C6C8D9-A415-7DE2-123E-17F2FC9DF0C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agente realmente no tiene una política útil cuando comienza y no tiene idea de qué acción debe tomar en un estado determinado. Luego, al utilizar el algoritmo de aprendizaje por refuerzo, aprende lentamente una política útil que puede utilizar.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indent="0">
              <a:buNone/>
            </a:pPr>
            <a:r>
              <a:rPr lang="es-ES" sz="6000" dirty="0"/>
              <a:t>Hay tantas políticas posibles, ¿cuál debería utilizar el Agente?</a:t>
            </a:r>
          </a:p>
          <a:p>
            <a:pPr marL="0" indent="0">
              <a:buNone/>
            </a:pPr>
            <a:r>
              <a:rPr lang="es-ES" sz="6000" i="1" dirty="0">
                <a:solidFill>
                  <a:schemeClr val="accent4"/>
                </a:solidFill>
              </a:rPr>
              <a:t>El objetivo del agente es seguir una Política que maximice su Retorno</a:t>
            </a:r>
            <a:r>
              <a:rPr lang="es-ES" sz="6000" dirty="0"/>
              <a:t>. Entonces, de todas las políticas que el agente podría seguir, quiere elegir la mejor, es decir. el que le da mayor retorno.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E5E8329-456D-8B31-508D-261AFED2DD11}"/>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112387837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Digamos que el agente se encuentra en un estado particular. Además, digamos que al agente se le ha dado de alguna manera una política, </a:t>
            </a:r>
            <a:r>
              <a:rPr lang="el-GR" sz="6000" dirty="0"/>
              <a:t>π. </a:t>
            </a: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4558216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52FB45-DEE0-4F9B-A3D8-B19EEACAA4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DCEF86-CD52-73B3-D33A-28EEC7A9AB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FF5C41-0827-B7EE-3713-D18114BF150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Digamos que el agente se encuentra en un estado particular. Además, digamos que al agente se le ha dado de alguna manera una política, </a:t>
            </a:r>
            <a:r>
              <a:rPr lang="el-GR" sz="6000" dirty="0"/>
              <a:t>π. </a:t>
            </a: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9BFCCDD2-0212-67DE-C67E-50FA5BDFE727}"/>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28813590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indent="0">
              <a:buNone/>
            </a:pPr>
            <a:r>
              <a:rPr lang="es-ES" sz="6000" b="1" dirty="0">
                <a:solidFill>
                  <a:schemeClr val="accent1"/>
                </a:solidFill>
              </a:rPr>
              <a:t>Intentando movimientos aleatorios</a:t>
            </a:r>
            <a:r>
              <a:rPr lang="es-ES" sz="6000" dirty="0"/>
              <a:t>, el agente puede eventualmente </a:t>
            </a:r>
            <a:r>
              <a:rPr lang="es-ES" sz="6000" b="1" dirty="0">
                <a:solidFill>
                  <a:schemeClr val="accent6">
                    <a:lumMod val="60000"/>
                    <a:lumOff val="40000"/>
                  </a:schemeClr>
                </a:solidFill>
              </a:rPr>
              <a:t>construir un modelo de predicción</a:t>
            </a:r>
            <a:r>
              <a:rPr lang="es-ES" sz="6000" dirty="0"/>
              <a:t> de su entorno: cómo estará el tablero después de que haga un movimiento e incluso cómo es probable que el oponente responda en una situación dada. </a:t>
            </a:r>
          </a:p>
          <a:p>
            <a:pPr marL="0" indent="0">
              <a:buNone/>
            </a:pPr>
            <a:r>
              <a:rPr lang="es-ES" sz="6000" dirty="0"/>
              <a:t>El problema es el siguiente: sin cierta realimentación de lo que es bueno y de lo que es malo, el agente no tendrá razones para decidir qué movimiento hacer. </a:t>
            </a:r>
          </a:p>
          <a:p>
            <a:pPr marL="0" indent="0">
              <a:buNone/>
            </a:pPr>
            <a:r>
              <a:rPr lang="es-ES" sz="6000" dirty="0"/>
              <a:t>El agente necesita saber que algo bueno ha ocurrido cuando gana y que algo malo ha ocurrido cuando pierde. Esta clase de realimentación se denomina </a:t>
            </a:r>
            <a:r>
              <a:rPr lang="es-ES" sz="6000" b="1" dirty="0">
                <a:solidFill>
                  <a:schemeClr val="accent4"/>
                </a:solidFill>
              </a:rPr>
              <a:t>recompensa</a:t>
            </a:r>
            <a:r>
              <a:rPr lang="es-ES" sz="6000" dirty="0"/>
              <a:t>, o </a:t>
            </a:r>
            <a:r>
              <a:rPr lang="es-ES" sz="6000" b="1" dirty="0">
                <a:solidFill>
                  <a:schemeClr val="accent4"/>
                </a:solidFill>
              </a:rPr>
              <a:t>refuerzo</a:t>
            </a:r>
            <a:r>
              <a:rPr lang="es-ES" sz="6000"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En juegos como el ajedrez, el refuerzo se recibe sólo al final del juego. En otros entornos, las recompensas vienen más frecuentemente. En el ping-pong, cada punto que sube al marcador puede considerarse como una recompensa; cuando se aprende a gatear, cualquier movimiento hacia delante es un éxito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Por </a:t>
            </a:r>
            <a:r>
              <a:rPr lang="en-US" sz="1800" dirty="0" err="1">
                <a:effectLst/>
                <a:latin typeface="Times"/>
              </a:rPr>
              <a:t>ello</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animales</a:t>
            </a:r>
            <a:r>
              <a:rPr lang="en-US" sz="1800" dirty="0">
                <a:effectLst/>
                <a:latin typeface="Times"/>
              </a:rPr>
              <a:t> </a:t>
            </a:r>
            <a:r>
              <a:rPr lang="en-US" sz="1800" dirty="0" err="1">
                <a:effectLst/>
                <a:latin typeface="Times"/>
              </a:rPr>
              <a:t>parecen</a:t>
            </a:r>
            <a:r>
              <a:rPr lang="en-US" sz="1800" dirty="0">
                <a:effectLst/>
                <a:latin typeface="Times"/>
              </a:rPr>
              <a:t> </a:t>
            </a:r>
            <a:r>
              <a:rPr lang="en-US" sz="1800" dirty="0" err="1">
                <a:effectLst/>
                <a:latin typeface="Times"/>
              </a:rPr>
              <a:t>estar</a:t>
            </a:r>
            <a:r>
              <a:rPr lang="en-US" sz="1800" dirty="0">
                <a:effectLst/>
                <a:latin typeface="Times"/>
              </a:rPr>
              <a:t> </a:t>
            </a:r>
            <a:r>
              <a:rPr lang="en-US" sz="1800" dirty="0" err="1">
                <a:effectLst/>
                <a:latin typeface="Times"/>
              </a:rPr>
              <a:t>cableados</a:t>
            </a:r>
            <a:r>
              <a:rPr lang="en-US" sz="1800" dirty="0">
                <a:effectLst/>
                <a:latin typeface="Times"/>
              </a:rPr>
              <a:t> para </a:t>
            </a:r>
            <a:r>
              <a:rPr lang="en-US" sz="1800" dirty="0" err="1">
                <a:effectLst/>
                <a:latin typeface="Times"/>
              </a:rPr>
              <a:t>reconocer</a:t>
            </a:r>
            <a:r>
              <a:rPr lang="en-US" sz="1800" dirty="0">
                <a:effectLst/>
                <a:latin typeface="Times"/>
              </a:rPr>
              <a:t> </a:t>
            </a:r>
            <a:r>
              <a:rPr lang="en-US" sz="1800" dirty="0" err="1">
                <a:effectLst/>
                <a:latin typeface="Times"/>
              </a:rPr>
              <a:t>el</a:t>
            </a:r>
            <a:r>
              <a:rPr lang="en-US" sz="1800" dirty="0">
                <a:effectLst/>
                <a:latin typeface="Times"/>
              </a:rPr>
              <a:t> dolor o </a:t>
            </a:r>
            <a:r>
              <a:rPr lang="en-US" sz="1800" dirty="0" err="1">
                <a:effectLst/>
                <a:latin typeface="Times"/>
              </a:rPr>
              <a:t>el</a:t>
            </a:r>
            <a:r>
              <a:rPr lang="en-US" sz="1800" dirty="0">
                <a:effectLst/>
                <a:latin typeface="Times"/>
              </a:rPr>
              <a:t> </a:t>
            </a:r>
            <a:r>
              <a:rPr lang="en-US" sz="1800" dirty="0" err="1">
                <a:effectLst/>
                <a:latin typeface="Times"/>
              </a:rPr>
              <a:t>hambre</a:t>
            </a:r>
            <a:r>
              <a:rPr lang="en-US" sz="1800" dirty="0">
                <a:effectLst/>
                <a:latin typeface="Times"/>
              </a:rPr>
              <a:t> </a:t>
            </a:r>
            <a:r>
              <a:rPr lang="en-US" sz="1800" dirty="0" err="1">
                <a:effectLst/>
                <a:latin typeface="Times"/>
              </a:rPr>
              <a:t>como</a:t>
            </a:r>
            <a:r>
              <a:rPr lang="en-US" sz="1800" dirty="0">
                <a:effectLst/>
                <a:latin typeface="Times"/>
              </a:rPr>
              <a:t> </a:t>
            </a:r>
            <a:r>
              <a:rPr lang="en-US" sz="1800" dirty="0" err="1">
                <a:effectLst/>
                <a:latin typeface="Times"/>
              </a:rPr>
              <a:t>recompensas</a:t>
            </a:r>
            <a:r>
              <a:rPr lang="en-US" sz="1800" dirty="0">
                <a:effectLst/>
                <a:latin typeface="Times"/>
              </a:rPr>
              <a:t> </a:t>
            </a:r>
            <a:r>
              <a:rPr lang="en-US" sz="1800" dirty="0" err="1">
                <a:effectLst/>
                <a:latin typeface="Times"/>
              </a:rPr>
              <a:t>negativas</a:t>
            </a:r>
            <a:r>
              <a:rPr lang="en-US" sz="1800" dirty="0">
                <a:effectLst/>
                <a:latin typeface="Times"/>
              </a:rPr>
              <a:t> y </a:t>
            </a:r>
            <a:r>
              <a:rPr lang="en-US" sz="1800" dirty="0" err="1">
                <a:effectLst/>
                <a:latin typeface="Times"/>
              </a:rPr>
              <a:t>el</a:t>
            </a:r>
            <a:r>
              <a:rPr lang="en-US" sz="1800" dirty="0">
                <a:effectLst/>
                <a:latin typeface="Times"/>
              </a:rPr>
              <a:t> placer y la comida se toman </a:t>
            </a:r>
            <a:r>
              <a:rPr lang="en-US" sz="1800" dirty="0" err="1">
                <a:effectLst/>
                <a:latin typeface="Times"/>
              </a:rPr>
              <a:t>como</a:t>
            </a:r>
            <a:r>
              <a:rPr lang="en-US" sz="1800" dirty="0">
                <a:effectLst/>
                <a:latin typeface="Times"/>
              </a:rPr>
              <a:t> </a:t>
            </a:r>
            <a:r>
              <a:rPr lang="en-US" sz="1800" dirty="0" err="1">
                <a:effectLst/>
                <a:latin typeface="Times"/>
              </a:rPr>
              <a:t>recompensas</a:t>
            </a:r>
            <a:r>
              <a:rPr lang="en-US" sz="1800" dirty="0">
                <a:effectLst/>
                <a:latin typeface="Times"/>
              </a:rPr>
              <a:t> </a:t>
            </a:r>
            <a:r>
              <a:rPr lang="en-US" sz="1800" dirty="0" err="1">
                <a:effectLst/>
                <a:latin typeface="Times"/>
              </a:rPr>
              <a:t>positivas</a:t>
            </a:r>
            <a:r>
              <a:rPr lang="en-US" sz="1800" dirty="0">
                <a:effectLst/>
                <a:latin typeface="Times"/>
              </a:rPr>
              <a:t>. Los </a:t>
            </a:r>
            <a:r>
              <a:rPr lang="en-US" sz="1800" dirty="0" err="1">
                <a:effectLst/>
                <a:latin typeface="Times"/>
              </a:rPr>
              <a:t>psicólogos</a:t>
            </a:r>
            <a:r>
              <a:rPr lang="en-US" sz="1800" dirty="0">
                <a:effectLst/>
                <a:latin typeface="Times"/>
              </a:rPr>
              <a:t> </a:t>
            </a:r>
            <a:r>
              <a:rPr lang="en-US" sz="1800" dirty="0" err="1">
                <a:effectLst/>
                <a:latin typeface="Times"/>
              </a:rPr>
              <a:t>han</a:t>
            </a:r>
            <a:r>
              <a:rPr lang="en-US" sz="1800" dirty="0">
                <a:effectLst/>
                <a:latin typeface="Times"/>
              </a:rPr>
              <a:t> </a:t>
            </a:r>
            <a:r>
              <a:rPr lang="en-US" sz="1800" dirty="0" err="1">
                <a:effectLst/>
                <a:latin typeface="Times"/>
              </a:rPr>
              <a:t>estudiado</a:t>
            </a:r>
            <a:r>
              <a:rPr lang="en-US" sz="1800" dirty="0">
                <a:effectLst/>
                <a:latin typeface="Times"/>
              </a:rPr>
              <a:t> </a:t>
            </a:r>
            <a:r>
              <a:rPr lang="en-US" sz="1800" dirty="0" err="1">
                <a:effectLst/>
                <a:latin typeface="Times"/>
              </a:rPr>
              <a:t>cuida</a:t>
            </a:r>
            <a:r>
              <a:rPr lang="en-US" sz="1800" dirty="0">
                <a:effectLst/>
                <a:latin typeface="Times"/>
              </a:rPr>
              <a:t>- </a:t>
            </a:r>
            <a:r>
              <a:rPr lang="en-US" sz="1800" dirty="0" err="1">
                <a:effectLst/>
                <a:latin typeface="Times"/>
              </a:rPr>
              <a:t>dosamente</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refuerzo</a:t>
            </a:r>
            <a:r>
              <a:rPr lang="en-US" sz="1800" dirty="0">
                <a:effectLst/>
                <a:latin typeface="Times"/>
              </a:rPr>
              <a:t> con </a:t>
            </a:r>
            <a:r>
              <a:rPr lang="en-US" sz="1800" dirty="0" err="1">
                <a:effectLst/>
                <a:latin typeface="Times"/>
              </a:rPr>
              <a:t>animales</a:t>
            </a:r>
            <a:r>
              <a:rPr lang="en-US" sz="1800" dirty="0">
                <a:effectLst/>
                <a:latin typeface="Times"/>
              </a:rPr>
              <a:t> </a:t>
            </a:r>
            <a:r>
              <a:rPr lang="en-US" sz="1800" dirty="0" err="1">
                <a:effectLst/>
                <a:latin typeface="Times"/>
              </a:rPr>
              <a:t>desde</a:t>
            </a:r>
            <a:r>
              <a:rPr lang="en-US" sz="1800" dirty="0">
                <a:effectLst/>
                <a:latin typeface="Times"/>
              </a:rPr>
              <a:t> </a:t>
            </a:r>
            <a:r>
              <a:rPr lang="en-US" sz="1800" dirty="0" err="1">
                <a:effectLst/>
                <a:latin typeface="Times"/>
              </a:rPr>
              <a:t>hace</a:t>
            </a:r>
            <a:r>
              <a:rPr lang="en-US" sz="1800" dirty="0">
                <a:effectLst/>
                <a:latin typeface="Times"/>
              </a:rPr>
              <a:t> 60 </a:t>
            </a:r>
            <a:r>
              <a:rPr lang="en-US" sz="1800" dirty="0" err="1">
                <a:effectLst/>
                <a:latin typeface="Times"/>
              </a:rPr>
              <a:t>años</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10395271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061649-7D68-34EA-29EE-FE7FF9AB7E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CCBA3A-FB65-08F8-49D6-B95E4BD1F5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4064A6-47C1-A921-A290-11F6AAE89E6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Digamos que el agente se encuentra en un estado particular. Además, digamos que al agente se le ha dado de alguna manera una política, </a:t>
            </a:r>
            <a:r>
              <a:rPr lang="el-GR" sz="6000" dirty="0"/>
              <a:t>π. </a:t>
            </a: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AC88509-EEAA-0B03-FB72-A715F74E5ED3}"/>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32809057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D9AB8A-332C-D643-8A13-DCCC4AC8D0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55D195-B90E-0A48-3564-7C1E67E15B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945B4F-D4FE-1F9D-EC78-08F09CFBCC6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Digamos que el agente se encuentra en un estado particular. Además, digamos que al agente se le ha dado de alguna manera una política, </a:t>
            </a:r>
            <a:r>
              <a:rPr lang="el-GR" sz="6000" dirty="0"/>
              <a:t>π. </a:t>
            </a: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3F3A3F40-5E83-B375-8F24-D1715261AE40}"/>
              </a:ext>
            </a:extLst>
          </p:cNvPr>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366724598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AEEC8B-B7AA-B79C-469C-84F6019DFB4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445132-F85B-1643-EF17-E63B86A5F9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449C05-D40B-D065-0CF4-9E52F16BFBB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Digamos que el agente se encuentra en un estado particular. Además, digamos que al agente se le ha dado de alguna manera una política, </a:t>
            </a:r>
            <a:r>
              <a:rPr lang="el-GR" sz="6000" dirty="0"/>
              <a:t>π. </a:t>
            </a: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375436BC-D447-D2DA-98B8-EBA74924D377}"/>
              </a:ext>
            </a:extLst>
          </p:cNvPr>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267695806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D826B6-3722-A451-7967-F0E9F2956D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C8BFC5-EAC8-81AE-200B-97700D719E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155151-496E-3A04-C352-B71144820C8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Digamos que el agente se encuentra en un estado particular. Además, digamos que al agente se le ha dado de alguna manera una política, </a:t>
            </a:r>
            <a:r>
              <a:rPr lang="el-GR" sz="6000" dirty="0"/>
              <a:t>π. </a:t>
            </a: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6D0BD739-4A44-D46A-483C-FC825B979372}"/>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418466888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DA734F-E01C-DC69-5E5D-A47DEEE96C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601E1F-4BAC-D192-3B4A-C4933CA228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FF8830-C7D2-7201-9CD1-BF1567FA88A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Digamos que el agente se encuentra en un estado particular. Además, digamos que al agente se le ha dado de alguna manera una política, </a:t>
            </a:r>
            <a:r>
              <a:rPr lang="el-GR" sz="6000" dirty="0"/>
              <a:t>π. </a:t>
            </a: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Este rendimiento promedio a largo plazo, o rendimiento esperado, se conoce como </a:t>
            </a:r>
            <a:r>
              <a:rPr lang="es-ES" sz="6000" b="1" dirty="0">
                <a:solidFill>
                  <a:srgbClr val="00B050"/>
                </a:solidFill>
              </a:rPr>
              <a:t>valor</a:t>
            </a:r>
            <a:r>
              <a:rPr lang="es-ES" sz="6000" dirty="0"/>
              <a:t> de ese estado en particular según la política </a:t>
            </a:r>
            <a:r>
              <a:rPr lang="el-GR" sz="6000" dirty="0"/>
              <a:t>π.</a:t>
            </a: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6000" dirty="0"/>
          </a:p>
          <a:p>
            <a:pPr marL="0" indent="0">
              <a:buNone/>
            </a:pPr>
            <a:r>
              <a:rPr lang="es-ES_tradnl" sz="6000" dirty="0"/>
              <a:t>Se puede pensar en el </a:t>
            </a:r>
            <a:r>
              <a:rPr lang="es-ES" sz="6000" b="1" dirty="0">
                <a:solidFill>
                  <a:schemeClr val="accent1"/>
                </a:solidFill>
              </a:rPr>
              <a:t>Valor</a:t>
            </a:r>
            <a:r>
              <a:rPr lang="es-ES_tradnl" sz="6000" dirty="0"/>
              <a:t> de la siguiente manera. El agente aprende de la experiencia. A medida que interactúa con el entorno y completa episodios, obtiene los retornos de cada episodio.</a:t>
            </a:r>
          </a:p>
          <a:p>
            <a:pPr marL="0" indent="0">
              <a:buNone/>
            </a:pPr>
            <a:r>
              <a:rPr lang="es-ES_tradnl" sz="6000" dirty="0"/>
              <a:t>A medida que acumula más experiencia (es decir, obtiene retornos por más y más episodios), tiene una idea de qué estados y qué acciones en esos estados producen el mayor retorno.</a:t>
            </a:r>
          </a:p>
          <a:p>
            <a:pPr marL="0" indent="0">
              <a:buNone/>
            </a:pPr>
            <a:r>
              <a:rPr lang="es-ES_tradnl" sz="6000" dirty="0"/>
              <a:t>Almacena esta </a:t>
            </a:r>
            <a:r>
              <a:rPr lang="es-ES_tradnl" sz="6000" i="1" dirty="0">
                <a:solidFill>
                  <a:schemeClr val="accent2"/>
                </a:solidFill>
              </a:rPr>
              <a:t>experiencia</a:t>
            </a:r>
            <a:r>
              <a:rPr lang="es-ES_tradnl" sz="6000" dirty="0"/>
              <a:t> como </a:t>
            </a:r>
            <a:r>
              <a:rPr lang="es-ES" sz="6000" b="1" dirty="0">
                <a:solidFill>
                  <a:schemeClr val="accent1"/>
                </a:solidFill>
              </a:rPr>
              <a:t>Valor</a:t>
            </a:r>
            <a:endParaRPr lang="es-ES_tradnl"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40E51F9-F4BB-B603-AFBF-13ADC6E6E09A}"/>
              </a:ext>
            </a:extLst>
          </p:cNvPr>
          <p:cNvSpPr>
            <a:spLocks noGrp="1"/>
          </p:cNvSpPr>
          <p:nvPr>
            <p:ph type="sldNum" sz="quarter" idx="5"/>
          </p:nvPr>
        </p:nvSpPr>
        <p:spPr/>
        <p:txBody>
          <a:bodyPr/>
          <a:lstStyle/>
          <a:p>
            <a:fld id="{10A8952F-1C0B-F641-899D-BA69BEE8A7E7}" type="slidenum">
              <a:rPr lang="es-ES_tradnl" smtClean="0"/>
              <a:t>54</a:t>
            </a:fld>
            <a:endParaRPr lang="es-ES_tradnl"/>
          </a:p>
        </p:txBody>
      </p:sp>
    </p:spTree>
    <p:extLst>
      <p:ext uri="{BB962C8B-B14F-4D97-AF65-F5344CB8AC3E}">
        <p14:creationId xmlns:p14="http://schemas.microsoft.com/office/powerpoint/2010/main" val="425021350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225759227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5377A6-8C7F-D780-0F0D-074D8A5CD2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468004-D96B-CF69-D463-9E7255E6C5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EE8D63-5274-F963-C22D-1CA35A05B0D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Digamos que el agente se encuentra en un estado particular. Además, digamos que al agente se le ha dado de alguna manera una política, </a:t>
            </a:r>
            <a:r>
              <a:rPr lang="el-GR" sz="6000" dirty="0"/>
              <a:t>π. </a:t>
            </a: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Este rendimiento promedio a largo plazo, o rendimiento esperado, se conoce como </a:t>
            </a:r>
            <a:r>
              <a:rPr lang="es-ES" sz="6000" b="1" dirty="0">
                <a:solidFill>
                  <a:srgbClr val="00B050"/>
                </a:solidFill>
              </a:rPr>
              <a:t>valor</a:t>
            </a:r>
            <a:r>
              <a:rPr lang="es-ES" sz="6000" dirty="0"/>
              <a:t> de ese estado en particular según la política </a:t>
            </a:r>
            <a:r>
              <a:rPr lang="el-GR" sz="6000" dirty="0"/>
              <a:t>π.</a:t>
            </a: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6000" dirty="0"/>
          </a:p>
          <a:p>
            <a:pPr marL="0" indent="0">
              <a:buNone/>
            </a:pPr>
            <a:r>
              <a:rPr lang="es-ES_tradnl" sz="6000" dirty="0"/>
              <a:t>Se puede pensar en el </a:t>
            </a:r>
            <a:r>
              <a:rPr lang="es-ES" sz="6000" b="1" dirty="0">
                <a:solidFill>
                  <a:schemeClr val="accent1"/>
                </a:solidFill>
              </a:rPr>
              <a:t>Valor</a:t>
            </a:r>
            <a:r>
              <a:rPr lang="es-ES_tradnl" sz="6000" dirty="0"/>
              <a:t> de la siguiente manera. El agente aprende de la experiencia. A medida que interactúa con el entorno y completa episodios, obtiene los retornos de cada episodio.</a:t>
            </a:r>
          </a:p>
          <a:p>
            <a:pPr marL="0" indent="0">
              <a:buNone/>
            </a:pPr>
            <a:r>
              <a:rPr lang="es-ES_tradnl" sz="6000" dirty="0"/>
              <a:t>A medida que acumula más experiencia (es decir, obtiene retornos por más y más episodios), tiene una idea de qué estados y qué acciones en esos estados producen el mayor retorno.</a:t>
            </a:r>
          </a:p>
          <a:p>
            <a:pPr marL="0" indent="0">
              <a:buNone/>
            </a:pPr>
            <a:r>
              <a:rPr lang="es-ES_tradnl" sz="6000" dirty="0"/>
              <a:t>Almacena esta </a:t>
            </a:r>
            <a:r>
              <a:rPr lang="es-ES_tradnl" sz="6000" i="1" dirty="0">
                <a:solidFill>
                  <a:schemeClr val="accent2"/>
                </a:solidFill>
              </a:rPr>
              <a:t>experiencia</a:t>
            </a:r>
            <a:r>
              <a:rPr lang="es-ES_tradnl" sz="6000" dirty="0"/>
              <a:t> como </a:t>
            </a:r>
            <a:r>
              <a:rPr lang="es-ES" sz="6000" b="1" dirty="0">
                <a:solidFill>
                  <a:schemeClr val="accent1"/>
                </a:solidFill>
              </a:rPr>
              <a:t>Valor</a:t>
            </a:r>
            <a:endParaRPr lang="es-ES_tradnl"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BBA4E411-94C9-1EB3-AB4B-9A1197E2B53D}"/>
              </a:ext>
            </a:extLst>
          </p:cNvPr>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299344898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dirty="0"/>
              <a:t>Una vez que </a:t>
            </a:r>
            <a:r>
              <a:rPr lang="es-ES_tradnl" sz="6000" dirty="0" err="1"/>
              <a:t>tine</a:t>
            </a:r>
            <a:r>
              <a:rPr lang="es-ES_tradnl" sz="6000" dirty="0"/>
              <a:t> la Política Óptima, simplemente usa esa política para elegir acciones de cualquier estado.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128958024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1010547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1656315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4474082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60</a:t>
            </a:fld>
            <a:endParaRPr lang="es-ES_tradnl"/>
          </a:p>
        </p:txBody>
      </p:sp>
    </p:spTree>
    <p:extLst>
      <p:ext uri="{BB962C8B-B14F-4D97-AF65-F5344CB8AC3E}">
        <p14:creationId xmlns:p14="http://schemas.microsoft.com/office/powerpoint/2010/main" val="202900428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99679288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Figura: Cuando el agente toma una acción a1, ve el siguiente estado S3 y la Recompensa R1.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223503601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Figura: Cuando el agente toma una acción a1, ve el siguiente estado S3 y la Recompensa R1.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206879028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17655363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389668366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Recordemos que como llegamos a </a:t>
            </a:r>
            <a:r>
              <a:rPr lang="es-ES_tradnl" sz="6000" noProof="0" dirty="0" err="1"/>
              <a:t>s</a:t>
            </a:r>
            <a:r>
              <a:rPr lang="es-ES_tradnl" sz="6000" baseline="-25000" noProof="0" dirty="0" err="1"/>
              <a:t>t</a:t>
            </a:r>
            <a:r>
              <a:rPr lang="es-ES_tradnl" sz="6000" noProof="0" dirty="0"/>
              <a:t> no nos importa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66</a:t>
            </a:fld>
            <a:endParaRPr lang="es-ES_tradnl"/>
          </a:p>
        </p:txBody>
      </p:sp>
    </p:spTree>
    <p:extLst>
      <p:ext uri="{BB962C8B-B14F-4D97-AF65-F5344CB8AC3E}">
        <p14:creationId xmlns:p14="http://schemas.microsoft.com/office/powerpoint/2010/main" val="311639359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7F7F43-50FC-2823-A309-49AA7AEFE2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6C584F9-C360-F049-42D7-0DCC3AECB2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FE35FE-3185-7348-CF64-3C43F2CD844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Recordemos que como llegamos a </a:t>
            </a:r>
            <a:r>
              <a:rPr lang="es-ES_tradnl" sz="6000" noProof="0" dirty="0" err="1"/>
              <a:t>s</a:t>
            </a:r>
            <a:r>
              <a:rPr lang="es-ES_tradnl" sz="6000" baseline="-25000" noProof="0" dirty="0" err="1"/>
              <a:t>t</a:t>
            </a:r>
            <a:r>
              <a:rPr lang="es-ES_tradnl" sz="6000" noProof="0" dirty="0"/>
              <a:t> no nos importa </a:t>
            </a:r>
          </a:p>
        </p:txBody>
      </p:sp>
      <p:sp>
        <p:nvSpPr>
          <p:cNvPr id="4" name="Slide Number Placeholder 3">
            <a:extLst>
              <a:ext uri="{FF2B5EF4-FFF2-40B4-BE49-F238E27FC236}">
                <a16:creationId xmlns:a16="http://schemas.microsoft.com/office/drawing/2014/main" id="{6CF1ECE3-8015-D211-2F00-5BB2B1AD8A18}"/>
              </a:ext>
            </a:extLst>
          </p:cNvPr>
          <p:cNvSpPr>
            <a:spLocks noGrp="1"/>
          </p:cNvSpPr>
          <p:nvPr>
            <p:ph type="sldNum" sz="quarter" idx="5"/>
          </p:nvPr>
        </p:nvSpPr>
        <p:spPr/>
        <p:txBody>
          <a:bodyPr/>
          <a:lstStyle/>
          <a:p>
            <a:fld id="{10A8952F-1C0B-F641-899D-BA69BEE8A7E7}" type="slidenum">
              <a:rPr lang="es-ES_tradnl" smtClean="0"/>
              <a:t>67</a:t>
            </a:fld>
            <a:endParaRPr lang="es-ES_tradnl"/>
          </a:p>
        </p:txBody>
      </p:sp>
    </p:spTree>
    <p:extLst>
      <p:ext uri="{BB962C8B-B14F-4D97-AF65-F5344CB8AC3E}">
        <p14:creationId xmlns:p14="http://schemas.microsoft.com/office/powerpoint/2010/main" val="109823542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CB6737-C206-3FF6-DFC4-BBB46877CB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76063C-1C03-63F2-75E6-814939F5BF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22B201-2F09-E38F-17B8-49F4D3173A9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Recordemos que como llegamos a </a:t>
            </a:r>
            <a:r>
              <a:rPr lang="es-ES_tradnl" sz="6000" noProof="0" dirty="0" err="1"/>
              <a:t>s</a:t>
            </a:r>
            <a:r>
              <a:rPr lang="es-ES_tradnl" sz="6000" baseline="-25000" noProof="0" dirty="0" err="1"/>
              <a:t>t</a:t>
            </a:r>
            <a:r>
              <a:rPr lang="es-ES_tradnl" sz="6000" noProof="0" dirty="0"/>
              <a:t> no nos importa </a:t>
            </a:r>
          </a:p>
        </p:txBody>
      </p:sp>
      <p:sp>
        <p:nvSpPr>
          <p:cNvPr id="4" name="Slide Number Placeholder 3">
            <a:extLst>
              <a:ext uri="{FF2B5EF4-FFF2-40B4-BE49-F238E27FC236}">
                <a16:creationId xmlns:a16="http://schemas.microsoft.com/office/drawing/2014/main" id="{53E96296-101D-E90F-63C1-6CE14880D862}"/>
              </a:ext>
            </a:extLst>
          </p:cNvPr>
          <p:cNvSpPr>
            <a:spLocks noGrp="1"/>
          </p:cNvSpPr>
          <p:nvPr>
            <p:ph type="sldNum" sz="quarter" idx="5"/>
          </p:nvPr>
        </p:nvSpPr>
        <p:spPr/>
        <p:txBody>
          <a:bodyPr/>
          <a:lstStyle/>
          <a:p>
            <a:fld id="{10A8952F-1C0B-F641-899D-BA69BEE8A7E7}" type="slidenum">
              <a:rPr lang="es-ES_tradnl" smtClean="0"/>
              <a:t>68</a:t>
            </a:fld>
            <a:endParaRPr lang="es-ES_tradnl"/>
          </a:p>
        </p:txBody>
      </p:sp>
    </p:spTree>
    <p:extLst>
      <p:ext uri="{BB962C8B-B14F-4D97-AF65-F5344CB8AC3E}">
        <p14:creationId xmlns:p14="http://schemas.microsoft.com/office/powerpoint/2010/main" val="94460844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449BAF-9FC4-9FC2-E88F-3ACD7C32D9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B2179D-E2E8-7613-36AF-298664C313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31808A-878F-8FB1-FB66-04E278DC302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Recordemos que como llegamos a </a:t>
            </a:r>
            <a:r>
              <a:rPr lang="es-ES_tradnl" sz="6000" noProof="0" dirty="0" err="1"/>
              <a:t>s</a:t>
            </a:r>
            <a:r>
              <a:rPr lang="es-ES_tradnl" sz="6000" baseline="-25000" noProof="0" dirty="0" err="1"/>
              <a:t>t</a:t>
            </a:r>
            <a:r>
              <a:rPr lang="es-ES_tradnl" sz="6000" noProof="0" dirty="0"/>
              <a:t> no nos importa </a:t>
            </a:r>
          </a:p>
        </p:txBody>
      </p:sp>
      <p:sp>
        <p:nvSpPr>
          <p:cNvPr id="4" name="Slide Number Placeholder 3">
            <a:extLst>
              <a:ext uri="{FF2B5EF4-FFF2-40B4-BE49-F238E27FC236}">
                <a16:creationId xmlns:a16="http://schemas.microsoft.com/office/drawing/2014/main" id="{05B5DC5C-7C3C-4D82-3426-A6EACD3BB4A0}"/>
              </a:ext>
            </a:extLst>
          </p:cNvPr>
          <p:cNvSpPr>
            <a:spLocks noGrp="1"/>
          </p:cNvSpPr>
          <p:nvPr>
            <p:ph type="sldNum" sz="quarter" idx="5"/>
          </p:nvPr>
        </p:nvSpPr>
        <p:spPr/>
        <p:txBody>
          <a:bodyPr/>
          <a:lstStyle/>
          <a:p>
            <a:fld id="{10A8952F-1C0B-F641-899D-BA69BEE8A7E7}" type="slidenum">
              <a:rPr lang="es-ES_tradnl" smtClean="0"/>
              <a:t>69</a:t>
            </a:fld>
            <a:endParaRPr lang="es-ES_tradnl"/>
          </a:p>
        </p:txBody>
      </p:sp>
    </p:spTree>
    <p:extLst>
      <p:ext uri="{BB962C8B-B14F-4D97-AF65-F5344CB8AC3E}">
        <p14:creationId xmlns:p14="http://schemas.microsoft.com/office/powerpoint/2010/main" val="32873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333994404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C791BA-70C9-99D4-9C73-E0955CBA00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70D3D5-E84A-043E-54BC-1016C2580C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607B69-F2D4-41D3-F647-BAA8FD71BFF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Recordemos que como llegamos a </a:t>
            </a:r>
            <a:r>
              <a:rPr lang="es-ES_tradnl" sz="6000" noProof="0" dirty="0" err="1"/>
              <a:t>s</a:t>
            </a:r>
            <a:r>
              <a:rPr lang="es-ES_tradnl" sz="6000" baseline="-25000" noProof="0" dirty="0" err="1"/>
              <a:t>t</a:t>
            </a:r>
            <a:r>
              <a:rPr lang="es-ES_tradnl" sz="6000" noProof="0" dirty="0"/>
              <a:t> no nos importa </a:t>
            </a:r>
          </a:p>
        </p:txBody>
      </p:sp>
      <p:sp>
        <p:nvSpPr>
          <p:cNvPr id="4" name="Slide Number Placeholder 3">
            <a:extLst>
              <a:ext uri="{FF2B5EF4-FFF2-40B4-BE49-F238E27FC236}">
                <a16:creationId xmlns:a16="http://schemas.microsoft.com/office/drawing/2014/main" id="{84BC0DE1-390D-4AED-A0A3-2E8BB628C221}"/>
              </a:ext>
            </a:extLst>
          </p:cNvPr>
          <p:cNvSpPr>
            <a:spLocks noGrp="1"/>
          </p:cNvSpPr>
          <p:nvPr>
            <p:ph type="sldNum" sz="quarter" idx="5"/>
          </p:nvPr>
        </p:nvSpPr>
        <p:spPr/>
        <p:txBody>
          <a:bodyPr/>
          <a:lstStyle/>
          <a:p>
            <a:fld id="{10A8952F-1C0B-F641-899D-BA69BEE8A7E7}" type="slidenum">
              <a:rPr lang="es-ES_tradnl" smtClean="0"/>
              <a:t>70</a:t>
            </a:fld>
            <a:endParaRPr lang="es-ES_tradnl"/>
          </a:p>
        </p:txBody>
      </p:sp>
    </p:spTree>
    <p:extLst>
      <p:ext uri="{BB962C8B-B14F-4D97-AF65-F5344CB8AC3E}">
        <p14:creationId xmlns:p14="http://schemas.microsoft.com/office/powerpoint/2010/main" val="35925919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62D50B-A060-C119-31E4-912DCB84D8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B5E631-F102-7A12-7D55-417747EE33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2F87735-3D6D-34B4-3B20-8E336702FA6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Recordemos que como llegamos a </a:t>
            </a:r>
            <a:r>
              <a:rPr lang="es-ES_tradnl" sz="6000" noProof="0" dirty="0" err="1"/>
              <a:t>s</a:t>
            </a:r>
            <a:r>
              <a:rPr lang="es-ES_tradnl" sz="6000" baseline="-25000" noProof="0" dirty="0" err="1"/>
              <a:t>t</a:t>
            </a:r>
            <a:r>
              <a:rPr lang="es-ES_tradnl" sz="6000" noProof="0" dirty="0"/>
              <a:t> no nos importa </a:t>
            </a:r>
          </a:p>
        </p:txBody>
      </p:sp>
      <p:sp>
        <p:nvSpPr>
          <p:cNvPr id="4" name="Slide Number Placeholder 3">
            <a:extLst>
              <a:ext uri="{FF2B5EF4-FFF2-40B4-BE49-F238E27FC236}">
                <a16:creationId xmlns:a16="http://schemas.microsoft.com/office/drawing/2014/main" id="{963995AD-153E-A1BA-7261-A429F7369E82}"/>
              </a:ext>
            </a:extLst>
          </p:cNvPr>
          <p:cNvSpPr>
            <a:spLocks noGrp="1"/>
          </p:cNvSpPr>
          <p:nvPr>
            <p:ph type="sldNum" sz="quarter" idx="5"/>
          </p:nvPr>
        </p:nvSpPr>
        <p:spPr/>
        <p:txBody>
          <a:bodyPr/>
          <a:lstStyle/>
          <a:p>
            <a:fld id="{10A8952F-1C0B-F641-899D-BA69BEE8A7E7}" type="slidenum">
              <a:rPr lang="es-ES_tradnl" smtClean="0"/>
              <a:t>71</a:t>
            </a:fld>
            <a:endParaRPr lang="es-ES_tradnl"/>
          </a:p>
        </p:txBody>
      </p:sp>
    </p:spTree>
    <p:extLst>
      <p:ext uri="{BB962C8B-B14F-4D97-AF65-F5344CB8AC3E}">
        <p14:creationId xmlns:p14="http://schemas.microsoft.com/office/powerpoint/2010/main" val="113738063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3AD8BD-48FF-5F06-782E-D464B4F6ED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DA508A-ADBD-17C2-8A86-E9B37D5A4C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6C416E-98AF-F25A-427C-346961D70CD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Recordemos que como llegamos a </a:t>
            </a:r>
            <a:r>
              <a:rPr lang="es-ES_tradnl" sz="6000" noProof="0" dirty="0" err="1"/>
              <a:t>s</a:t>
            </a:r>
            <a:r>
              <a:rPr lang="es-ES_tradnl" sz="6000" baseline="-25000" noProof="0" dirty="0" err="1"/>
              <a:t>t</a:t>
            </a:r>
            <a:r>
              <a:rPr lang="es-ES_tradnl" sz="6000" noProof="0" dirty="0"/>
              <a:t> no nos importa </a:t>
            </a:r>
          </a:p>
        </p:txBody>
      </p:sp>
      <p:sp>
        <p:nvSpPr>
          <p:cNvPr id="4" name="Slide Number Placeholder 3">
            <a:extLst>
              <a:ext uri="{FF2B5EF4-FFF2-40B4-BE49-F238E27FC236}">
                <a16:creationId xmlns:a16="http://schemas.microsoft.com/office/drawing/2014/main" id="{4BF33563-F5ED-8F22-F23C-992122BE96F1}"/>
              </a:ext>
            </a:extLst>
          </p:cNvPr>
          <p:cNvSpPr>
            <a:spLocks noGrp="1"/>
          </p:cNvSpPr>
          <p:nvPr>
            <p:ph type="sldNum" sz="quarter" idx="5"/>
          </p:nvPr>
        </p:nvSpPr>
        <p:spPr/>
        <p:txBody>
          <a:bodyPr/>
          <a:lstStyle/>
          <a:p>
            <a:fld id="{10A8952F-1C0B-F641-899D-BA69BEE8A7E7}" type="slidenum">
              <a:rPr lang="es-ES_tradnl" smtClean="0"/>
              <a:t>72</a:t>
            </a:fld>
            <a:endParaRPr lang="es-ES_tradnl"/>
          </a:p>
        </p:txBody>
      </p:sp>
    </p:spTree>
    <p:extLst>
      <p:ext uri="{BB962C8B-B14F-4D97-AF65-F5344CB8AC3E}">
        <p14:creationId xmlns:p14="http://schemas.microsoft.com/office/powerpoint/2010/main" val="155186545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A36736-97AE-3E21-37D6-478AD20D92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103530-5835-71FF-1569-4935122348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EB8DE3-A31D-E63A-EC2E-D6ECBB1FDFE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Recordemos que como llegamos a </a:t>
            </a:r>
            <a:r>
              <a:rPr lang="es-ES_tradnl" sz="6000" noProof="0" dirty="0" err="1"/>
              <a:t>s</a:t>
            </a:r>
            <a:r>
              <a:rPr lang="es-ES_tradnl" sz="6000" baseline="-25000" noProof="0" dirty="0" err="1"/>
              <a:t>t</a:t>
            </a:r>
            <a:r>
              <a:rPr lang="es-ES_tradnl" sz="6000" noProof="0" dirty="0"/>
              <a:t> no nos importa </a:t>
            </a:r>
          </a:p>
        </p:txBody>
      </p:sp>
      <p:sp>
        <p:nvSpPr>
          <p:cNvPr id="4" name="Slide Number Placeholder 3">
            <a:extLst>
              <a:ext uri="{FF2B5EF4-FFF2-40B4-BE49-F238E27FC236}">
                <a16:creationId xmlns:a16="http://schemas.microsoft.com/office/drawing/2014/main" id="{9DD40AB5-C9D9-0769-DFF1-F1E4CC067FED}"/>
              </a:ext>
            </a:extLst>
          </p:cNvPr>
          <p:cNvSpPr>
            <a:spLocks noGrp="1"/>
          </p:cNvSpPr>
          <p:nvPr>
            <p:ph type="sldNum" sz="quarter" idx="5"/>
          </p:nvPr>
        </p:nvSpPr>
        <p:spPr/>
        <p:txBody>
          <a:bodyPr/>
          <a:lstStyle/>
          <a:p>
            <a:fld id="{10A8952F-1C0B-F641-899D-BA69BEE8A7E7}" type="slidenum">
              <a:rPr lang="es-ES_tradnl" smtClean="0"/>
              <a:t>73</a:t>
            </a:fld>
            <a:endParaRPr lang="es-ES_tradnl"/>
          </a:p>
        </p:txBody>
      </p:sp>
    </p:spTree>
    <p:extLst>
      <p:ext uri="{BB962C8B-B14F-4D97-AF65-F5344CB8AC3E}">
        <p14:creationId xmlns:p14="http://schemas.microsoft.com/office/powerpoint/2010/main" val="28584735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2CFA25-010E-7963-C571-50E33A86AD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331E40-4C4C-717C-DEEE-5F124FEFE2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9BCB6A-031B-21BC-96F3-F4452F0D690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Recordemos que como llegamos a </a:t>
            </a:r>
            <a:r>
              <a:rPr lang="es-ES_tradnl" sz="6000" noProof="0" dirty="0" err="1"/>
              <a:t>s</a:t>
            </a:r>
            <a:r>
              <a:rPr lang="es-ES_tradnl" sz="6000" baseline="-25000" noProof="0" dirty="0" err="1"/>
              <a:t>t</a:t>
            </a:r>
            <a:r>
              <a:rPr lang="es-ES_tradnl" sz="6000" noProof="0" dirty="0"/>
              <a:t> no nos importa </a:t>
            </a:r>
          </a:p>
        </p:txBody>
      </p:sp>
      <p:sp>
        <p:nvSpPr>
          <p:cNvPr id="4" name="Slide Number Placeholder 3">
            <a:extLst>
              <a:ext uri="{FF2B5EF4-FFF2-40B4-BE49-F238E27FC236}">
                <a16:creationId xmlns:a16="http://schemas.microsoft.com/office/drawing/2014/main" id="{B51DA384-0CCE-211A-14A6-05C285613462}"/>
              </a:ext>
            </a:extLst>
          </p:cNvPr>
          <p:cNvSpPr>
            <a:spLocks noGrp="1"/>
          </p:cNvSpPr>
          <p:nvPr>
            <p:ph type="sldNum" sz="quarter" idx="5"/>
          </p:nvPr>
        </p:nvSpPr>
        <p:spPr/>
        <p:txBody>
          <a:bodyPr/>
          <a:lstStyle/>
          <a:p>
            <a:fld id="{10A8952F-1C0B-F641-899D-BA69BEE8A7E7}" type="slidenum">
              <a:rPr lang="es-ES_tradnl" smtClean="0"/>
              <a:t>74</a:t>
            </a:fld>
            <a:endParaRPr lang="es-ES_tradnl"/>
          </a:p>
        </p:txBody>
      </p:sp>
    </p:spTree>
    <p:extLst>
      <p:ext uri="{BB962C8B-B14F-4D97-AF65-F5344CB8AC3E}">
        <p14:creationId xmlns:p14="http://schemas.microsoft.com/office/powerpoint/2010/main" val="178322951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2DE657-6521-7519-2127-5D5E5EAE13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D78528-A7B1-0248-996B-C5ECB5B136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86BE21-FD0C-A521-6276-FDFA2D07A3E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Recordemos que como llegamos a </a:t>
            </a:r>
            <a:r>
              <a:rPr lang="es-ES_tradnl" sz="6000" noProof="0" dirty="0" err="1"/>
              <a:t>s</a:t>
            </a:r>
            <a:r>
              <a:rPr lang="es-ES_tradnl" sz="6000" baseline="-25000" noProof="0" dirty="0" err="1"/>
              <a:t>t</a:t>
            </a:r>
            <a:r>
              <a:rPr lang="es-ES_tradnl" sz="6000" noProof="0" dirty="0"/>
              <a:t> no nos importa </a:t>
            </a:r>
          </a:p>
        </p:txBody>
      </p:sp>
      <p:sp>
        <p:nvSpPr>
          <p:cNvPr id="4" name="Slide Number Placeholder 3">
            <a:extLst>
              <a:ext uri="{FF2B5EF4-FFF2-40B4-BE49-F238E27FC236}">
                <a16:creationId xmlns:a16="http://schemas.microsoft.com/office/drawing/2014/main" id="{B841B60F-715F-C792-DEE4-5C0CF5D57A41}"/>
              </a:ext>
            </a:extLst>
          </p:cNvPr>
          <p:cNvSpPr>
            <a:spLocks noGrp="1"/>
          </p:cNvSpPr>
          <p:nvPr>
            <p:ph type="sldNum" sz="quarter" idx="5"/>
          </p:nvPr>
        </p:nvSpPr>
        <p:spPr/>
        <p:txBody>
          <a:bodyPr/>
          <a:lstStyle/>
          <a:p>
            <a:fld id="{10A8952F-1C0B-F641-899D-BA69BEE8A7E7}" type="slidenum">
              <a:rPr lang="es-ES_tradnl" smtClean="0"/>
              <a:t>75</a:t>
            </a:fld>
            <a:endParaRPr lang="es-ES_tradnl"/>
          </a:p>
        </p:txBody>
      </p:sp>
    </p:spTree>
    <p:extLst>
      <p:ext uri="{BB962C8B-B14F-4D97-AF65-F5344CB8AC3E}">
        <p14:creationId xmlns:p14="http://schemas.microsoft.com/office/powerpoint/2010/main" val="185807500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BA5B5B-CA3D-E8E6-A1CF-F8D484D3CA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F24FC2-0ACF-F916-149B-1D67CC2BCE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065F58-E267-433E-9CFC-D798BE60266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Recordemos que como llegamos a </a:t>
            </a:r>
            <a:r>
              <a:rPr lang="es-ES_tradnl" sz="6000" noProof="0" dirty="0" err="1"/>
              <a:t>s</a:t>
            </a:r>
            <a:r>
              <a:rPr lang="es-ES_tradnl" sz="6000" baseline="-25000" noProof="0" dirty="0" err="1"/>
              <a:t>t</a:t>
            </a:r>
            <a:r>
              <a:rPr lang="es-ES_tradnl" sz="6000" noProof="0" dirty="0"/>
              <a:t> no nos importa </a:t>
            </a:r>
          </a:p>
        </p:txBody>
      </p:sp>
      <p:sp>
        <p:nvSpPr>
          <p:cNvPr id="4" name="Slide Number Placeholder 3">
            <a:extLst>
              <a:ext uri="{FF2B5EF4-FFF2-40B4-BE49-F238E27FC236}">
                <a16:creationId xmlns:a16="http://schemas.microsoft.com/office/drawing/2014/main" id="{385A96BA-D366-3043-FC13-47CDE96E776D}"/>
              </a:ext>
            </a:extLst>
          </p:cNvPr>
          <p:cNvSpPr>
            <a:spLocks noGrp="1"/>
          </p:cNvSpPr>
          <p:nvPr>
            <p:ph type="sldNum" sz="quarter" idx="5"/>
          </p:nvPr>
        </p:nvSpPr>
        <p:spPr/>
        <p:txBody>
          <a:bodyPr/>
          <a:lstStyle/>
          <a:p>
            <a:fld id="{10A8952F-1C0B-F641-899D-BA69BEE8A7E7}" type="slidenum">
              <a:rPr lang="es-ES_tradnl" smtClean="0"/>
              <a:t>76</a:t>
            </a:fld>
            <a:endParaRPr lang="es-ES_tradnl"/>
          </a:p>
        </p:txBody>
      </p:sp>
    </p:spTree>
    <p:extLst>
      <p:ext uri="{BB962C8B-B14F-4D97-AF65-F5344CB8AC3E}">
        <p14:creationId xmlns:p14="http://schemas.microsoft.com/office/powerpoint/2010/main" val="316959789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77</a:t>
            </a:fld>
            <a:endParaRPr lang="es-ES_tradnl"/>
          </a:p>
        </p:txBody>
      </p:sp>
    </p:spTree>
    <p:extLst>
      <p:ext uri="{BB962C8B-B14F-4D97-AF65-F5344CB8AC3E}">
        <p14:creationId xmlns:p14="http://schemas.microsoft.com/office/powerpoint/2010/main" val="104652461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EF303C-E24B-4F5A-B309-5995DA7332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9E5A36-F023-2C3E-288B-897B9A9C05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464241-4129-0C3F-0845-92DF7504561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La </a:t>
            </a:r>
            <a:r>
              <a:rPr lang="en-US" sz="8000" b="1" dirty="0"/>
              <a:t>E</a:t>
            </a:r>
            <a:r>
              <a:rPr lang="en-US" sz="8000" dirty="0"/>
              <a:t> (</a:t>
            </a:r>
            <a:r>
              <a:rPr lang="en-US" sz="8000" dirty="0" err="1"/>
              <a:t>específicamente</a:t>
            </a:r>
            <a:r>
              <a:rPr lang="en-US" sz="8000" dirty="0"/>
              <a:t> E</a:t>
            </a:r>
            <a:r>
              <a:rPr lang="el-GR" sz="8000" dirty="0"/>
              <a:t>π\</a:t>
            </a:r>
            <a:r>
              <a:rPr lang="en-US" sz="8000" dirty="0" err="1"/>
              <a:t>mathbb</a:t>
            </a:r>
            <a:r>
              <a:rPr lang="en-US" sz="8000" dirty="0"/>
              <a:t>{E}_\</a:t>
            </a:r>
            <a:r>
              <a:rPr lang="en-US" sz="8000" dirty="0" err="1"/>
              <a:t>piE</a:t>
            </a:r>
            <a:r>
              <a:rPr lang="el-GR" sz="8000" dirty="0"/>
              <a:t>π​) </a:t>
            </a:r>
            <a:r>
              <a:rPr lang="en-US" sz="8000" dirty="0" err="1"/>
              <a:t>significa</a:t>
            </a:r>
            <a:r>
              <a:rPr lang="en-US" sz="8000" dirty="0"/>
              <a:t> </a:t>
            </a:r>
            <a:r>
              <a:rPr lang="en-US" sz="8000" b="1" dirty="0" err="1"/>
              <a:t>esperanza</a:t>
            </a:r>
            <a:r>
              <a:rPr lang="en-US" sz="8000" b="1" dirty="0"/>
              <a:t> </a:t>
            </a:r>
            <a:r>
              <a:rPr lang="en-US" sz="8000" b="1" dirty="0" err="1"/>
              <a:t>matemática</a:t>
            </a:r>
            <a:r>
              <a:rPr lang="en-US" sz="8000" dirty="0"/>
              <a:t> o </a:t>
            </a:r>
            <a:r>
              <a:rPr lang="en-US" sz="8000" b="1" dirty="0"/>
              <a:t>valor </a:t>
            </a:r>
            <a:r>
              <a:rPr lang="en-US" sz="8000" b="1" dirty="0" err="1"/>
              <a:t>esperado</a:t>
            </a:r>
            <a:r>
              <a:rPr lang="en-US" sz="8000" dirty="0"/>
              <a:t>. Es </a:t>
            </a:r>
            <a:r>
              <a:rPr lang="en-US" sz="8000" dirty="0" err="1"/>
              <a:t>una</a:t>
            </a:r>
            <a:r>
              <a:rPr lang="en-US" sz="8000" dirty="0"/>
              <a:t> forma de </a:t>
            </a:r>
            <a:r>
              <a:rPr lang="en-US" sz="8000" dirty="0" err="1"/>
              <a:t>decir</a:t>
            </a:r>
            <a:r>
              <a:rPr lang="en-US" sz="8000" dirty="0"/>
              <a:t> que </a:t>
            </a:r>
            <a:r>
              <a:rPr lang="en-US" sz="8000" dirty="0" err="1"/>
              <a:t>estamos</a:t>
            </a:r>
            <a:r>
              <a:rPr lang="en-US" sz="8000" dirty="0"/>
              <a:t> </a:t>
            </a:r>
            <a:r>
              <a:rPr lang="en-US" sz="8000" dirty="0" err="1"/>
              <a:t>promediando</a:t>
            </a:r>
            <a:r>
              <a:rPr lang="en-US" sz="8000" dirty="0"/>
              <a:t> </a:t>
            </a:r>
            <a:r>
              <a:rPr lang="en-US" sz="8000" dirty="0" err="1"/>
              <a:t>sobre</a:t>
            </a:r>
            <a:r>
              <a:rPr lang="en-US" sz="8000" dirty="0"/>
              <a:t> </a:t>
            </a:r>
            <a:r>
              <a:rPr lang="en-US" sz="8000" dirty="0" err="1"/>
              <a:t>todas</a:t>
            </a:r>
            <a:r>
              <a:rPr lang="en-US" sz="8000" dirty="0"/>
              <a:t> las </a:t>
            </a:r>
            <a:r>
              <a:rPr lang="en-US" sz="8000" dirty="0" err="1"/>
              <a:t>posibles</a:t>
            </a:r>
            <a:r>
              <a:rPr lang="en-US" sz="8000" dirty="0"/>
              <a:t> </a:t>
            </a:r>
            <a:r>
              <a:rPr lang="en-US" sz="8000" dirty="0" err="1"/>
              <a:t>transiciones</a:t>
            </a:r>
            <a:r>
              <a:rPr lang="en-US" sz="8000" dirty="0"/>
              <a:t> y </a:t>
            </a:r>
            <a:r>
              <a:rPr lang="en-US" sz="8000" dirty="0" err="1"/>
              <a:t>recompensas</a:t>
            </a:r>
            <a:r>
              <a:rPr lang="en-US" sz="8000" dirty="0"/>
              <a:t> que </a:t>
            </a:r>
            <a:r>
              <a:rPr lang="en-US" sz="8000" dirty="0" err="1"/>
              <a:t>pueden</a:t>
            </a:r>
            <a:r>
              <a:rPr lang="en-US" sz="8000" dirty="0"/>
              <a:t> </a:t>
            </a:r>
            <a:r>
              <a:rPr lang="en-US" sz="8000" dirty="0" err="1"/>
              <a:t>ocurrir</a:t>
            </a:r>
            <a:r>
              <a:rPr lang="en-US" sz="8000" dirty="0"/>
              <a:t> </a:t>
            </a:r>
            <a:r>
              <a:rPr lang="en-US" sz="8000" b="1" dirty="0" err="1"/>
              <a:t>siguiendo</a:t>
            </a:r>
            <a:r>
              <a:rPr lang="en-US" sz="8000" b="1" dirty="0"/>
              <a:t> la </a:t>
            </a:r>
            <a:r>
              <a:rPr lang="en-US" sz="8000" b="1" dirty="0" err="1"/>
              <a:t>política</a:t>
            </a:r>
            <a:r>
              <a:rPr lang="en-US" sz="8000" b="1" dirty="0"/>
              <a:t> </a:t>
            </a:r>
            <a:r>
              <a:rPr lang="el-GR" sz="8000" b="1" dirty="0"/>
              <a:t>π\</a:t>
            </a:r>
            <a:r>
              <a:rPr lang="en-US" sz="8000" b="1" dirty="0"/>
              <a:t>pi</a:t>
            </a:r>
            <a:r>
              <a:rPr lang="el-GR" sz="8000" b="1" dirty="0"/>
              <a:t>π</a:t>
            </a:r>
            <a:r>
              <a:rPr lang="el-GR" sz="8000" dirty="0"/>
              <a:t> </a:t>
            </a:r>
            <a:r>
              <a:rPr lang="en-US" sz="8000" dirty="0" err="1"/>
              <a:t>desde</a:t>
            </a:r>
            <a:r>
              <a:rPr lang="en-US" sz="8000" dirty="0"/>
              <a:t> </a:t>
            </a:r>
            <a:r>
              <a:rPr lang="en-US" sz="8000" dirty="0" err="1"/>
              <a:t>el</a:t>
            </a:r>
            <a:r>
              <a:rPr lang="en-US" sz="8000" dirty="0"/>
              <a:t> </a:t>
            </a:r>
            <a:r>
              <a:rPr lang="en-US" sz="8000" dirty="0" err="1"/>
              <a:t>estado</a:t>
            </a:r>
            <a:r>
              <a:rPr lang="en-US" sz="8000" dirty="0"/>
              <a:t> </a:t>
            </a:r>
            <a:r>
              <a:rPr lang="en-US" sz="8000" dirty="0" err="1"/>
              <a:t>sts_tst</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valor del </a:t>
            </a:r>
            <a:r>
              <a:rPr lang="en-US" sz="8000" dirty="0" err="1"/>
              <a:t>estado</a:t>
            </a:r>
            <a:r>
              <a:rPr lang="en-US" sz="8000" dirty="0"/>
              <a:t> </a:t>
            </a:r>
            <a:r>
              <a:rPr lang="en-US" sz="8000" dirty="0" err="1"/>
              <a:t>sts_tst</a:t>
            </a:r>
            <a:r>
              <a:rPr lang="en-US" sz="8000" dirty="0"/>
              <a:t>​ bajo la </a:t>
            </a:r>
            <a:r>
              <a:rPr lang="en-US" sz="8000" dirty="0" err="1"/>
              <a:t>política</a:t>
            </a:r>
            <a:r>
              <a:rPr lang="en-US" sz="8000" dirty="0"/>
              <a:t> </a:t>
            </a:r>
            <a:r>
              <a:rPr lang="el-GR" sz="8000" dirty="0"/>
              <a:t>π\</a:t>
            </a:r>
            <a:r>
              <a:rPr lang="en-US" sz="8000" dirty="0"/>
              <a:t>pi</a:t>
            </a:r>
            <a:r>
              <a:rPr lang="el-GR" sz="8000" dirty="0"/>
              <a:t>π, </a:t>
            </a:r>
            <a:r>
              <a:rPr lang="en-US" sz="8000" dirty="0"/>
              <a:t>es </a:t>
            </a:r>
            <a:r>
              <a:rPr lang="en-US" sz="8000" dirty="0" err="1"/>
              <a:t>el</a:t>
            </a:r>
            <a:r>
              <a:rPr lang="en-US" sz="8000" dirty="0"/>
              <a:t> </a:t>
            </a:r>
            <a:r>
              <a:rPr lang="en-US" sz="8000" b="1" dirty="0" err="1"/>
              <a:t>promedio</a:t>
            </a:r>
            <a:r>
              <a:rPr lang="en-US" sz="8000" b="1" dirty="0"/>
              <a:t> </a:t>
            </a:r>
            <a:r>
              <a:rPr lang="en-US" sz="8000" b="1" dirty="0" err="1"/>
              <a:t>esperado</a:t>
            </a:r>
            <a:r>
              <a:rPr lang="en-US" sz="8000" dirty="0"/>
              <a:t> de la </a:t>
            </a:r>
            <a:r>
              <a:rPr lang="en-US" sz="8000" dirty="0" err="1"/>
              <a:t>recompensa</a:t>
            </a:r>
            <a:r>
              <a:rPr lang="en-US" sz="8000" dirty="0"/>
              <a:t> </a:t>
            </a:r>
            <a:r>
              <a:rPr lang="en-US" sz="8000" dirty="0" err="1"/>
              <a:t>inmediata</a:t>
            </a:r>
            <a:r>
              <a:rPr lang="en-US" sz="8000" dirty="0"/>
              <a:t> </a:t>
            </a:r>
            <a:r>
              <a:rPr lang="en-US" sz="8000" dirty="0" err="1"/>
              <a:t>más</a:t>
            </a:r>
            <a:r>
              <a:rPr lang="en-US" sz="8000" dirty="0"/>
              <a:t> </a:t>
            </a:r>
            <a:r>
              <a:rPr lang="en-US" sz="8000" dirty="0" err="1"/>
              <a:t>el</a:t>
            </a:r>
            <a:r>
              <a:rPr lang="en-US" sz="8000" dirty="0"/>
              <a:t> valor del </a:t>
            </a:r>
            <a:r>
              <a:rPr lang="en-US" sz="8000" dirty="0" err="1"/>
              <a:t>siguiente</a:t>
            </a:r>
            <a:r>
              <a:rPr lang="en-US" sz="8000" dirty="0"/>
              <a:t> </a:t>
            </a:r>
            <a:r>
              <a:rPr lang="en-US" sz="8000" dirty="0" err="1"/>
              <a:t>estado</a:t>
            </a:r>
            <a:r>
              <a:rPr lang="en-US" sz="8000" dirty="0"/>
              <a:t> (</a:t>
            </a:r>
            <a:r>
              <a:rPr lang="en-US" sz="8000" dirty="0" err="1"/>
              <a:t>descontado</a:t>
            </a:r>
            <a:r>
              <a:rPr lang="en-US" sz="8000" dirty="0"/>
              <a:t> </a:t>
            </a:r>
            <a:r>
              <a:rPr lang="en-US" sz="8000" dirty="0" err="1"/>
              <a:t>por</a:t>
            </a:r>
            <a:r>
              <a:rPr lang="en-US" sz="8000" dirty="0"/>
              <a:t> </a:t>
            </a:r>
            <a:r>
              <a:rPr lang="el-GR" sz="8000" dirty="0"/>
              <a:t>γ\</a:t>
            </a:r>
            <a:r>
              <a:rPr lang="en-US" sz="8000" dirty="0"/>
              <a:t>gamma</a:t>
            </a:r>
            <a:r>
              <a:rPr lang="el-GR" sz="8000" dirty="0"/>
              <a:t>γ), </a:t>
            </a:r>
            <a:r>
              <a:rPr lang="en-US" sz="8000" b="1" dirty="0" err="1"/>
              <a:t>considerando</a:t>
            </a:r>
            <a:r>
              <a:rPr lang="en-US" sz="8000" b="1" dirty="0"/>
              <a:t> la </a:t>
            </a:r>
            <a:r>
              <a:rPr lang="en-US" sz="8000" b="1" dirty="0" err="1"/>
              <a:t>probabilidad</a:t>
            </a:r>
            <a:r>
              <a:rPr lang="en-US" sz="8000" b="1" dirty="0"/>
              <a:t> de </a:t>
            </a:r>
            <a:r>
              <a:rPr lang="en-US" sz="8000" b="1" dirty="0" err="1"/>
              <a:t>cada</a:t>
            </a:r>
            <a:r>
              <a:rPr lang="en-US" sz="8000" b="1" dirty="0"/>
              <a:t> </a:t>
            </a:r>
            <a:r>
              <a:rPr lang="en-US" sz="8000" b="1" dirty="0" err="1"/>
              <a:t>acción</a:t>
            </a:r>
            <a:r>
              <a:rPr lang="en-US" sz="8000" b="1" dirty="0"/>
              <a:t> y </a:t>
            </a:r>
            <a:r>
              <a:rPr lang="en-US" sz="8000" b="1" dirty="0" err="1"/>
              <a:t>transición</a:t>
            </a:r>
            <a:r>
              <a:rPr lang="en-US" sz="8000" dirty="0"/>
              <a:t> </a:t>
            </a:r>
            <a:r>
              <a:rPr lang="en-US" sz="8000" dirty="0" err="1"/>
              <a:t>según</a:t>
            </a:r>
            <a:r>
              <a:rPr lang="en-US" sz="8000" dirty="0"/>
              <a:t> </a:t>
            </a:r>
            <a:r>
              <a:rPr lang="el-GR" sz="8000" dirty="0"/>
              <a:t>π\</a:t>
            </a:r>
            <a:r>
              <a:rPr lang="en-US" sz="8000" dirty="0"/>
              <a:t>pi</a:t>
            </a:r>
            <a:r>
              <a:rPr lang="el-GR" sz="8000" dirty="0"/>
              <a:t>π.</a:t>
            </a:r>
            <a:endParaRPr lang="es-ES_tradnl" sz="6000" noProof="0" dirty="0"/>
          </a:p>
        </p:txBody>
      </p:sp>
      <p:sp>
        <p:nvSpPr>
          <p:cNvPr id="4" name="Slide Number Placeholder 3">
            <a:extLst>
              <a:ext uri="{FF2B5EF4-FFF2-40B4-BE49-F238E27FC236}">
                <a16:creationId xmlns:a16="http://schemas.microsoft.com/office/drawing/2014/main" id="{D0BD395B-EA2D-6891-58C3-DCD6A5BE255E}"/>
              </a:ext>
            </a:extLst>
          </p:cNvPr>
          <p:cNvSpPr>
            <a:spLocks noGrp="1"/>
          </p:cNvSpPr>
          <p:nvPr>
            <p:ph type="sldNum" sz="quarter" idx="5"/>
          </p:nvPr>
        </p:nvSpPr>
        <p:spPr/>
        <p:txBody>
          <a:bodyPr/>
          <a:lstStyle/>
          <a:p>
            <a:fld id="{10A8952F-1C0B-F641-899D-BA69BEE8A7E7}" type="slidenum">
              <a:rPr lang="es-ES_tradnl" smtClean="0"/>
              <a:t>78</a:t>
            </a:fld>
            <a:endParaRPr lang="es-ES_tradnl"/>
          </a:p>
        </p:txBody>
      </p:sp>
    </p:spTree>
    <p:extLst>
      <p:ext uri="{BB962C8B-B14F-4D97-AF65-F5344CB8AC3E}">
        <p14:creationId xmlns:p14="http://schemas.microsoft.com/office/powerpoint/2010/main" val="291655765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A26898-3FB1-F848-C259-4A1E437933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042EB7-FA41-9BCB-D7FE-931C58BB15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393179-34ED-5973-824D-352D241AFAB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La </a:t>
            </a:r>
            <a:r>
              <a:rPr lang="en-US" sz="8000" b="1" dirty="0"/>
              <a:t>E</a:t>
            </a:r>
            <a:r>
              <a:rPr lang="en-US" sz="8000" dirty="0"/>
              <a:t> (</a:t>
            </a:r>
            <a:r>
              <a:rPr lang="en-US" sz="8000" dirty="0" err="1"/>
              <a:t>específicamente</a:t>
            </a:r>
            <a:r>
              <a:rPr lang="en-US" sz="8000" dirty="0"/>
              <a:t> E</a:t>
            </a:r>
            <a:r>
              <a:rPr lang="el-GR" sz="8000" dirty="0"/>
              <a:t>π\</a:t>
            </a:r>
            <a:r>
              <a:rPr lang="en-US" sz="8000" dirty="0" err="1"/>
              <a:t>mathbb</a:t>
            </a:r>
            <a:r>
              <a:rPr lang="en-US" sz="8000" dirty="0"/>
              <a:t>{E}_\</a:t>
            </a:r>
            <a:r>
              <a:rPr lang="en-US" sz="8000" dirty="0" err="1"/>
              <a:t>piE</a:t>
            </a:r>
            <a:r>
              <a:rPr lang="el-GR" sz="8000" dirty="0"/>
              <a:t>π​) </a:t>
            </a:r>
            <a:r>
              <a:rPr lang="en-US" sz="8000" dirty="0" err="1"/>
              <a:t>significa</a:t>
            </a:r>
            <a:r>
              <a:rPr lang="en-US" sz="8000" dirty="0"/>
              <a:t> </a:t>
            </a:r>
            <a:r>
              <a:rPr lang="en-US" sz="8000" b="1" dirty="0" err="1"/>
              <a:t>esperanza</a:t>
            </a:r>
            <a:r>
              <a:rPr lang="en-US" sz="8000" b="1" dirty="0"/>
              <a:t> </a:t>
            </a:r>
            <a:r>
              <a:rPr lang="en-US" sz="8000" b="1" dirty="0" err="1"/>
              <a:t>matemática</a:t>
            </a:r>
            <a:r>
              <a:rPr lang="en-US" sz="8000" dirty="0"/>
              <a:t> o </a:t>
            </a:r>
            <a:r>
              <a:rPr lang="en-US" sz="8000" b="1" dirty="0"/>
              <a:t>valor </a:t>
            </a:r>
            <a:r>
              <a:rPr lang="en-US" sz="8000" b="1" dirty="0" err="1"/>
              <a:t>esperado</a:t>
            </a:r>
            <a:r>
              <a:rPr lang="en-US" sz="8000" dirty="0"/>
              <a:t>. Es </a:t>
            </a:r>
            <a:r>
              <a:rPr lang="en-US" sz="8000" dirty="0" err="1"/>
              <a:t>una</a:t>
            </a:r>
            <a:r>
              <a:rPr lang="en-US" sz="8000" dirty="0"/>
              <a:t> forma de </a:t>
            </a:r>
            <a:r>
              <a:rPr lang="en-US" sz="8000" dirty="0" err="1"/>
              <a:t>decir</a:t>
            </a:r>
            <a:r>
              <a:rPr lang="en-US" sz="8000" dirty="0"/>
              <a:t> que </a:t>
            </a:r>
            <a:r>
              <a:rPr lang="en-US" sz="8000" dirty="0" err="1"/>
              <a:t>estamos</a:t>
            </a:r>
            <a:r>
              <a:rPr lang="en-US" sz="8000" dirty="0"/>
              <a:t> </a:t>
            </a:r>
            <a:r>
              <a:rPr lang="en-US" sz="8000" dirty="0" err="1"/>
              <a:t>promediando</a:t>
            </a:r>
            <a:r>
              <a:rPr lang="en-US" sz="8000" dirty="0"/>
              <a:t> </a:t>
            </a:r>
            <a:r>
              <a:rPr lang="en-US" sz="8000" dirty="0" err="1"/>
              <a:t>sobre</a:t>
            </a:r>
            <a:r>
              <a:rPr lang="en-US" sz="8000" dirty="0"/>
              <a:t> </a:t>
            </a:r>
            <a:r>
              <a:rPr lang="en-US" sz="8000" dirty="0" err="1"/>
              <a:t>todas</a:t>
            </a:r>
            <a:r>
              <a:rPr lang="en-US" sz="8000" dirty="0"/>
              <a:t> las </a:t>
            </a:r>
            <a:r>
              <a:rPr lang="en-US" sz="8000" dirty="0" err="1"/>
              <a:t>posibles</a:t>
            </a:r>
            <a:r>
              <a:rPr lang="en-US" sz="8000" dirty="0"/>
              <a:t> </a:t>
            </a:r>
            <a:r>
              <a:rPr lang="en-US" sz="8000" dirty="0" err="1"/>
              <a:t>transiciones</a:t>
            </a:r>
            <a:r>
              <a:rPr lang="en-US" sz="8000" dirty="0"/>
              <a:t> y </a:t>
            </a:r>
            <a:r>
              <a:rPr lang="en-US" sz="8000" dirty="0" err="1"/>
              <a:t>recompensas</a:t>
            </a:r>
            <a:r>
              <a:rPr lang="en-US" sz="8000" dirty="0"/>
              <a:t> que </a:t>
            </a:r>
            <a:r>
              <a:rPr lang="en-US" sz="8000" dirty="0" err="1"/>
              <a:t>pueden</a:t>
            </a:r>
            <a:r>
              <a:rPr lang="en-US" sz="8000" dirty="0"/>
              <a:t> </a:t>
            </a:r>
            <a:r>
              <a:rPr lang="en-US" sz="8000" dirty="0" err="1"/>
              <a:t>ocurrir</a:t>
            </a:r>
            <a:r>
              <a:rPr lang="en-US" sz="8000" dirty="0"/>
              <a:t> </a:t>
            </a:r>
            <a:r>
              <a:rPr lang="en-US" sz="8000" b="1" dirty="0" err="1"/>
              <a:t>siguiendo</a:t>
            </a:r>
            <a:r>
              <a:rPr lang="en-US" sz="8000" b="1" dirty="0"/>
              <a:t> la </a:t>
            </a:r>
            <a:r>
              <a:rPr lang="en-US" sz="8000" b="1" dirty="0" err="1"/>
              <a:t>política</a:t>
            </a:r>
            <a:r>
              <a:rPr lang="en-US" sz="8000" b="1" dirty="0"/>
              <a:t> </a:t>
            </a:r>
            <a:r>
              <a:rPr lang="el-GR" sz="8000" b="1" dirty="0"/>
              <a:t>π\</a:t>
            </a:r>
            <a:r>
              <a:rPr lang="en-US" sz="8000" b="1" dirty="0"/>
              <a:t>pi</a:t>
            </a:r>
            <a:r>
              <a:rPr lang="el-GR" sz="8000" b="1" dirty="0"/>
              <a:t>π</a:t>
            </a:r>
            <a:r>
              <a:rPr lang="el-GR" sz="8000" dirty="0"/>
              <a:t> </a:t>
            </a:r>
            <a:r>
              <a:rPr lang="en-US" sz="8000" dirty="0" err="1"/>
              <a:t>desde</a:t>
            </a:r>
            <a:r>
              <a:rPr lang="en-US" sz="8000" dirty="0"/>
              <a:t> </a:t>
            </a:r>
            <a:r>
              <a:rPr lang="en-US" sz="8000" dirty="0" err="1"/>
              <a:t>el</a:t>
            </a:r>
            <a:r>
              <a:rPr lang="en-US" sz="8000" dirty="0"/>
              <a:t> </a:t>
            </a:r>
            <a:r>
              <a:rPr lang="en-US" sz="8000" dirty="0" err="1"/>
              <a:t>estado</a:t>
            </a:r>
            <a:r>
              <a:rPr lang="en-US" sz="8000" dirty="0"/>
              <a:t> </a:t>
            </a:r>
            <a:r>
              <a:rPr lang="en-US" sz="8000" dirty="0" err="1"/>
              <a:t>sts_tst</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valor del </a:t>
            </a:r>
            <a:r>
              <a:rPr lang="en-US" sz="8000" dirty="0" err="1"/>
              <a:t>estado</a:t>
            </a:r>
            <a:r>
              <a:rPr lang="en-US" sz="8000" dirty="0"/>
              <a:t> </a:t>
            </a:r>
            <a:r>
              <a:rPr lang="en-US" sz="8000" dirty="0" err="1"/>
              <a:t>sts_tst</a:t>
            </a:r>
            <a:r>
              <a:rPr lang="en-US" sz="8000" dirty="0"/>
              <a:t>​ bajo la </a:t>
            </a:r>
            <a:r>
              <a:rPr lang="en-US" sz="8000" dirty="0" err="1"/>
              <a:t>política</a:t>
            </a:r>
            <a:r>
              <a:rPr lang="en-US" sz="8000" dirty="0"/>
              <a:t> </a:t>
            </a:r>
            <a:r>
              <a:rPr lang="el-GR" sz="8000" dirty="0"/>
              <a:t>π\</a:t>
            </a:r>
            <a:r>
              <a:rPr lang="en-US" sz="8000" dirty="0"/>
              <a:t>pi</a:t>
            </a:r>
            <a:r>
              <a:rPr lang="el-GR" sz="8000" dirty="0"/>
              <a:t>π, </a:t>
            </a:r>
            <a:r>
              <a:rPr lang="en-US" sz="8000" dirty="0"/>
              <a:t>es </a:t>
            </a:r>
            <a:r>
              <a:rPr lang="en-US" sz="8000" dirty="0" err="1"/>
              <a:t>el</a:t>
            </a:r>
            <a:r>
              <a:rPr lang="en-US" sz="8000" dirty="0"/>
              <a:t> </a:t>
            </a:r>
            <a:r>
              <a:rPr lang="en-US" sz="8000" b="1" dirty="0" err="1"/>
              <a:t>promedio</a:t>
            </a:r>
            <a:r>
              <a:rPr lang="en-US" sz="8000" b="1" dirty="0"/>
              <a:t> </a:t>
            </a:r>
            <a:r>
              <a:rPr lang="en-US" sz="8000" b="1" dirty="0" err="1"/>
              <a:t>esperado</a:t>
            </a:r>
            <a:r>
              <a:rPr lang="en-US" sz="8000" dirty="0"/>
              <a:t> de la </a:t>
            </a:r>
            <a:r>
              <a:rPr lang="en-US" sz="8000" dirty="0" err="1"/>
              <a:t>recompensa</a:t>
            </a:r>
            <a:r>
              <a:rPr lang="en-US" sz="8000" dirty="0"/>
              <a:t> </a:t>
            </a:r>
            <a:r>
              <a:rPr lang="en-US" sz="8000" dirty="0" err="1"/>
              <a:t>inmediata</a:t>
            </a:r>
            <a:r>
              <a:rPr lang="en-US" sz="8000" dirty="0"/>
              <a:t> </a:t>
            </a:r>
            <a:r>
              <a:rPr lang="en-US" sz="8000" dirty="0" err="1"/>
              <a:t>más</a:t>
            </a:r>
            <a:r>
              <a:rPr lang="en-US" sz="8000" dirty="0"/>
              <a:t> </a:t>
            </a:r>
            <a:r>
              <a:rPr lang="en-US" sz="8000" dirty="0" err="1"/>
              <a:t>el</a:t>
            </a:r>
            <a:r>
              <a:rPr lang="en-US" sz="8000" dirty="0"/>
              <a:t> valor del </a:t>
            </a:r>
            <a:r>
              <a:rPr lang="en-US" sz="8000" dirty="0" err="1"/>
              <a:t>siguiente</a:t>
            </a:r>
            <a:r>
              <a:rPr lang="en-US" sz="8000" dirty="0"/>
              <a:t> </a:t>
            </a:r>
            <a:r>
              <a:rPr lang="en-US" sz="8000" dirty="0" err="1"/>
              <a:t>estado</a:t>
            </a:r>
            <a:r>
              <a:rPr lang="en-US" sz="8000" dirty="0"/>
              <a:t> (</a:t>
            </a:r>
            <a:r>
              <a:rPr lang="en-US" sz="8000" dirty="0" err="1"/>
              <a:t>descontado</a:t>
            </a:r>
            <a:r>
              <a:rPr lang="en-US" sz="8000" dirty="0"/>
              <a:t> </a:t>
            </a:r>
            <a:r>
              <a:rPr lang="en-US" sz="8000" dirty="0" err="1"/>
              <a:t>por</a:t>
            </a:r>
            <a:r>
              <a:rPr lang="en-US" sz="8000" dirty="0"/>
              <a:t> </a:t>
            </a:r>
            <a:r>
              <a:rPr lang="el-GR" sz="8000" dirty="0"/>
              <a:t>γ\</a:t>
            </a:r>
            <a:r>
              <a:rPr lang="en-US" sz="8000" dirty="0"/>
              <a:t>gamma</a:t>
            </a:r>
            <a:r>
              <a:rPr lang="el-GR" sz="8000" dirty="0"/>
              <a:t>γ), </a:t>
            </a:r>
            <a:r>
              <a:rPr lang="en-US" sz="8000" b="1" dirty="0" err="1"/>
              <a:t>considerando</a:t>
            </a:r>
            <a:r>
              <a:rPr lang="en-US" sz="8000" b="1" dirty="0"/>
              <a:t> la </a:t>
            </a:r>
            <a:r>
              <a:rPr lang="en-US" sz="8000" b="1" dirty="0" err="1"/>
              <a:t>probabilidad</a:t>
            </a:r>
            <a:r>
              <a:rPr lang="en-US" sz="8000" b="1" dirty="0"/>
              <a:t> de </a:t>
            </a:r>
            <a:r>
              <a:rPr lang="en-US" sz="8000" b="1" dirty="0" err="1"/>
              <a:t>cada</a:t>
            </a:r>
            <a:r>
              <a:rPr lang="en-US" sz="8000" b="1" dirty="0"/>
              <a:t> </a:t>
            </a:r>
            <a:r>
              <a:rPr lang="en-US" sz="8000" b="1" dirty="0" err="1"/>
              <a:t>acción</a:t>
            </a:r>
            <a:r>
              <a:rPr lang="en-US" sz="8000" b="1" dirty="0"/>
              <a:t> y </a:t>
            </a:r>
            <a:r>
              <a:rPr lang="en-US" sz="8000" b="1" dirty="0" err="1"/>
              <a:t>transición</a:t>
            </a:r>
            <a:r>
              <a:rPr lang="en-US" sz="8000" dirty="0"/>
              <a:t> </a:t>
            </a:r>
            <a:r>
              <a:rPr lang="en-US" sz="8000" dirty="0" err="1"/>
              <a:t>según</a:t>
            </a:r>
            <a:r>
              <a:rPr lang="en-US" sz="8000" dirty="0"/>
              <a:t> </a:t>
            </a:r>
            <a:r>
              <a:rPr lang="el-GR" sz="8000" dirty="0"/>
              <a:t>π\</a:t>
            </a:r>
            <a:r>
              <a:rPr lang="en-US" sz="8000" dirty="0"/>
              <a:t>pi</a:t>
            </a:r>
            <a:r>
              <a:rPr lang="el-GR" sz="8000" dirty="0"/>
              <a:t>π.</a:t>
            </a:r>
            <a:endParaRPr lang="es-ES_tradnl" sz="6000" noProof="0" dirty="0"/>
          </a:p>
        </p:txBody>
      </p:sp>
      <p:sp>
        <p:nvSpPr>
          <p:cNvPr id="4" name="Slide Number Placeholder 3">
            <a:extLst>
              <a:ext uri="{FF2B5EF4-FFF2-40B4-BE49-F238E27FC236}">
                <a16:creationId xmlns:a16="http://schemas.microsoft.com/office/drawing/2014/main" id="{7913A90A-6019-4394-5D8B-2B7C7CD32B79}"/>
              </a:ext>
            </a:extLst>
          </p:cNvPr>
          <p:cNvSpPr>
            <a:spLocks noGrp="1"/>
          </p:cNvSpPr>
          <p:nvPr>
            <p:ph type="sldNum" sz="quarter" idx="5"/>
          </p:nvPr>
        </p:nvSpPr>
        <p:spPr/>
        <p:txBody>
          <a:bodyPr/>
          <a:lstStyle/>
          <a:p>
            <a:fld id="{10A8952F-1C0B-F641-899D-BA69BEE8A7E7}" type="slidenum">
              <a:rPr lang="es-ES_tradnl" smtClean="0"/>
              <a:t>79</a:t>
            </a:fld>
            <a:endParaRPr lang="es-ES_tradnl"/>
          </a:p>
        </p:txBody>
      </p:sp>
    </p:spTree>
    <p:extLst>
      <p:ext uri="{BB962C8B-B14F-4D97-AF65-F5344CB8AC3E}">
        <p14:creationId xmlns:p14="http://schemas.microsoft.com/office/powerpoint/2010/main" val="40997110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669240-A2DD-D839-762F-752731C908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AB80DA-F685-D2D3-1DD3-0E85A15457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7656C6-313D-6F76-2E83-C66DCED15ADA}"/>
              </a:ext>
            </a:extLst>
          </p:cNvPr>
          <p:cNvSpPr>
            <a:spLocks noGrp="1"/>
          </p:cNvSpPr>
          <p:nvPr>
            <p:ph type="body" idx="1"/>
          </p:nvPr>
        </p:nvSpPr>
        <p:spPr/>
        <p:txBody>
          <a:bodyPr/>
          <a:lstStyle/>
          <a:p>
            <a:endParaRPr lang="en-US" sz="8000" dirty="0"/>
          </a:p>
        </p:txBody>
      </p:sp>
      <p:sp>
        <p:nvSpPr>
          <p:cNvPr id="4" name="Slide Number Placeholder 3">
            <a:extLst>
              <a:ext uri="{FF2B5EF4-FFF2-40B4-BE49-F238E27FC236}">
                <a16:creationId xmlns:a16="http://schemas.microsoft.com/office/drawing/2014/main" id="{EE8BD823-04D2-B03D-338A-38273E58FFEC}"/>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311184960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01CF99-C293-2277-1B10-C7C37BC700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CCB09F-7245-8F42-DA8C-789DCA2C9C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5A1048-3B49-36F0-EE92-02C49CA08C4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La </a:t>
            </a:r>
            <a:r>
              <a:rPr lang="en-US" sz="8000" b="1" dirty="0"/>
              <a:t>E</a:t>
            </a:r>
            <a:r>
              <a:rPr lang="en-US" sz="8000" dirty="0"/>
              <a:t> (</a:t>
            </a:r>
            <a:r>
              <a:rPr lang="en-US" sz="8000" dirty="0" err="1"/>
              <a:t>específicamente</a:t>
            </a:r>
            <a:r>
              <a:rPr lang="en-US" sz="8000" dirty="0"/>
              <a:t> E</a:t>
            </a:r>
            <a:r>
              <a:rPr lang="el-GR" sz="8000" dirty="0"/>
              <a:t>π\</a:t>
            </a:r>
            <a:r>
              <a:rPr lang="en-US" sz="8000" dirty="0" err="1"/>
              <a:t>mathbb</a:t>
            </a:r>
            <a:r>
              <a:rPr lang="en-US" sz="8000" dirty="0"/>
              <a:t>{E}_\</a:t>
            </a:r>
            <a:r>
              <a:rPr lang="en-US" sz="8000" dirty="0" err="1"/>
              <a:t>piE</a:t>
            </a:r>
            <a:r>
              <a:rPr lang="el-GR" sz="8000" dirty="0"/>
              <a:t>π​) </a:t>
            </a:r>
            <a:r>
              <a:rPr lang="en-US" sz="8000" dirty="0" err="1"/>
              <a:t>significa</a:t>
            </a:r>
            <a:r>
              <a:rPr lang="en-US" sz="8000" dirty="0"/>
              <a:t> </a:t>
            </a:r>
            <a:r>
              <a:rPr lang="en-US" sz="8000" b="1" dirty="0" err="1"/>
              <a:t>esperanza</a:t>
            </a:r>
            <a:r>
              <a:rPr lang="en-US" sz="8000" b="1" dirty="0"/>
              <a:t> </a:t>
            </a:r>
            <a:r>
              <a:rPr lang="en-US" sz="8000" b="1" dirty="0" err="1"/>
              <a:t>matemática</a:t>
            </a:r>
            <a:r>
              <a:rPr lang="en-US" sz="8000" dirty="0"/>
              <a:t> o </a:t>
            </a:r>
            <a:r>
              <a:rPr lang="en-US" sz="8000" b="1" dirty="0"/>
              <a:t>valor </a:t>
            </a:r>
            <a:r>
              <a:rPr lang="en-US" sz="8000" b="1" dirty="0" err="1"/>
              <a:t>esperado</a:t>
            </a:r>
            <a:r>
              <a:rPr lang="en-US" sz="8000" dirty="0"/>
              <a:t>. Es </a:t>
            </a:r>
            <a:r>
              <a:rPr lang="en-US" sz="8000" dirty="0" err="1"/>
              <a:t>una</a:t>
            </a:r>
            <a:r>
              <a:rPr lang="en-US" sz="8000" dirty="0"/>
              <a:t> forma de </a:t>
            </a:r>
            <a:r>
              <a:rPr lang="en-US" sz="8000" dirty="0" err="1"/>
              <a:t>decir</a:t>
            </a:r>
            <a:r>
              <a:rPr lang="en-US" sz="8000" dirty="0"/>
              <a:t> que </a:t>
            </a:r>
            <a:r>
              <a:rPr lang="en-US" sz="8000" dirty="0" err="1"/>
              <a:t>estamos</a:t>
            </a:r>
            <a:r>
              <a:rPr lang="en-US" sz="8000" dirty="0"/>
              <a:t> </a:t>
            </a:r>
            <a:r>
              <a:rPr lang="en-US" sz="8000" dirty="0" err="1"/>
              <a:t>promediando</a:t>
            </a:r>
            <a:r>
              <a:rPr lang="en-US" sz="8000" dirty="0"/>
              <a:t> </a:t>
            </a:r>
            <a:r>
              <a:rPr lang="en-US" sz="8000" dirty="0" err="1"/>
              <a:t>sobre</a:t>
            </a:r>
            <a:r>
              <a:rPr lang="en-US" sz="8000" dirty="0"/>
              <a:t> </a:t>
            </a:r>
            <a:r>
              <a:rPr lang="en-US" sz="8000" dirty="0" err="1"/>
              <a:t>todas</a:t>
            </a:r>
            <a:r>
              <a:rPr lang="en-US" sz="8000" dirty="0"/>
              <a:t> las </a:t>
            </a:r>
            <a:r>
              <a:rPr lang="en-US" sz="8000" dirty="0" err="1"/>
              <a:t>posibles</a:t>
            </a:r>
            <a:r>
              <a:rPr lang="en-US" sz="8000" dirty="0"/>
              <a:t> </a:t>
            </a:r>
            <a:r>
              <a:rPr lang="en-US" sz="8000" dirty="0" err="1"/>
              <a:t>transiciones</a:t>
            </a:r>
            <a:r>
              <a:rPr lang="en-US" sz="8000" dirty="0"/>
              <a:t> y </a:t>
            </a:r>
            <a:r>
              <a:rPr lang="en-US" sz="8000" dirty="0" err="1"/>
              <a:t>recompensas</a:t>
            </a:r>
            <a:r>
              <a:rPr lang="en-US" sz="8000" dirty="0"/>
              <a:t> que </a:t>
            </a:r>
            <a:r>
              <a:rPr lang="en-US" sz="8000" dirty="0" err="1"/>
              <a:t>pueden</a:t>
            </a:r>
            <a:r>
              <a:rPr lang="en-US" sz="8000" dirty="0"/>
              <a:t> </a:t>
            </a:r>
            <a:r>
              <a:rPr lang="en-US" sz="8000" dirty="0" err="1"/>
              <a:t>ocurrir</a:t>
            </a:r>
            <a:r>
              <a:rPr lang="en-US" sz="8000" dirty="0"/>
              <a:t> </a:t>
            </a:r>
            <a:r>
              <a:rPr lang="en-US" sz="8000" b="1" dirty="0" err="1"/>
              <a:t>siguiendo</a:t>
            </a:r>
            <a:r>
              <a:rPr lang="en-US" sz="8000" b="1" dirty="0"/>
              <a:t> la </a:t>
            </a:r>
            <a:r>
              <a:rPr lang="en-US" sz="8000" b="1" dirty="0" err="1"/>
              <a:t>política</a:t>
            </a:r>
            <a:r>
              <a:rPr lang="en-US" sz="8000" b="1" dirty="0"/>
              <a:t> </a:t>
            </a:r>
            <a:r>
              <a:rPr lang="el-GR" sz="8000" b="1" dirty="0"/>
              <a:t>π\</a:t>
            </a:r>
            <a:r>
              <a:rPr lang="en-US" sz="8000" b="1" dirty="0"/>
              <a:t>pi</a:t>
            </a:r>
            <a:r>
              <a:rPr lang="el-GR" sz="8000" b="1" dirty="0"/>
              <a:t>π</a:t>
            </a:r>
            <a:r>
              <a:rPr lang="el-GR" sz="8000" dirty="0"/>
              <a:t> </a:t>
            </a:r>
            <a:r>
              <a:rPr lang="en-US" sz="8000" dirty="0" err="1"/>
              <a:t>desde</a:t>
            </a:r>
            <a:r>
              <a:rPr lang="en-US" sz="8000" dirty="0"/>
              <a:t> </a:t>
            </a:r>
            <a:r>
              <a:rPr lang="en-US" sz="8000" dirty="0" err="1"/>
              <a:t>el</a:t>
            </a:r>
            <a:r>
              <a:rPr lang="en-US" sz="8000" dirty="0"/>
              <a:t> </a:t>
            </a:r>
            <a:r>
              <a:rPr lang="en-US" sz="8000" dirty="0" err="1"/>
              <a:t>estado</a:t>
            </a:r>
            <a:r>
              <a:rPr lang="en-US" sz="8000" dirty="0"/>
              <a:t> </a:t>
            </a:r>
            <a:r>
              <a:rPr lang="en-US" sz="8000" dirty="0" err="1"/>
              <a:t>sts_tst</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valor del </a:t>
            </a:r>
            <a:r>
              <a:rPr lang="en-US" sz="8000" dirty="0" err="1"/>
              <a:t>estado</a:t>
            </a:r>
            <a:r>
              <a:rPr lang="en-US" sz="8000" dirty="0"/>
              <a:t> </a:t>
            </a:r>
            <a:r>
              <a:rPr lang="en-US" sz="8000" dirty="0" err="1"/>
              <a:t>sts_tst</a:t>
            </a:r>
            <a:r>
              <a:rPr lang="en-US" sz="8000" dirty="0"/>
              <a:t>​ bajo la </a:t>
            </a:r>
            <a:r>
              <a:rPr lang="en-US" sz="8000" dirty="0" err="1"/>
              <a:t>política</a:t>
            </a:r>
            <a:r>
              <a:rPr lang="en-US" sz="8000" dirty="0"/>
              <a:t> </a:t>
            </a:r>
            <a:r>
              <a:rPr lang="el-GR" sz="8000" dirty="0"/>
              <a:t>π\</a:t>
            </a:r>
            <a:r>
              <a:rPr lang="en-US" sz="8000" dirty="0"/>
              <a:t>pi</a:t>
            </a:r>
            <a:r>
              <a:rPr lang="el-GR" sz="8000" dirty="0"/>
              <a:t>π, </a:t>
            </a:r>
            <a:r>
              <a:rPr lang="en-US" sz="8000" dirty="0"/>
              <a:t>es </a:t>
            </a:r>
            <a:r>
              <a:rPr lang="en-US" sz="8000" dirty="0" err="1"/>
              <a:t>el</a:t>
            </a:r>
            <a:r>
              <a:rPr lang="en-US" sz="8000" dirty="0"/>
              <a:t> </a:t>
            </a:r>
            <a:r>
              <a:rPr lang="en-US" sz="8000" b="1" dirty="0" err="1"/>
              <a:t>promedio</a:t>
            </a:r>
            <a:r>
              <a:rPr lang="en-US" sz="8000" b="1" dirty="0"/>
              <a:t> </a:t>
            </a:r>
            <a:r>
              <a:rPr lang="en-US" sz="8000" b="1" dirty="0" err="1"/>
              <a:t>esperado</a:t>
            </a:r>
            <a:r>
              <a:rPr lang="en-US" sz="8000" dirty="0"/>
              <a:t> de la </a:t>
            </a:r>
            <a:r>
              <a:rPr lang="en-US" sz="8000" dirty="0" err="1"/>
              <a:t>recompensa</a:t>
            </a:r>
            <a:r>
              <a:rPr lang="en-US" sz="8000" dirty="0"/>
              <a:t> </a:t>
            </a:r>
            <a:r>
              <a:rPr lang="en-US" sz="8000" dirty="0" err="1"/>
              <a:t>inmediata</a:t>
            </a:r>
            <a:r>
              <a:rPr lang="en-US" sz="8000" dirty="0"/>
              <a:t> </a:t>
            </a:r>
            <a:r>
              <a:rPr lang="en-US" sz="8000" dirty="0" err="1"/>
              <a:t>más</a:t>
            </a:r>
            <a:r>
              <a:rPr lang="en-US" sz="8000" dirty="0"/>
              <a:t> </a:t>
            </a:r>
            <a:r>
              <a:rPr lang="en-US" sz="8000" dirty="0" err="1"/>
              <a:t>el</a:t>
            </a:r>
            <a:r>
              <a:rPr lang="en-US" sz="8000" dirty="0"/>
              <a:t> valor del </a:t>
            </a:r>
            <a:r>
              <a:rPr lang="en-US" sz="8000" dirty="0" err="1"/>
              <a:t>siguiente</a:t>
            </a:r>
            <a:r>
              <a:rPr lang="en-US" sz="8000" dirty="0"/>
              <a:t> </a:t>
            </a:r>
            <a:r>
              <a:rPr lang="en-US" sz="8000" dirty="0" err="1"/>
              <a:t>estado</a:t>
            </a:r>
            <a:r>
              <a:rPr lang="en-US" sz="8000" dirty="0"/>
              <a:t> (</a:t>
            </a:r>
            <a:r>
              <a:rPr lang="en-US" sz="8000" dirty="0" err="1"/>
              <a:t>descontado</a:t>
            </a:r>
            <a:r>
              <a:rPr lang="en-US" sz="8000" dirty="0"/>
              <a:t> </a:t>
            </a:r>
            <a:r>
              <a:rPr lang="en-US" sz="8000" dirty="0" err="1"/>
              <a:t>por</a:t>
            </a:r>
            <a:r>
              <a:rPr lang="en-US" sz="8000" dirty="0"/>
              <a:t> </a:t>
            </a:r>
            <a:r>
              <a:rPr lang="el-GR" sz="8000" dirty="0"/>
              <a:t>γ\</a:t>
            </a:r>
            <a:r>
              <a:rPr lang="en-US" sz="8000" dirty="0"/>
              <a:t>gamma</a:t>
            </a:r>
            <a:r>
              <a:rPr lang="el-GR" sz="8000" dirty="0"/>
              <a:t>γ), </a:t>
            </a:r>
            <a:r>
              <a:rPr lang="en-US" sz="8000" b="1" dirty="0" err="1"/>
              <a:t>considerando</a:t>
            </a:r>
            <a:r>
              <a:rPr lang="en-US" sz="8000" b="1" dirty="0"/>
              <a:t> la </a:t>
            </a:r>
            <a:r>
              <a:rPr lang="en-US" sz="8000" b="1" dirty="0" err="1"/>
              <a:t>probabilidad</a:t>
            </a:r>
            <a:r>
              <a:rPr lang="en-US" sz="8000" b="1" dirty="0"/>
              <a:t> de </a:t>
            </a:r>
            <a:r>
              <a:rPr lang="en-US" sz="8000" b="1" dirty="0" err="1"/>
              <a:t>cada</a:t>
            </a:r>
            <a:r>
              <a:rPr lang="en-US" sz="8000" b="1" dirty="0"/>
              <a:t> </a:t>
            </a:r>
            <a:r>
              <a:rPr lang="en-US" sz="8000" b="1" dirty="0" err="1"/>
              <a:t>acción</a:t>
            </a:r>
            <a:r>
              <a:rPr lang="en-US" sz="8000" b="1" dirty="0"/>
              <a:t> y </a:t>
            </a:r>
            <a:r>
              <a:rPr lang="en-US" sz="8000" b="1" dirty="0" err="1"/>
              <a:t>transición</a:t>
            </a:r>
            <a:r>
              <a:rPr lang="en-US" sz="8000" dirty="0"/>
              <a:t> </a:t>
            </a:r>
            <a:r>
              <a:rPr lang="en-US" sz="8000" dirty="0" err="1"/>
              <a:t>según</a:t>
            </a:r>
            <a:r>
              <a:rPr lang="en-US" sz="8000" dirty="0"/>
              <a:t> </a:t>
            </a:r>
            <a:r>
              <a:rPr lang="el-GR" sz="8000" dirty="0"/>
              <a:t>π\</a:t>
            </a:r>
            <a:r>
              <a:rPr lang="en-US" sz="8000" dirty="0"/>
              <a:t>pi</a:t>
            </a:r>
            <a:r>
              <a:rPr lang="el-GR" sz="8000" dirty="0"/>
              <a:t>π.</a:t>
            </a:r>
            <a:endParaRPr lang="es-ES_tradnl" sz="6000" noProof="0" dirty="0"/>
          </a:p>
        </p:txBody>
      </p:sp>
      <p:sp>
        <p:nvSpPr>
          <p:cNvPr id="4" name="Slide Number Placeholder 3">
            <a:extLst>
              <a:ext uri="{FF2B5EF4-FFF2-40B4-BE49-F238E27FC236}">
                <a16:creationId xmlns:a16="http://schemas.microsoft.com/office/drawing/2014/main" id="{52CE4A2B-76A6-2B44-EC98-4BACBCF611D3}"/>
              </a:ext>
            </a:extLst>
          </p:cNvPr>
          <p:cNvSpPr>
            <a:spLocks noGrp="1"/>
          </p:cNvSpPr>
          <p:nvPr>
            <p:ph type="sldNum" sz="quarter" idx="5"/>
          </p:nvPr>
        </p:nvSpPr>
        <p:spPr/>
        <p:txBody>
          <a:bodyPr/>
          <a:lstStyle/>
          <a:p>
            <a:fld id="{10A8952F-1C0B-F641-899D-BA69BEE8A7E7}" type="slidenum">
              <a:rPr lang="es-ES_tradnl" smtClean="0"/>
              <a:t>80</a:t>
            </a:fld>
            <a:endParaRPr lang="es-ES_tradnl"/>
          </a:p>
        </p:txBody>
      </p:sp>
    </p:spTree>
    <p:extLst>
      <p:ext uri="{BB962C8B-B14F-4D97-AF65-F5344CB8AC3E}">
        <p14:creationId xmlns:p14="http://schemas.microsoft.com/office/powerpoint/2010/main" val="31444055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A41A87-DA5A-F54E-5693-061D7FC43A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BE4F90-CE1C-35F1-0C1B-1D97FE7B85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5DFFBC-A20A-3CAA-7294-900010EB46C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La </a:t>
            </a:r>
            <a:r>
              <a:rPr lang="en-US" sz="8000" b="1" dirty="0"/>
              <a:t>E</a:t>
            </a:r>
            <a:r>
              <a:rPr lang="en-US" sz="8000" dirty="0"/>
              <a:t> (</a:t>
            </a:r>
            <a:r>
              <a:rPr lang="en-US" sz="8000" dirty="0" err="1"/>
              <a:t>específicamente</a:t>
            </a:r>
            <a:r>
              <a:rPr lang="en-US" sz="8000" dirty="0"/>
              <a:t> E</a:t>
            </a:r>
            <a:r>
              <a:rPr lang="el-GR" sz="8000" dirty="0"/>
              <a:t>π\</a:t>
            </a:r>
            <a:r>
              <a:rPr lang="en-US" sz="8000" dirty="0" err="1"/>
              <a:t>mathbb</a:t>
            </a:r>
            <a:r>
              <a:rPr lang="en-US" sz="8000" dirty="0"/>
              <a:t>{E}_\</a:t>
            </a:r>
            <a:r>
              <a:rPr lang="en-US" sz="8000" dirty="0" err="1"/>
              <a:t>piE</a:t>
            </a:r>
            <a:r>
              <a:rPr lang="el-GR" sz="8000" dirty="0"/>
              <a:t>π​) </a:t>
            </a:r>
            <a:r>
              <a:rPr lang="en-US" sz="8000" dirty="0" err="1"/>
              <a:t>significa</a:t>
            </a:r>
            <a:r>
              <a:rPr lang="en-US" sz="8000" dirty="0"/>
              <a:t> </a:t>
            </a:r>
            <a:r>
              <a:rPr lang="en-US" sz="8000" b="1" dirty="0" err="1"/>
              <a:t>esperanza</a:t>
            </a:r>
            <a:r>
              <a:rPr lang="en-US" sz="8000" b="1" dirty="0"/>
              <a:t> </a:t>
            </a:r>
            <a:r>
              <a:rPr lang="en-US" sz="8000" b="1" dirty="0" err="1"/>
              <a:t>matemática</a:t>
            </a:r>
            <a:r>
              <a:rPr lang="en-US" sz="8000" dirty="0"/>
              <a:t> o </a:t>
            </a:r>
            <a:r>
              <a:rPr lang="en-US" sz="8000" b="1" dirty="0"/>
              <a:t>valor </a:t>
            </a:r>
            <a:r>
              <a:rPr lang="en-US" sz="8000" b="1" dirty="0" err="1"/>
              <a:t>esperado</a:t>
            </a:r>
            <a:r>
              <a:rPr lang="en-US" sz="8000" dirty="0"/>
              <a:t>. Es </a:t>
            </a:r>
            <a:r>
              <a:rPr lang="en-US" sz="8000" dirty="0" err="1"/>
              <a:t>una</a:t>
            </a:r>
            <a:r>
              <a:rPr lang="en-US" sz="8000" dirty="0"/>
              <a:t> forma de </a:t>
            </a:r>
            <a:r>
              <a:rPr lang="en-US" sz="8000" dirty="0" err="1"/>
              <a:t>decir</a:t>
            </a:r>
            <a:r>
              <a:rPr lang="en-US" sz="8000" dirty="0"/>
              <a:t> que </a:t>
            </a:r>
            <a:r>
              <a:rPr lang="en-US" sz="8000" dirty="0" err="1"/>
              <a:t>estamos</a:t>
            </a:r>
            <a:r>
              <a:rPr lang="en-US" sz="8000" dirty="0"/>
              <a:t> </a:t>
            </a:r>
            <a:r>
              <a:rPr lang="en-US" sz="8000" dirty="0" err="1"/>
              <a:t>promediando</a:t>
            </a:r>
            <a:r>
              <a:rPr lang="en-US" sz="8000" dirty="0"/>
              <a:t> </a:t>
            </a:r>
            <a:r>
              <a:rPr lang="en-US" sz="8000" dirty="0" err="1"/>
              <a:t>sobre</a:t>
            </a:r>
            <a:r>
              <a:rPr lang="en-US" sz="8000" dirty="0"/>
              <a:t> </a:t>
            </a:r>
            <a:r>
              <a:rPr lang="en-US" sz="8000" dirty="0" err="1"/>
              <a:t>todas</a:t>
            </a:r>
            <a:r>
              <a:rPr lang="en-US" sz="8000" dirty="0"/>
              <a:t> las </a:t>
            </a:r>
            <a:r>
              <a:rPr lang="en-US" sz="8000" dirty="0" err="1"/>
              <a:t>posibles</a:t>
            </a:r>
            <a:r>
              <a:rPr lang="en-US" sz="8000" dirty="0"/>
              <a:t> </a:t>
            </a:r>
            <a:r>
              <a:rPr lang="en-US" sz="8000" dirty="0" err="1"/>
              <a:t>transiciones</a:t>
            </a:r>
            <a:r>
              <a:rPr lang="en-US" sz="8000" dirty="0"/>
              <a:t> y </a:t>
            </a:r>
            <a:r>
              <a:rPr lang="en-US" sz="8000" dirty="0" err="1"/>
              <a:t>recompensas</a:t>
            </a:r>
            <a:r>
              <a:rPr lang="en-US" sz="8000" dirty="0"/>
              <a:t> que </a:t>
            </a:r>
            <a:r>
              <a:rPr lang="en-US" sz="8000" dirty="0" err="1"/>
              <a:t>pueden</a:t>
            </a:r>
            <a:r>
              <a:rPr lang="en-US" sz="8000" dirty="0"/>
              <a:t> </a:t>
            </a:r>
            <a:r>
              <a:rPr lang="en-US" sz="8000" dirty="0" err="1"/>
              <a:t>ocurrir</a:t>
            </a:r>
            <a:r>
              <a:rPr lang="en-US" sz="8000" dirty="0"/>
              <a:t> </a:t>
            </a:r>
            <a:r>
              <a:rPr lang="en-US" sz="8000" b="1" dirty="0" err="1"/>
              <a:t>siguiendo</a:t>
            </a:r>
            <a:r>
              <a:rPr lang="en-US" sz="8000" b="1" dirty="0"/>
              <a:t> la </a:t>
            </a:r>
            <a:r>
              <a:rPr lang="en-US" sz="8000" b="1" dirty="0" err="1"/>
              <a:t>política</a:t>
            </a:r>
            <a:r>
              <a:rPr lang="en-US" sz="8000" b="1" dirty="0"/>
              <a:t> </a:t>
            </a:r>
            <a:r>
              <a:rPr lang="el-GR" sz="8000" b="1" dirty="0"/>
              <a:t>π\</a:t>
            </a:r>
            <a:r>
              <a:rPr lang="en-US" sz="8000" b="1" dirty="0"/>
              <a:t>pi</a:t>
            </a:r>
            <a:r>
              <a:rPr lang="el-GR" sz="8000" b="1" dirty="0"/>
              <a:t>π</a:t>
            </a:r>
            <a:r>
              <a:rPr lang="el-GR" sz="8000" dirty="0"/>
              <a:t> </a:t>
            </a:r>
            <a:r>
              <a:rPr lang="en-US" sz="8000" dirty="0" err="1"/>
              <a:t>desde</a:t>
            </a:r>
            <a:r>
              <a:rPr lang="en-US" sz="8000" dirty="0"/>
              <a:t> </a:t>
            </a:r>
            <a:r>
              <a:rPr lang="en-US" sz="8000" dirty="0" err="1"/>
              <a:t>el</a:t>
            </a:r>
            <a:r>
              <a:rPr lang="en-US" sz="8000" dirty="0"/>
              <a:t> </a:t>
            </a:r>
            <a:r>
              <a:rPr lang="en-US" sz="8000" dirty="0" err="1"/>
              <a:t>estado</a:t>
            </a:r>
            <a:r>
              <a:rPr lang="en-US" sz="8000" dirty="0"/>
              <a:t> </a:t>
            </a:r>
            <a:r>
              <a:rPr lang="en-US" sz="8000" dirty="0" err="1"/>
              <a:t>sts_tst</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valor del </a:t>
            </a:r>
            <a:r>
              <a:rPr lang="en-US" sz="8000" dirty="0" err="1"/>
              <a:t>estado</a:t>
            </a:r>
            <a:r>
              <a:rPr lang="en-US" sz="8000" dirty="0"/>
              <a:t> </a:t>
            </a:r>
            <a:r>
              <a:rPr lang="en-US" sz="8000" dirty="0" err="1"/>
              <a:t>sts_tst</a:t>
            </a:r>
            <a:r>
              <a:rPr lang="en-US" sz="8000" dirty="0"/>
              <a:t>​ bajo la </a:t>
            </a:r>
            <a:r>
              <a:rPr lang="en-US" sz="8000" dirty="0" err="1"/>
              <a:t>política</a:t>
            </a:r>
            <a:r>
              <a:rPr lang="en-US" sz="8000" dirty="0"/>
              <a:t> </a:t>
            </a:r>
            <a:r>
              <a:rPr lang="el-GR" sz="8000" dirty="0"/>
              <a:t>π\</a:t>
            </a:r>
            <a:r>
              <a:rPr lang="en-US" sz="8000" dirty="0"/>
              <a:t>pi</a:t>
            </a:r>
            <a:r>
              <a:rPr lang="el-GR" sz="8000" dirty="0"/>
              <a:t>π, </a:t>
            </a:r>
            <a:r>
              <a:rPr lang="en-US" sz="8000" dirty="0"/>
              <a:t>es </a:t>
            </a:r>
            <a:r>
              <a:rPr lang="en-US" sz="8000" dirty="0" err="1"/>
              <a:t>el</a:t>
            </a:r>
            <a:r>
              <a:rPr lang="en-US" sz="8000" dirty="0"/>
              <a:t> </a:t>
            </a:r>
            <a:r>
              <a:rPr lang="en-US" sz="8000" b="1" dirty="0" err="1"/>
              <a:t>promedio</a:t>
            </a:r>
            <a:r>
              <a:rPr lang="en-US" sz="8000" b="1" dirty="0"/>
              <a:t> </a:t>
            </a:r>
            <a:r>
              <a:rPr lang="en-US" sz="8000" b="1" dirty="0" err="1"/>
              <a:t>esperado</a:t>
            </a:r>
            <a:r>
              <a:rPr lang="en-US" sz="8000" dirty="0"/>
              <a:t> de la </a:t>
            </a:r>
            <a:r>
              <a:rPr lang="en-US" sz="8000" dirty="0" err="1"/>
              <a:t>recompensa</a:t>
            </a:r>
            <a:r>
              <a:rPr lang="en-US" sz="8000" dirty="0"/>
              <a:t> </a:t>
            </a:r>
            <a:r>
              <a:rPr lang="en-US" sz="8000" dirty="0" err="1"/>
              <a:t>inmediata</a:t>
            </a:r>
            <a:r>
              <a:rPr lang="en-US" sz="8000" dirty="0"/>
              <a:t> </a:t>
            </a:r>
            <a:r>
              <a:rPr lang="en-US" sz="8000" dirty="0" err="1"/>
              <a:t>más</a:t>
            </a:r>
            <a:r>
              <a:rPr lang="en-US" sz="8000" dirty="0"/>
              <a:t> </a:t>
            </a:r>
            <a:r>
              <a:rPr lang="en-US" sz="8000" dirty="0" err="1"/>
              <a:t>el</a:t>
            </a:r>
            <a:r>
              <a:rPr lang="en-US" sz="8000" dirty="0"/>
              <a:t> valor del </a:t>
            </a:r>
            <a:r>
              <a:rPr lang="en-US" sz="8000" dirty="0" err="1"/>
              <a:t>siguiente</a:t>
            </a:r>
            <a:r>
              <a:rPr lang="en-US" sz="8000" dirty="0"/>
              <a:t> </a:t>
            </a:r>
            <a:r>
              <a:rPr lang="en-US" sz="8000" dirty="0" err="1"/>
              <a:t>estado</a:t>
            </a:r>
            <a:r>
              <a:rPr lang="en-US" sz="8000" dirty="0"/>
              <a:t> (</a:t>
            </a:r>
            <a:r>
              <a:rPr lang="en-US" sz="8000" dirty="0" err="1"/>
              <a:t>descontado</a:t>
            </a:r>
            <a:r>
              <a:rPr lang="en-US" sz="8000" dirty="0"/>
              <a:t> </a:t>
            </a:r>
            <a:r>
              <a:rPr lang="en-US" sz="8000" dirty="0" err="1"/>
              <a:t>por</a:t>
            </a:r>
            <a:r>
              <a:rPr lang="en-US" sz="8000" dirty="0"/>
              <a:t> </a:t>
            </a:r>
            <a:r>
              <a:rPr lang="el-GR" sz="8000" dirty="0"/>
              <a:t>γ\</a:t>
            </a:r>
            <a:r>
              <a:rPr lang="en-US" sz="8000" dirty="0"/>
              <a:t>gamma</a:t>
            </a:r>
            <a:r>
              <a:rPr lang="el-GR" sz="8000" dirty="0"/>
              <a:t>γ), </a:t>
            </a:r>
            <a:r>
              <a:rPr lang="en-US" sz="8000" b="1" dirty="0" err="1"/>
              <a:t>considerando</a:t>
            </a:r>
            <a:r>
              <a:rPr lang="en-US" sz="8000" b="1" dirty="0"/>
              <a:t> la </a:t>
            </a:r>
            <a:r>
              <a:rPr lang="en-US" sz="8000" b="1" dirty="0" err="1"/>
              <a:t>probabilidad</a:t>
            </a:r>
            <a:r>
              <a:rPr lang="en-US" sz="8000" b="1" dirty="0"/>
              <a:t> de </a:t>
            </a:r>
            <a:r>
              <a:rPr lang="en-US" sz="8000" b="1" dirty="0" err="1"/>
              <a:t>cada</a:t>
            </a:r>
            <a:r>
              <a:rPr lang="en-US" sz="8000" b="1" dirty="0"/>
              <a:t> </a:t>
            </a:r>
            <a:r>
              <a:rPr lang="en-US" sz="8000" b="1" dirty="0" err="1"/>
              <a:t>acción</a:t>
            </a:r>
            <a:r>
              <a:rPr lang="en-US" sz="8000" b="1" dirty="0"/>
              <a:t> y </a:t>
            </a:r>
            <a:r>
              <a:rPr lang="en-US" sz="8000" b="1" dirty="0" err="1"/>
              <a:t>transición</a:t>
            </a:r>
            <a:r>
              <a:rPr lang="en-US" sz="8000" dirty="0"/>
              <a:t> </a:t>
            </a:r>
            <a:r>
              <a:rPr lang="en-US" sz="8000" dirty="0" err="1"/>
              <a:t>según</a:t>
            </a:r>
            <a:r>
              <a:rPr lang="en-US" sz="8000" dirty="0"/>
              <a:t> </a:t>
            </a:r>
            <a:r>
              <a:rPr lang="el-GR" sz="8000" dirty="0"/>
              <a:t>π\</a:t>
            </a:r>
            <a:r>
              <a:rPr lang="en-US" sz="8000" dirty="0"/>
              <a:t>pi</a:t>
            </a:r>
            <a:r>
              <a:rPr lang="el-GR" sz="8000" dirty="0"/>
              <a:t>π.</a:t>
            </a:r>
            <a:endParaRPr lang="es-ES_tradnl" sz="6000" noProof="0" dirty="0"/>
          </a:p>
        </p:txBody>
      </p:sp>
      <p:sp>
        <p:nvSpPr>
          <p:cNvPr id="4" name="Slide Number Placeholder 3">
            <a:extLst>
              <a:ext uri="{FF2B5EF4-FFF2-40B4-BE49-F238E27FC236}">
                <a16:creationId xmlns:a16="http://schemas.microsoft.com/office/drawing/2014/main" id="{609CBE52-714D-4592-4301-C6493457F218}"/>
              </a:ext>
            </a:extLst>
          </p:cNvPr>
          <p:cNvSpPr>
            <a:spLocks noGrp="1"/>
          </p:cNvSpPr>
          <p:nvPr>
            <p:ph type="sldNum" sz="quarter" idx="5"/>
          </p:nvPr>
        </p:nvSpPr>
        <p:spPr/>
        <p:txBody>
          <a:bodyPr/>
          <a:lstStyle/>
          <a:p>
            <a:fld id="{10A8952F-1C0B-F641-899D-BA69BEE8A7E7}" type="slidenum">
              <a:rPr lang="es-ES_tradnl" smtClean="0"/>
              <a:t>81</a:t>
            </a:fld>
            <a:endParaRPr lang="es-ES_tradnl"/>
          </a:p>
        </p:txBody>
      </p:sp>
    </p:spTree>
    <p:extLst>
      <p:ext uri="{BB962C8B-B14F-4D97-AF65-F5344CB8AC3E}">
        <p14:creationId xmlns:p14="http://schemas.microsoft.com/office/powerpoint/2010/main" val="42449349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D6113D-C9DC-35F9-39AE-14B2DB7BB4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0D5BCC-8B19-4890-25E2-5F2C22A8CC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362C0E-A4CD-28EA-B66B-0E2CC74628F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La </a:t>
            </a:r>
            <a:r>
              <a:rPr lang="en-US" sz="8000" b="1" dirty="0"/>
              <a:t>E</a:t>
            </a:r>
            <a:r>
              <a:rPr lang="en-US" sz="8000" dirty="0"/>
              <a:t> (</a:t>
            </a:r>
            <a:r>
              <a:rPr lang="en-US" sz="8000" dirty="0" err="1"/>
              <a:t>específicamente</a:t>
            </a:r>
            <a:r>
              <a:rPr lang="en-US" sz="8000" dirty="0"/>
              <a:t> E</a:t>
            </a:r>
            <a:r>
              <a:rPr lang="el-GR" sz="8000" dirty="0"/>
              <a:t>π\</a:t>
            </a:r>
            <a:r>
              <a:rPr lang="en-US" sz="8000" dirty="0" err="1"/>
              <a:t>mathbb</a:t>
            </a:r>
            <a:r>
              <a:rPr lang="en-US" sz="8000" dirty="0"/>
              <a:t>{E}_\</a:t>
            </a:r>
            <a:r>
              <a:rPr lang="en-US" sz="8000" dirty="0" err="1"/>
              <a:t>piE</a:t>
            </a:r>
            <a:r>
              <a:rPr lang="el-GR" sz="8000" dirty="0"/>
              <a:t>π​) </a:t>
            </a:r>
            <a:r>
              <a:rPr lang="en-US" sz="8000" dirty="0" err="1"/>
              <a:t>significa</a:t>
            </a:r>
            <a:r>
              <a:rPr lang="en-US" sz="8000" dirty="0"/>
              <a:t> </a:t>
            </a:r>
            <a:r>
              <a:rPr lang="en-US" sz="8000" b="1" dirty="0" err="1"/>
              <a:t>esperanza</a:t>
            </a:r>
            <a:r>
              <a:rPr lang="en-US" sz="8000" b="1" dirty="0"/>
              <a:t> </a:t>
            </a:r>
            <a:r>
              <a:rPr lang="en-US" sz="8000" b="1" dirty="0" err="1"/>
              <a:t>matemática</a:t>
            </a:r>
            <a:r>
              <a:rPr lang="en-US" sz="8000" dirty="0"/>
              <a:t> o </a:t>
            </a:r>
            <a:r>
              <a:rPr lang="en-US" sz="8000" b="1" dirty="0"/>
              <a:t>valor </a:t>
            </a:r>
            <a:r>
              <a:rPr lang="en-US" sz="8000" b="1" dirty="0" err="1"/>
              <a:t>esperado</a:t>
            </a:r>
            <a:r>
              <a:rPr lang="en-US" sz="8000" dirty="0"/>
              <a:t>. Es </a:t>
            </a:r>
            <a:r>
              <a:rPr lang="en-US" sz="8000" dirty="0" err="1"/>
              <a:t>una</a:t>
            </a:r>
            <a:r>
              <a:rPr lang="en-US" sz="8000" dirty="0"/>
              <a:t> forma de </a:t>
            </a:r>
            <a:r>
              <a:rPr lang="en-US" sz="8000" dirty="0" err="1"/>
              <a:t>decir</a:t>
            </a:r>
            <a:r>
              <a:rPr lang="en-US" sz="8000" dirty="0"/>
              <a:t> que </a:t>
            </a:r>
            <a:r>
              <a:rPr lang="en-US" sz="8000" dirty="0" err="1"/>
              <a:t>estamos</a:t>
            </a:r>
            <a:r>
              <a:rPr lang="en-US" sz="8000" dirty="0"/>
              <a:t> </a:t>
            </a:r>
            <a:r>
              <a:rPr lang="en-US" sz="8000" dirty="0" err="1"/>
              <a:t>promediando</a:t>
            </a:r>
            <a:r>
              <a:rPr lang="en-US" sz="8000" dirty="0"/>
              <a:t> </a:t>
            </a:r>
            <a:r>
              <a:rPr lang="en-US" sz="8000" dirty="0" err="1"/>
              <a:t>sobre</a:t>
            </a:r>
            <a:r>
              <a:rPr lang="en-US" sz="8000" dirty="0"/>
              <a:t> </a:t>
            </a:r>
            <a:r>
              <a:rPr lang="en-US" sz="8000" dirty="0" err="1"/>
              <a:t>todas</a:t>
            </a:r>
            <a:r>
              <a:rPr lang="en-US" sz="8000" dirty="0"/>
              <a:t> las </a:t>
            </a:r>
            <a:r>
              <a:rPr lang="en-US" sz="8000" dirty="0" err="1"/>
              <a:t>posibles</a:t>
            </a:r>
            <a:r>
              <a:rPr lang="en-US" sz="8000" dirty="0"/>
              <a:t> </a:t>
            </a:r>
            <a:r>
              <a:rPr lang="en-US" sz="8000" dirty="0" err="1"/>
              <a:t>transiciones</a:t>
            </a:r>
            <a:r>
              <a:rPr lang="en-US" sz="8000" dirty="0"/>
              <a:t> y </a:t>
            </a:r>
            <a:r>
              <a:rPr lang="en-US" sz="8000" dirty="0" err="1"/>
              <a:t>recompensas</a:t>
            </a:r>
            <a:r>
              <a:rPr lang="en-US" sz="8000" dirty="0"/>
              <a:t> que </a:t>
            </a:r>
            <a:r>
              <a:rPr lang="en-US" sz="8000" dirty="0" err="1"/>
              <a:t>pueden</a:t>
            </a:r>
            <a:r>
              <a:rPr lang="en-US" sz="8000" dirty="0"/>
              <a:t> </a:t>
            </a:r>
            <a:r>
              <a:rPr lang="en-US" sz="8000" dirty="0" err="1"/>
              <a:t>ocurrir</a:t>
            </a:r>
            <a:r>
              <a:rPr lang="en-US" sz="8000" dirty="0"/>
              <a:t> </a:t>
            </a:r>
            <a:r>
              <a:rPr lang="en-US" sz="8000" b="1" dirty="0" err="1"/>
              <a:t>siguiendo</a:t>
            </a:r>
            <a:r>
              <a:rPr lang="en-US" sz="8000" b="1" dirty="0"/>
              <a:t> la </a:t>
            </a:r>
            <a:r>
              <a:rPr lang="en-US" sz="8000" b="1" dirty="0" err="1"/>
              <a:t>política</a:t>
            </a:r>
            <a:r>
              <a:rPr lang="en-US" sz="8000" b="1" dirty="0"/>
              <a:t> </a:t>
            </a:r>
            <a:r>
              <a:rPr lang="el-GR" sz="8000" b="1" dirty="0"/>
              <a:t>π\</a:t>
            </a:r>
            <a:r>
              <a:rPr lang="en-US" sz="8000" b="1" dirty="0"/>
              <a:t>pi</a:t>
            </a:r>
            <a:r>
              <a:rPr lang="el-GR" sz="8000" b="1" dirty="0"/>
              <a:t>π</a:t>
            </a:r>
            <a:r>
              <a:rPr lang="el-GR" sz="8000" dirty="0"/>
              <a:t> </a:t>
            </a:r>
            <a:r>
              <a:rPr lang="en-US" sz="8000" dirty="0" err="1"/>
              <a:t>desde</a:t>
            </a:r>
            <a:r>
              <a:rPr lang="en-US" sz="8000" dirty="0"/>
              <a:t> </a:t>
            </a:r>
            <a:r>
              <a:rPr lang="en-US" sz="8000" dirty="0" err="1"/>
              <a:t>el</a:t>
            </a:r>
            <a:r>
              <a:rPr lang="en-US" sz="8000" dirty="0"/>
              <a:t> </a:t>
            </a:r>
            <a:r>
              <a:rPr lang="en-US" sz="8000" dirty="0" err="1"/>
              <a:t>estado</a:t>
            </a:r>
            <a:r>
              <a:rPr lang="en-US" sz="8000" dirty="0"/>
              <a:t> </a:t>
            </a:r>
            <a:r>
              <a:rPr lang="en-US" sz="8000" dirty="0" err="1"/>
              <a:t>sts_tst</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valor del </a:t>
            </a:r>
            <a:r>
              <a:rPr lang="en-US" sz="8000" dirty="0" err="1"/>
              <a:t>estado</a:t>
            </a:r>
            <a:r>
              <a:rPr lang="en-US" sz="8000" dirty="0"/>
              <a:t> </a:t>
            </a:r>
            <a:r>
              <a:rPr lang="en-US" sz="8000" dirty="0" err="1"/>
              <a:t>sts_tst</a:t>
            </a:r>
            <a:r>
              <a:rPr lang="en-US" sz="8000" dirty="0"/>
              <a:t>​ bajo la </a:t>
            </a:r>
            <a:r>
              <a:rPr lang="en-US" sz="8000" dirty="0" err="1"/>
              <a:t>política</a:t>
            </a:r>
            <a:r>
              <a:rPr lang="en-US" sz="8000" dirty="0"/>
              <a:t> </a:t>
            </a:r>
            <a:r>
              <a:rPr lang="el-GR" sz="8000" dirty="0"/>
              <a:t>π\</a:t>
            </a:r>
            <a:r>
              <a:rPr lang="en-US" sz="8000" dirty="0"/>
              <a:t>pi</a:t>
            </a:r>
            <a:r>
              <a:rPr lang="el-GR" sz="8000" dirty="0"/>
              <a:t>π, </a:t>
            </a:r>
            <a:r>
              <a:rPr lang="en-US" sz="8000" dirty="0"/>
              <a:t>es </a:t>
            </a:r>
            <a:r>
              <a:rPr lang="en-US" sz="8000" dirty="0" err="1"/>
              <a:t>el</a:t>
            </a:r>
            <a:r>
              <a:rPr lang="en-US" sz="8000" dirty="0"/>
              <a:t> </a:t>
            </a:r>
            <a:r>
              <a:rPr lang="en-US" sz="8000" b="1" dirty="0" err="1"/>
              <a:t>promedio</a:t>
            </a:r>
            <a:r>
              <a:rPr lang="en-US" sz="8000" b="1" dirty="0"/>
              <a:t> </a:t>
            </a:r>
            <a:r>
              <a:rPr lang="en-US" sz="8000" b="1" dirty="0" err="1"/>
              <a:t>esperado</a:t>
            </a:r>
            <a:r>
              <a:rPr lang="en-US" sz="8000" dirty="0"/>
              <a:t> de la </a:t>
            </a:r>
            <a:r>
              <a:rPr lang="en-US" sz="8000" dirty="0" err="1"/>
              <a:t>recompensa</a:t>
            </a:r>
            <a:r>
              <a:rPr lang="en-US" sz="8000" dirty="0"/>
              <a:t> </a:t>
            </a:r>
            <a:r>
              <a:rPr lang="en-US" sz="8000" dirty="0" err="1"/>
              <a:t>inmediata</a:t>
            </a:r>
            <a:r>
              <a:rPr lang="en-US" sz="8000" dirty="0"/>
              <a:t> </a:t>
            </a:r>
            <a:r>
              <a:rPr lang="en-US" sz="8000" dirty="0" err="1"/>
              <a:t>más</a:t>
            </a:r>
            <a:r>
              <a:rPr lang="en-US" sz="8000" dirty="0"/>
              <a:t> </a:t>
            </a:r>
            <a:r>
              <a:rPr lang="en-US" sz="8000" dirty="0" err="1"/>
              <a:t>el</a:t>
            </a:r>
            <a:r>
              <a:rPr lang="en-US" sz="8000" dirty="0"/>
              <a:t> valor del </a:t>
            </a:r>
            <a:r>
              <a:rPr lang="en-US" sz="8000" dirty="0" err="1"/>
              <a:t>siguiente</a:t>
            </a:r>
            <a:r>
              <a:rPr lang="en-US" sz="8000" dirty="0"/>
              <a:t> </a:t>
            </a:r>
            <a:r>
              <a:rPr lang="en-US" sz="8000" dirty="0" err="1"/>
              <a:t>estado</a:t>
            </a:r>
            <a:r>
              <a:rPr lang="en-US" sz="8000" dirty="0"/>
              <a:t> (</a:t>
            </a:r>
            <a:r>
              <a:rPr lang="en-US" sz="8000" dirty="0" err="1"/>
              <a:t>descontado</a:t>
            </a:r>
            <a:r>
              <a:rPr lang="en-US" sz="8000" dirty="0"/>
              <a:t> </a:t>
            </a:r>
            <a:r>
              <a:rPr lang="en-US" sz="8000" dirty="0" err="1"/>
              <a:t>por</a:t>
            </a:r>
            <a:r>
              <a:rPr lang="en-US" sz="8000" dirty="0"/>
              <a:t> </a:t>
            </a:r>
            <a:r>
              <a:rPr lang="el-GR" sz="8000" dirty="0"/>
              <a:t>γ\</a:t>
            </a:r>
            <a:r>
              <a:rPr lang="en-US" sz="8000" dirty="0"/>
              <a:t>gamma</a:t>
            </a:r>
            <a:r>
              <a:rPr lang="el-GR" sz="8000" dirty="0"/>
              <a:t>γ), </a:t>
            </a:r>
            <a:r>
              <a:rPr lang="en-US" sz="8000" b="1" dirty="0" err="1"/>
              <a:t>considerando</a:t>
            </a:r>
            <a:r>
              <a:rPr lang="en-US" sz="8000" b="1" dirty="0"/>
              <a:t> la </a:t>
            </a:r>
            <a:r>
              <a:rPr lang="en-US" sz="8000" b="1" dirty="0" err="1"/>
              <a:t>probabilidad</a:t>
            </a:r>
            <a:r>
              <a:rPr lang="en-US" sz="8000" b="1" dirty="0"/>
              <a:t> de </a:t>
            </a:r>
            <a:r>
              <a:rPr lang="en-US" sz="8000" b="1" dirty="0" err="1"/>
              <a:t>cada</a:t>
            </a:r>
            <a:r>
              <a:rPr lang="en-US" sz="8000" b="1" dirty="0"/>
              <a:t> </a:t>
            </a:r>
            <a:r>
              <a:rPr lang="en-US" sz="8000" b="1" dirty="0" err="1"/>
              <a:t>acción</a:t>
            </a:r>
            <a:r>
              <a:rPr lang="en-US" sz="8000" b="1" dirty="0"/>
              <a:t> y </a:t>
            </a:r>
            <a:r>
              <a:rPr lang="en-US" sz="8000" b="1" dirty="0" err="1"/>
              <a:t>transición</a:t>
            </a:r>
            <a:r>
              <a:rPr lang="en-US" sz="8000" dirty="0"/>
              <a:t> </a:t>
            </a:r>
            <a:r>
              <a:rPr lang="en-US" sz="8000" dirty="0" err="1"/>
              <a:t>según</a:t>
            </a:r>
            <a:r>
              <a:rPr lang="en-US" sz="8000" dirty="0"/>
              <a:t> </a:t>
            </a:r>
            <a:r>
              <a:rPr lang="el-GR" sz="8000" dirty="0"/>
              <a:t>π\</a:t>
            </a:r>
            <a:r>
              <a:rPr lang="en-US" sz="8000" dirty="0"/>
              <a:t>pi</a:t>
            </a:r>
            <a:r>
              <a:rPr lang="el-GR" sz="8000" dirty="0"/>
              <a:t>π.</a:t>
            </a:r>
            <a:endParaRPr lang="es-ES_tradnl" sz="6000" noProof="0" dirty="0"/>
          </a:p>
        </p:txBody>
      </p:sp>
      <p:sp>
        <p:nvSpPr>
          <p:cNvPr id="4" name="Slide Number Placeholder 3">
            <a:extLst>
              <a:ext uri="{FF2B5EF4-FFF2-40B4-BE49-F238E27FC236}">
                <a16:creationId xmlns:a16="http://schemas.microsoft.com/office/drawing/2014/main" id="{6FB2B973-F2FB-5B09-A7BC-0A1CA7C96C0B}"/>
              </a:ext>
            </a:extLst>
          </p:cNvPr>
          <p:cNvSpPr>
            <a:spLocks noGrp="1"/>
          </p:cNvSpPr>
          <p:nvPr>
            <p:ph type="sldNum" sz="quarter" idx="5"/>
          </p:nvPr>
        </p:nvSpPr>
        <p:spPr/>
        <p:txBody>
          <a:bodyPr/>
          <a:lstStyle/>
          <a:p>
            <a:fld id="{10A8952F-1C0B-F641-899D-BA69BEE8A7E7}" type="slidenum">
              <a:rPr lang="es-ES_tradnl" smtClean="0"/>
              <a:t>82</a:t>
            </a:fld>
            <a:endParaRPr lang="es-ES_tradnl"/>
          </a:p>
        </p:txBody>
      </p:sp>
    </p:spTree>
    <p:extLst>
      <p:ext uri="{BB962C8B-B14F-4D97-AF65-F5344CB8AC3E}">
        <p14:creationId xmlns:p14="http://schemas.microsoft.com/office/powerpoint/2010/main" val="295462953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48DE2B-7111-A5CB-4E80-611BBEEF5A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568CB0-8514-4A95-540C-7DAD161856D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FC0F1C-D608-1C99-B846-F8848E33058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La </a:t>
            </a:r>
            <a:r>
              <a:rPr lang="en-US" sz="8000" b="1" dirty="0"/>
              <a:t>E</a:t>
            </a:r>
            <a:r>
              <a:rPr lang="en-US" sz="8000" dirty="0"/>
              <a:t> (</a:t>
            </a:r>
            <a:r>
              <a:rPr lang="en-US" sz="8000" dirty="0" err="1"/>
              <a:t>específicamente</a:t>
            </a:r>
            <a:r>
              <a:rPr lang="en-US" sz="8000" dirty="0"/>
              <a:t> E</a:t>
            </a:r>
            <a:r>
              <a:rPr lang="el-GR" sz="8000" dirty="0"/>
              <a:t>π\</a:t>
            </a:r>
            <a:r>
              <a:rPr lang="en-US" sz="8000" dirty="0" err="1"/>
              <a:t>mathbb</a:t>
            </a:r>
            <a:r>
              <a:rPr lang="en-US" sz="8000" dirty="0"/>
              <a:t>{E}_\</a:t>
            </a:r>
            <a:r>
              <a:rPr lang="en-US" sz="8000" dirty="0" err="1"/>
              <a:t>piE</a:t>
            </a:r>
            <a:r>
              <a:rPr lang="el-GR" sz="8000" dirty="0"/>
              <a:t>π​) </a:t>
            </a:r>
            <a:r>
              <a:rPr lang="en-US" sz="8000" dirty="0" err="1"/>
              <a:t>significa</a:t>
            </a:r>
            <a:r>
              <a:rPr lang="en-US" sz="8000" dirty="0"/>
              <a:t> </a:t>
            </a:r>
            <a:r>
              <a:rPr lang="en-US" sz="8000" b="1" dirty="0" err="1"/>
              <a:t>esperanza</a:t>
            </a:r>
            <a:r>
              <a:rPr lang="en-US" sz="8000" b="1" dirty="0"/>
              <a:t> </a:t>
            </a:r>
            <a:r>
              <a:rPr lang="en-US" sz="8000" b="1" dirty="0" err="1"/>
              <a:t>matemática</a:t>
            </a:r>
            <a:r>
              <a:rPr lang="en-US" sz="8000" dirty="0"/>
              <a:t> o </a:t>
            </a:r>
            <a:r>
              <a:rPr lang="en-US" sz="8000" b="1" dirty="0"/>
              <a:t>valor </a:t>
            </a:r>
            <a:r>
              <a:rPr lang="en-US" sz="8000" b="1" dirty="0" err="1"/>
              <a:t>esperado</a:t>
            </a:r>
            <a:r>
              <a:rPr lang="en-US" sz="8000" dirty="0"/>
              <a:t>. Es </a:t>
            </a:r>
            <a:r>
              <a:rPr lang="en-US" sz="8000" dirty="0" err="1"/>
              <a:t>una</a:t>
            </a:r>
            <a:r>
              <a:rPr lang="en-US" sz="8000" dirty="0"/>
              <a:t> forma de </a:t>
            </a:r>
            <a:r>
              <a:rPr lang="en-US" sz="8000" dirty="0" err="1"/>
              <a:t>decir</a:t>
            </a:r>
            <a:r>
              <a:rPr lang="en-US" sz="8000" dirty="0"/>
              <a:t> que </a:t>
            </a:r>
            <a:r>
              <a:rPr lang="en-US" sz="8000" dirty="0" err="1"/>
              <a:t>estamos</a:t>
            </a:r>
            <a:r>
              <a:rPr lang="en-US" sz="8000" dirty="0"/>
              <a:t> </a:t>
            </a:r>
            <a:r>
              <a:rPr lang="en-US" sz="8000" dirty="0" err="1"/>
              <a:t>promediando</a:t>
            </a:r>
            <a:r>
              <a:rPr lang="en-US" sz="8000" dirty="0"/>
              <a:t> </a:t>
            </a:r>
            <a:r>
              <a:rPr lang="en-US" sz="8000" dirty="0" err="1"/>
              <a:t>sobre</a:t>
            </a:r>
            <a:r>
              <a:rPr lang="en-US" sz="8000" dirty="0"/>
              <a:t> </a:t>
            </a:r>
            <a:r>
              <a:rPr lang="en-US" sz="8000" dirty="0" err="1"/>
              <a:t>todas</a:t>
            </a:r>
            <a:r>
              <a:rPr lang="en-US" sz="8000" dirty="0"/>
              <a:t> las </a:t>
            </a:r>
            <a:r>
              <a:rPr lang="en-US" sz="8000" dirty="0" err="1"/>
              <a:t>posibles</a:t>
            </a:r>
            <a:r>
              <a:rPr lang="en-US" sz="8000" dirty="0"/>
              <a:t> </a:t>
            </a:r>
            <a:r>
              <a:rPr lang="en-US" sz="8000" dirty="0" err="1"/>
              <a:t>transiciones</a:t>
            </a:r>
            <a:r>
              <a:rPr lang="en-US" sz="8000" dirty="0"/>
              <a:t> y </a:t>
            </a:r>
            <a:r>
              <a:rPr lang="en-US" sz="8000" dirty="0" err="1"/>
              <a:t>recompensas</a:t>
            </a:r>
            <a:r>
              <a:rPr lang="en-US" sz="8000" dirty="0"/>
              <a:t> que </a:t>
            </a:r>
            <a:r>
              <a:rPr lang="en-US" sz="8000" dirty="0" err="1"/>
              <a:t>pueden</a:t>
            </a:r>
            <a:r>
              <a:rPr lang="en-US" sz="8000" dirty="0"/>
              <a:t> </a:t>
            </a:r>
            <a:r>
              <a:rPr lang="en-US" sz="8000" dirty="0" err="1"/>
              <a:t>ocurrir</a:t>
            </a:r>
            <a:r>
              <a:rPr lang="en-US" sz="8000" dirty="0"/>
              <a:t> </a:t>
            </a:r>
            <a:r>
              <a:rPr lang="en-US" sz="8000" b="1" dirty="0" err="1"/>
              <a:t>siguiendo</a:t>
            </a:r>
            <a:r>
              <a:rPr lang="en-US" sz="8000" b="1" dirty="0"/>
              <a:t> la </a:t>
            </a:r>
            <a:r>
              <a:rPr lang="en-US" sz="8000" b="1" dirty="0" err="1"/>
              <a:t>política</a:t>
            </a:r>
            <a:r>
              <a:rPr lang="en-US" sz="8000" b="1" dirty="0"/>
              <a:t> </a:t>
            </a:r>
            <a:r>
              <a:rPr lang="el-GR" sz="8000" b="1" dirty="0"/>
              <a:t>π\</a:t>
            </a:r>
            <a:r>
              <a:rPr lang="en-US" sz="8000" b="1" dirty="0"/>
              <a:t>pi</a:t>
            </a:r>
            <a:r>
              <a:rPr lang="el-GR" sz="8000" b="1" dirty="0"/>
              <a:t>π</a:t>
            </a:r>
            <a:r>
              <a:rPr lang="el-GR" sz="8000" dirty="0"/>
              <a:t> </a:t>
            </a:r>
            <a:r>
              <a:rPr lang="en-US" sz="8000" dirty="0" err="1"/>
              <a:t>desde</a:t>
            </a:r>
            <a:r>
              <a:rPr lang="en-US" sz="8000" dirty="0"/>
              <a:t> </a:t>
            </a:r>
            <a:r>
              <a:rPr lang="en-US" sz="8000" dirty="0" err="1"/>
              <a:t>el</a:t>
            </a:r>
            <a:r>
              <a:rPr lang="en-US" sz="8000" dirty="0"/>
              <a:t> </a:t>
            </a:r>
            <a:r>
              <a:rPr lang="en-US" sz="8000" dirty="0" err="1"/>
              <a:t>estado</a:t>
            </a:r>
            <a:r>
              <a:rPr lang="en-US" sz="8000" dirty="0"/>
              <a:t> </a:t>
            </a:r>
            <a:r>
              <a:rPr lang="en-US" sz="8000" dirty="0" err="1"/>
              <a:t>sts_tst</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valor del </a:t>
            </a:r>
            <a:r>
              <a:rPr lang="en-US" sz="8000" dirty="0" err="1"/>
              <a:t>estado</a:t>
            </a:r>
            <a:r>
              <a:rPr lang="en-US" sz="8000" dirty="0"/>
              <a:t> </a:t>
            </a:r>
            <a:r>
              <a:rPr lang="en-US" sz="8000" dirty="0" err="1"/>
              <a:t>sts_tst</a:t>
            </a:r>
            <a:r>
              <a:rPr lang="en-US" sz="8000" dirty="0"/>
              <a:t>​ bajo la </a:t>
            </a:r>
            <a:r>
              <a:rPr lang="en-US" sz="8000" dirty="0" err="1"/>
              <a:t>política</a:t>
            </a:r>
            <a:r>
              <a:rPr lang="en-US" sz="8000" dirty="0"/>
              <a:t> </a:t>
            </a:r>
            <a:r>
              <a:rPr lang="el-GR" sz="8000" dirty="0"/>
              <a:t>π\</a:t>
            </a:r>
            <a:r>
              <a:rPr lang="en-US" sz="8000" dirty="0"/>
              <a:t>pi</a:t>
            </a:r>
            <a:r>
              <a:rPr lang="el-GR" sz="8000" dirty="0"/>
              <a:t>π, </a:t>
            </a:r>
            <a:r>
              <a:rPr lang="en-US" sz="8000" dirty="0"/>
              <a:t>es </a:t>
            </a:r>
            <a:r>
              <a:rPr lang="en-US" sz="8000" dirty="0" err="1"/>
              <a:t>el</a:t>
            </a:r>
            <a:r>
              <a:rPr lang="en-US" sz="8000" dirty="0"/>
              <a:t> </a:t>
            </a:r>
            <a:r>
              <a:rPr lang="en-US" sz="8000" b="1" dirty="0" err="1"/>
              <a:t>promedio</a:t>
            </a:r>
            <a:r>
              <a:rPr lang="en-US" sz="8000" b="1" dirty="0"/>
              <a:t> </a:t>
            </a:r>
            <a:r>
              <a:rPr lang="en-US" sz="8000" b="1" dirty="0" err="1"/>
              <a:t>esperado</a:t>
            </a:r>
            <a:r>
              <a:rPr lang="en-US" sz="8000" dirty="0"/>
              <a:t> de la </a:t>
            </a:r>
            <a:r>
              <a:rPr lang="en-US" sz="8000" dirty="0" err="1"/>
              <a:t>recompensa</a:t>
            </a:r>
            <a:r>
              <a:rPr lang="en-US" sz="8000" dirty="0"/>
              <a:t> </a:t>
            </a:r>
            <a:r>
              <a:rPr lang="en-US" sz="8000" dirty="0" err="1"/>
              <a:t>inmediata</a:t>
            </a:r>
            <a:r>
              <a:rPr lang="en-US" sz="8000" dirty="0"/>
              <a:t> </a:t>
            </a:r>
            <a:r>
              <a:rPr lang="en-US" sz="8000" dirty="0" err="1"/>
              <a:t>más</a:t>
            </a:r>
            <a:r>
              <a:rPr lang="en-US" sz="8000" dirty="0"/>
              <a:t> </a:t>
            </a:r>
            <a:r>
              <a:rPr lang="en-US" sz="8000" dirty="0" err="1"/>
              <a:t>el</a:t>
            </a:r>
            <a:r>
              <a:rPr lang="en-US" sz="8000" dirty="0"/>
              <a:t> valor del </a:t>
            </a:r>
            <a:r>
              <a:rPr lang="en-US" sz="8000" dirty="0" err="1"/>
              <a:t>siguiente</a:t>
            </a:r>
            <a:r>
              <a:rPr lang="en-US" sz="8000" dirty="0"/>
              <a:t> </a:t>
            </a:r>
            <a:r>
              <a:rPr lang="en-US" sz="8000" dirty="0" err="1"/>
              <a:t>estado</a:t>
            </a:r>
            <a:r>
              <a:rPr lang="en-US" sz="8000" dirty="0"/>
              <a:t> (</a:t>
            </a:r>
            <a:r>
              <a:rPr lang="en-US" sz="8000" dirty="0" err="1"/>
              <a:t>descontado</a:t>
            </a:r>
            <a:r>
              <a:rPr lang="en-US" sz="8000" dirty="0"/>
              <a:t> </a:t>
            </a:r>
            <a:r>
              <a:rPr lang="en-US" sz="8000" dirty="0" err="1"/>
              <a:t>por</a:t>
            </a:r>
            <a:r>
              <a:rPr lang="en-US" sz="8000" dirty="0"/>
              <a:t> </a:t>
            </a:r>
            <a:r>
              <a:rPr lang="el-GR" sz="8000" dirty="0"/>
              <a:t>γ\</a:t>
            </a:r>
            <a:r>
              <a:rPr lang="en-US" sz="8000" dirty="0"/>
              <a:t>gamma</a:t>
            </a:r>
            <a:r>
              <a:rPr lang="el-GR" sz="8000" dirty="0"/>
              <a:t>γ), </a:t>
            </a:r>
            <a:r>
              <a:rPr lang="en-US" sz="8000" b="1" dirty="0" err="1"/>
              <a:t>considerando</a:t>
            </a:r>
            <a:r>
              <a:rPr lang="en-US" sz="8000" b="1" dirty="0"/>
              <a:t> la </a:t>
            </a:r>
            <a:r>
              <a:rPr lang="en-US" sz="8000" b="1" dirty="0" err="1"/>
              <a:t>probabilidad</a:t>
            </a:r>
            <a:r>
              <a:rPr lang="en-US" sz="8000" b="1" dirty="0"/>
              <a:t> de </a:t>
            </a:r>
            <a:r>
              <a:rPr lang="en-US" sz="8000" b="1" dirty="0" err="1"/>
              <a:t>cada</a:t>
            </a:r>
            <a:r>
              <a:rPr lang="en-US" sz="8000" b="1" dirty="0"/>
              <a:t> </a:t>
            </a:r>
            <a:r>
              <a:rPr lang="en-US" sz="8000" b="1" dirty="0" err="1"/>
              <a:t>acción</a:t>
            </a:r>
            <a:r>
              <a:rPr lang="en-US" sz="8000" b="1" dirty="0"/>
              <a:t> y </a:t>
            </a:r>
            <a:r>
              <a:rPr lang="en-US" sz="8000" b="1" dirty="0" err="1"/>
              <a:t>transición</a:t>
            </a:r>
            <a:r>
              <a:rPr lang="en-US" sz="8000" dirty="0"/>
              <a:t> </a:t>
            </a:r>
            <a:r>
              <a:rPr lang="en-US" sz="8000" dirty="0" err="1"/>
              <a:t>según</a:t>
            </a:r>
            <a:r>
              <a:rPr lang="en-US" sz="8000" dirty="0"/>
              <a:t> </a:t>
            </a:r>
            <a:r>
              <a:rPr lang="el-GR" sz="8000" dirty="0"/>
              <a:t>π\</a:t>
            </a:r>
            <a:r>
              <a:rPr lang="en-US" sz="8000" dirty="0"/>
              <a:t>pi</a:t>
            </a:r>
            <a:r>
              <a:rPr lang="el-GR" sz="8000" dirty="0"/>
              <a:t>π.</a:t>
            </a:r>
            <a:endParaRPr lang="es-ES_tradnl" sz="6000" noProof="0" dirty="0"/>
          </a:p>
        </p:txBody>
      </p:sp>
      <p:sp>
        <p:nvSpPr>
          <p:cNvPr id="4" name="Slide Number Placeholder 3">
            <a:extLst>
              <a:ext uri="{FF2B5EF4-FFF2-40B4-BE49-F238E27FC236}">
                <a16:creationId xmlns:a16="http://schemas.microsoft.com/office/drawing/2014/main" id="{8336E9F7-1AE0-7EEE-1AB9-DF4556673FC7}"/>
              </a:ext>
            </a:extLst>
          </p:cNvPr>
          <p:cNvSpPr>
            <a:spLocks noGrp="1"/>
          </p:cNvSpPr>
          <p:nvPr>
            <p:ph type="sldNum" sz="quarter" idx="5"/>
          </p:nvPr>
        </p:nvSpPr>
        <p:spPr/>
        <p:txBody>
          <a:bodyPr/>
          <a:lstStyle/>
          <a:p>
            <a:fld id="{10A8952F-1C0B-F641-899D-BA69BEE8A7E7}" type="slidenum">
              <a:rPr lang="es-ES_tradnl" smtClean="0"/>
              <a:t>83</a:t>
            </a:fld>
            <a:endParaRPr lang="es-ES_tradnl"/>
          </a:p>
        </p:txBody>
      </p:sp>
    </p:spTree>
    <p:extLst>
      <p:ext uri="{BB962C8B-B14F-4D97-AF65-F5344CB8AC3E}">
        <p14:creationId xmlns:p14="http://schemas.microsoft.com/office/powerpoint/2010/main" val="254771535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84</a:t>
            </a:fld>
            <a:endParaRPr lang="es-ES_tradnl"/>
          </a:p>
        </p:txBody>
      </p:sp>
    </p:spTree>
    <p:extLst>
      <p:ext uri="{BB962C8B-B14F-4D97-AF65-F5344CB8AC3E}">
        <p14:creationId xmlns:p14="http://schemas.microsoft.com/office/powerpoint/2010/main" val="36008475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85</a:t>
            </a:fld>
            <a:endParaRPr lang="es-ES_tradnl"/>
          </a:p>
        </p:txBody>
      </p:sp>
    </p:spTree>
    <p:extLst>
      <p:ext uri="{BB962C8B-B14F-4D97-AF65-F5344CB8AC3E}">
        <p14:creationId xmlns:p14="http://schemas.microsoft.com/office/powerpoint/2010/main" val="142840673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3229F4-9F8E-49DC-048A-42106A128C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8B92C9-6A2E-3A8D-E258-342B99EFAD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9B8862-E9CF-CEC3-8657-CC200A18C80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Obsérvese que el agente no aprende si la recompensa es igual al valor descontado del siguiente estado - la estimación del valor del estado 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Significa que ya aprendió porque ya sabe que recompensa esperar en ese paso.</a:t>
            </a:r>
          </a:p>
        </p:txBody>
      </p:sp>
      <p:sp>
        <p:nvSpPr>
          <p:cNvPr id="4" name="Slide Number Placeholder 3">
            <a:extLst>
              <a:ext uri="{FF2B5EF4-FFF2-40B4-BE49-F238E27FC236}">
                <a16:creationId xmlns:a16="http://schemas.microsoft.com/office/drawing/2014/main" id="{2C04E78D-775F-8288-6F87-C2F0F68B8B3C}"/>
              </a:ext>
            </a:extLst>
          </p:cNvPr>
          <p:cNvSpPr>
            <a:spLocks noGrp="1"/>
          </p:cNvSpPr>
          <p:nvPr>
            <p:ph type="sldNum" sz="quarter" idx="5"/>
          </p:nvPr>
        </p:nvSpPr>
        <p:spPr/>
        <p:txBody>
          <a:bodyPr/>
          <a:lstStyle/>
          <a:p>
            <a:fld id="{10A8952F-1C0B-F641-899D-BA69BEE8A7E7}" type="slidenum">
              <a:rPr lang="es-ES_tradnl" smtClean="0"/>
              <a:t>86</a:t>
            </a:fld>
            <a:endParaRPr lang="es-ES_tradnl"/>
          </a:p>
        </p:txBody>
      </p:sp>
    </p:spTree>
    <p:extLst>
      <p:ext uri="{BB962C8B-B14F-4D97-AF65-F5344CB8AC3E}">
        <p14:creationId xmlns:p14="http://schemas.microsoft.com/office/powerpoint/2010/main" val="200365940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8DD2D8-51CF-7634-EE30-8766BF38F3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C6B9AB-100C-1E44-BD17-F16AED969F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BB32BA-F9AB-860A-4C29-C4FFBE5E8C7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Obsérvese que el agente no aprende si la recompensa es igual al valor descontado del siguiente estado - la estimación del valor del estado 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Significa que ya aprendió porque ya sabe que recompensa esperar en ese paso.</a:t>
            </a:r>
          </a:p>
        </p:txBody>
      </p:sp>
      <p:sp>
        <p:nvSpPr>
          <p:cNvPr id="4" name="Slide Number Placeholder 3">
            <a:extLst>
              <a:ext uri="{FF2B5EF4-FFF2-40B4-BE49-F238E27FC236}">
                <a16:creationId xmlns:a16="http://schemas.microsoft.com/office/drawing/2014/main" id="{06C7570E-58BF-6FC5-AA9E-43B27E4CEDCF}"/>
              </a:ext>
            </a:extLst>
          </p:cNvPr>
          <p:cNvSpPr>
            <a:spLocks noGrp="1"/>
          </p:cNvSpPr>
          <p:nvPr>
            <p:ph type="sldNum" sz="quarter" idx="5"/>
          </p:nvPr>
        </p:nvSpPr>
        <p:spPr/>
        <p:txBody>
          <a:bodyPr/>
          <a:lstStyle/>
          <a:p>
            <a:fld id="{10A8952F-1C0B-F641-899D-BA69BEE8A7E7}" type="slidenum">
              <a:rPr lang="es-ES_tradnl" smtClean="0"/>
              <a:t>87</a:t>
            </a:fld>
            <a:endParaRPr lang="es-ES_tradnl"/>
          </a:p>
        </p:txBody>
      </p:sp>
    </p:spTree>
    <p:extLst>
      <p:ext uri="{BB962C8B-B14F-4D97-AF65-F5344CB8AC3E}">
        <p14:creationId xmlns:p14="http://schemas.microsoft.com/office/powerpoint/2010/main" val="304175483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84D217-DDC6-BF65-5356-90459096F3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CBC517-CFCE-859B-CD81-21EB995BE8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00C3E2E-E151-02BE-5748-CCA32DBCAA6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Obsérvese que el agente no aprende si la recompensa es igual al valor descontado del siguiente estado - la estimación del valor del estado 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Significa que ya aprendió porque ya sabe que recompensa esperar en ese paso.</a:t>
            </a:r>
          </a:p>
        </p:txBody>
      </p:sp>
      <p:sp>
        <p:nvSpPr>
          <p:cNvPr id="4" name="Slide Number Placeholder 3">
            <a:extLst>
              <a:ext uri="{FF2B5EF4-FFF2-40B4-BE49-F238E27FC236}">
                <a16:creationId xmlns:a16="http://schemas.microsoft.com/office/drawing/2014/main" id="{2C662851-B2BA-A082-6CB5-2809455C1D67}"/>
              </a:ext>
            </a:extLst>
          </p:cNvPr>
          <p:cNvSpPr>
            <a:spLocks noGrp="1"/>
          </p:cNvSpPr>
          <p:nvPr>
            <p:ph type="sldNum" sz="quarter" idx="5"/>
          </p:nvPr>
        </p:nvSpPr>
        <p:spPr/>
        <p:txBody>
          <a:bodyPr/>
          <a:lstStyle/>
          <a:p>
            <a:fld id="{10A8952F-1C0B-F641-899D-BA69BEE8A7E7}" type="slidenum">
              <a:rPr lang="es-ES_tradnl" smtClean="0"/>
              <a:t>88</a:t>
            </a:fld>
            <a:endParaRPr lang="es-ES_tradnl"/>
          </a:p>
        </p:txBody>
      </p:sp>
    </p:spTree>
    <p:extLst>
      <p:ext uri="{BB962C8B-B14F-4D97-AF65-F5344CB8AC3E}">
        <p14:creationId xmlns:p14="http://schemas.microsoft.com/office/powerpoint/2010/main" val="33125059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DA4374-A7B7-DCC7-D704-94B386B681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E1D25C-62F5-60C5-CA4C-8F7FBC8234D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B3DDEF-E310-3997-40DD-AF4EA2A7A10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Obsérvese que el agente no aprende si la recompensa es igual al valor descontado del siguiente estado - la estimación del valor del estado 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Significa que ya aprendió porque ya sabe que recompensa esperar en ese paso.</a:t>
            </a:r>
          </a:p>
        </p:txBody>
      </p:sp>
      <p:sp>
        <p:nvSpPr>
          <p:cNvPr id="4" name="Slide Number Placeholder 3">
            <a:extLst>
              <a:ext uri="{FF2B5EF4-FFF2-40B4-BE49-F238E27FC236}">
                <a16:creationId xmlns:a16="http://schemas.microsoft.com/office/drawing/2014/main" id="{69780A24-D3DB-4020-5F8D-D7EA6E7BE91C}"/>
              </a:ext>
            </a:extLst>
          </p:cNvPr>
          <p:cNvSpPr>
            <a:spLocks noGrp="1"/>
          </p:cNvSpPr>
          <p:nvPr>
            <p:ph type="sldNum" sz="quarter" idx="5"/>
          </p:nvPr>
        </p:nvSpPr>
        <p:spPr/>
        <p:txBody>
          <a:bodyPr/>
          <a:lstStyle/>
          <a:p>
            <a:fld id="{10A8952F-1C0B-F641-899D-BA69BEE8A7E7}" type="slidenum">
              <a:rPr lang="es-ES_tradnl" smtClean="0"/>
              <a:t>89</a:t>
            </a:fld>
            <a:endParaRPr lang="es-ES_tradnl"/>
          </a:p>
        </p:txBody>
      </p:sp>
    </p:spTree>
    <p:extLst>
      <p:ext uri="{BB962C8B-B14F-4D97-AF65-F5344CB8AC3E}">
        <p14:creationId xmlns:p14="http://schemas.microsoft.com/office/powerpoint/2010/main" val="35078097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E2019D-4473-2682-4FDE-EA43AC7792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460349-51BD-9A33-AF85-69AEE46BC0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BAC7E6-7BBB-DF0C-29DC-1A52B356A1DA}"/>
              </a:ext>
            </a:extLst>
          </p:cNvPr>
          <p:cNvSpPr>
            <a:spLocks noGrp="1"/>
          </p:cNvSpPr>
          <p:nvPr>
            <p:ph type="body" idx="1"/>
          </p:nvPr>
        </p:nvSpPr>
        <p:spPr/>
        <p:txBody>
          <a:bodyPr/>
          <a:lstStyle/>
          <a:p>
            <a:endParaRPr lang="en-US" sz="8000" dirty="0"/>
          </a:p>
        </p:txBody>
      </p:sp>
      <p:sp>
        <p:nvSpPr>
          <p:cNvPr id="4" name="Slide Number Placeholder 3">
            <a:extLst>
              <a:ext uri="{FF2B5EF4-FFF2-40B4-BE49-F238E27FC236}">
                <a16:creationId xmlns:a16="http://schemas.microsoft.com/office/drawing/2014/main" id="{F97F4ECC-52EF-9578-CD76-3ED85BED0561}"/>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3643862261"/>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1A1FB8-5E07-4956-3FD8-48871F16A7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CF5579-FDBA-08F2-9F9F-28D7B64A75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27AA55-E4B7-0454-87DE-B67F592090C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Obsérvese que el agente no aprende si la recompensa es igual al valor descontado del siguiente estado - la estimación del valor del estado 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Significa que ya aprendió porque ya sabe que recompensa esperar en ese paso.</a:t>
            </a:r>
          </a:p>
        </p:txBody>
      </p:sp>
      <p:sp>
        <p:nvSpPr>
          <p:cNvPr id="4" name="Slide Number Placeholder 3">
            <a:extLst>
              <a:ext uri="{FF2B5EF4-FFF2-40B4-BE49-F238E27FC236}">
                <a16:creationId xmlns:a16="http://schemas.microsoft.com/office/drawing/2014/main" id="{7ACDE880-32A9-671F-99BA-EA379EAA55AF}"/>
              </a:ext>
            </a:extLst>
          </p:cNvPr>
          <p:cNvSpPr>
            <a:spLocks noGrp="1"/>
          </p:cNvSpPr>
          <p:nvPr>
            <p:ph type="sldNum" sz="quarter" idx="5"/>
          </p:nvPr>
        </p:nvSpPr>
        <p:spPr/>
        <p:txBody>
          <a:bodyPr/>
          <a:lstStyle/>
          <a:p>
            <a:fld id="{10A8952F-1C0B-F641-899D-BA69BEE8A7E7}" type="slidenum">
              <a:rPr lang="es-ES_tradnl" smtClean="0"/>
              <a:t>90</a:t>
            </a:fld>
            <a:endParaRPr lang="es-ES_tradnl"/>
          </a:p>
        </p:txBody>
      </p:sp>
    </p:spTree>
    <p:extLst>
      <p:ext uri="{BB962C8B-B14F-4D97-AF65-F5344CB8AC3E}">
        <p14:creationId xmlns:p14="http://schemas.microsoft.com/office/powerpoint/2010/main" val="336067872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9610BC-D88F-CAE9-E347-6BDA5BEF76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3D39DA-FB65-C536-788D-697C165217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E34AAF0-1882-A84F-B99E-6F901D14D97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Obsérvese que el agente no aprende si la recompensa es igual al valor descontado del siguiente estado - la estimación del valor del estado 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Significa que ya aprendió porque ya sabe que recompensa esperar en ese paso.</a:t>
            </a:r>
          </a:p>
        </p:txBody>
      </p:sp>
      <p:sp>
        <p:nvSpPr>
          <p:cNvPr id="4" name="Slide Number Placeholder 3">
            <a:extLst>
              <a:ext uri="{FF2B5EF4-FFF2-40B4-BE49-F238E27FC236}">
                <a16:creationId xmlns:a16="http://schemas.microsoft.com/office/drawing/2014/main" id="{F46EEA90-BBF8-6B06-07D0-E25072EC8275}"/>
              </a:ext>
            </a:extLst>
          </p:cNvPr>
          <p:cNvSpPr>
            <a:spLocks noGrp="1"/>
          </p:cNvSpPr>
          <p:nvPr>
            <p:ph type="sldNum" sz="quarter" idx="5"/>
          </p:nvPr>
        </p:nvSpPr>
        <p:spPr/>
        <p:txBody>
          <a:bodyPr/>
          <a:lstStyle/>
          <a:p>
            <a:fld id="{10A8952F-1C0B-F641-899D-BA69BEE8A7E7}" type="slidenum">
              <a:rPr lang="es-ES_tradnl" smtClean="0"/>
              <a:t>91</a:t>
            </a:fld>
            <a:endParaRPr lang="es-ES_tradnl"/>
          </a:p>
        </p:txBody>
      </p:sp>
    </p:spTree>
    <p:extLst>
      <p:ext uri="{BB962C8B-B14F-4D97-AF65-F5344CB8AC3E}">
        <p14:creationId xmlns:p14="http://schemas.microsoft.com/office/powerpoint/2010/main" val="230847073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54521D-7009-CE81-618F-C3F7BFD903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DF3458-082F-96FE-C847-68BFAE0852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017FC7-5BEF-B205-0837-9C0542AB10A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Obsérvese que el agente no aprende si la recompensa es igual al valor descontado del siguiente estado - la estimación del valor del estado 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Significa que ya aprendió porque ya sabe que recompensa esperar en ese paso.</a:t>
            </a:r>
          </a:p>
        </p:txBody>
      </p:sp>
      <p:sp>
        <p:nvSpPr>
          <p:cNvPr id="4" name="Slide Number Placeholder 3">
            <a:extLst>
              <a:ext uri="{FF2B5EF4-FFF2-40B4-BE49-F238E27FC236}">
                <a16:creationId xmlns:a16="http://schemas.microsoft.com/office/drawing/2014/main" id="{F3DE8618-F8B1-5CA4-5EBC-3BFA34298D97}"/>
              </a:ext>
            </a:extLst>
          </p:cNvPr>
          <p:cNvSpPr>
            <a:spLocks noGrp="1"/>
          </p:cNvSpPr>
          <p:nvPr>
            <p:ph type="sldNum" sz="quarter" idx="5"/>
          </p:nvPr>
        </p:nvSpPr>
        <p:spPr/>
        <p:txBody>
          <a:bodyPr/>
          <a:lstStyle/>
          <a:p>
            <a:fld id="{10A8952F-1C0B-F641-899D-BA69BEE8A7E7}" type="slidenum">
              <a:rPr lang="es-ES_tradnl" smtClean="0"/>
              <a:t>92</a:t>
            </a:fld>
            <a:endParaRPr lang="es-ES_tradnl"/>
          </a:p>
        </p:txBody>
      </p:sp>
    </p:spTree>
    <p:extLst>
      <p:ext uri="{BB962C8B-B14F-4D97-AF65-F5344CB8AC3E}">
        <p14:creationId xmlns:p14="http://schemas.microsoft.com/office/powerpoint/2010/main" val="421180438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6CEF65-DE3F-D964-CFAE-6E3E3C430C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239074-FF0C-0928-D965-95004E87BC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1EC6AC-90DC-B421-9495-B4989DC214A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noProof="0" dirty="0"/>
              <a:t>COMENTAR QUE DT usa </a:t>
            </a:r>
            <a:r>
              <a:rPr lang="en-US" sz="8000" dirty="0"/>
              <a:t>Usa la </a:t>
            </a:r>
            <a:r>
              <a:rPr lang="en-US" sz="8000" b="1" dirty="0" err="1"/>
              <a:t>ecuación</a:t>
            </a:r>
            <a:r>
              <a:rPr lang="en-US" sz="8000" b="1" dirty="0"/>
              <a:t> de Bellman</a:t>
            </a:r>
            <a:r>
              <a:rPr lang="en-US" sz="8000" dirty="0"/>
              <a:t> (forma </a:t>
            </a:r>
            <a:r>
              <a:rPr lang="en-US" sz="8000" dirty="0" err="1"/>
              <a:t>muestral</a:t>
            </a:r>
            <a:r>
              <a:rPr lang="en-US" sz="8000" dirty="0"/>
              <a:t>, con bootstrapping).</a:t>
            </a:r>
            <a:r>
              <a:rPr lang="es-ES_tradnl" sz="6000" noProof="0" dirty="0"/>
              <a:t>.</a:t>
            </a:r>
          </a:p>
        </p:txBody>
      </p:sp>
      <p:sp>
        <p:nvSpPr>
          <p:cNvPr id="4" name="Slide Number Placeholder 3">
            <a:extLst>
              <a:ext uri="{FF2B5EF4-FFF2-40B4-BE49-F238E27FC236}">
                <a16:creationId xmlns:a16="http://schemas.microsoft.com/office/drawing/2014/main" id="{06684C57-7AB4-9359-4A1C-906699043718}"/>
              </a:ext>
            </a:extLst>
          </p:cNvPr>
          <p:cNvSpPr>
            <a:spLocks noGrp="1"/>
          </p:cNvSpPr>
          <p:nvPr>
            <p:ph type="sldNum" sz="quarter" idx="5"/>
          </p:nvPr>
        </p:nvSpPr>
        <p:spPr/>
        <p:txBody>
          <a:bodyPr/>
          <a:lstStyle/>
          <a:p>
            <a:fld id="{10A8952F-1C0B-F641-899D-BA69BEE8A7E7}" type="slidenum">
              <a:rPr lang="es-ES_tradnl" smtClean="0"/>
              <a:t>93</a:t>
            </a:fld>
            <a:endParaRPr lang="es-ES_tradnl"/>
          </a:p>
        </p:txBody>
      </p:sp>
    </p:spTree>
    <p:extLst>
      <p:ext uri="{BB962C8B-B14F-4D97-AF65-F5344CB8AC3E}">
        <p14:creationId xmlns:p14="http://schemas.microsoft.com/office/powerpoint/2010/main" val="172608036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94</a:t>
            </a:fld>
            <a:endParaRPr lang="es-ES_tradnl"/>
          </a:p>
        </p:txBody>
      </p:sp>
    </p:spTree>
    <p:extLst>
      <p:ext uri="{BB962C8B-B14F-4D97-AF65-F5344CB8AC3E}">
        <p14:creationId xmlns:p14="http://schemas.microsoft.com/office/powerpoint/2010/main" val="335525723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95</a:t>
            </a:fld>
            <a:endParaRPr lang="es-ES_tradnl"/>
          </a:p>
        </p:txBody>
      </p:sp>
    </p:spTree>
    <p:extLst>
      <p:ext uri="{BB962C8B-B14F-4D97-AF65-F5344CB8AC3E}">
        <p14:creationId xmlns:p14="http://schemas.microsoft.com/office/powerpoint/2010/main" val="1269501699"/>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96</a:t>
            </a:fld>
            <a:endParaRPr lang="es-ES_tradnl"/>
          </a:p>
        </p:txBody>
      </p:sp>
    </p:spTree>
    <p:extLst>
      <p:ext uri="{BB962C8B-B14F-4D97-AF65-F5344CB8AC3E}">
        <p14:creationId xmlns:p14="http://schemas.microsoft.com/office/powerpoint/2010/main" val="393074656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97</a:t>
            </a:fld>
            <a:endParaRPr lang="es-ES_tradnl"/>
          </a:p>
        </p:txBody>
      </p:sp>
    </p:spTree>
    <p:extLst>
      <p:ext uri="{BB962C8B-B14F-4D97-AF65-F5344CB8AC3E}">
        <p14:creationId xmlns:p14="http://schemas.microsoft.com/office/powerpoint/2010/main" val="352392314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98</a:t>
            </a:fld>
            <a:endParaRPr lang="es-ES_tradnl"/>
          </a:p>
        </p:txBody>
      </p:sp>
    </p:spTree>
    <p:extLst>
      <p:ext uri="{BB962C8B-B14F-4D97-AF65-F5344CB8AC3E}">
        <p14:creationId xmlns:p14="http://schemas.microsoft.com/office/powerpoint/2010/main" val="145815150"/>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1143000" marR="0" lvl="0" indent="-1143000" algn="l" defTabSz="914400" rtl="0" eaLnBrk="1" fontAlgn="auto" latinLnBrk="0" hangingPunct="1">
              <a:lnSpc>
                <a:spcPct val="100000"/>
              </a:lnSpc>
              <a:spcBef>
                <a:spcPts val="0"/>
              </a:spcBef>
              <a:spcAft>
                <a:spcPts val="0"/>
              </a:spcAft>
              <a:buClrTx/>
              <a:buSzTx/>
              <a:buFontTx/>
              <a:buAutoNum type="arabicPeriod"/>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99</a:t>
            </a:fld>
            <a:endParaRPr lang="es-ES_tradnl"/>
          </a:p>
        </p:txBody>
      </p:sp>
    </p:spTree>
    <p:extLst>
      <p:ext uri="{BB962C8B-B14F-4D97-AF65-F5344CB8AC3E}">
        <p14:creationId xmlns:p14="http://schemas.microsoft.com/office/powerpoint/2010/main" val="3027303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5/17/25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5/17/25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5/17/25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5/17/25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5/17/25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5/17/25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5/17/25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5/17/25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5/17/25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5/17/25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5/17/25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5/17/25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00.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10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01.xml"/><Relationship Id="rId1" Type="http://schemas.openxmlformats.org/officeDocument/2006/relationships/slideLayout" Target="../slideLayouts/slideLayout2.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image" Target="../media/image5.png"/></Relationships>
</file>

<file path=ppt/slides/_rels/slide10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02.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5.png"/><Relationship Id="rId4" Type="http://schemas.openxmlformats.org/officeDocument/2006/relationships/image" Target="../media/image70.png"/></Relationships>
</file>

<file path=ppt/slides/_rels/slide10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03.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0.png"/><Relationship Id="rId4" Type="http://schemas.openxmlformats.org/officeDocument/2006/relationships/image" Target="../media/image71.png"/></Relationships>
</file>

<file path=ppt/slides/_rels/slide10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04.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2.png"/><Relationship Id="rId4" Type="http://schemas.openxmlformats.org/officeDocument/2006/relationships/image" Target="../media/image70.png"/><Relationship Id="rId9" Type="http://schemas.openxmlformats.org/officeDocument/2006/relationships/image" Target="../media/image71.png"/></Relationships>
</file>

<file path=ppt/slides/_rels/slide10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05.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2.png"/><Relationship Id="rId4" Type="http://schemas.openxmlformats.org/officeDocument/2006/relationships/image" Target="../media/image70.png"/><Relationship Id="rId9" Type="http://schemas.openxmlformats.org/officeDocument/2006/relationships/image" Target="../media/image71.png"/></Relationships>
</file>

<file path=ppt/slides/_rels/slide10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06.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3.png"/><Relationship Id="rId4" Type="http://schemas.openxmlformats.org/officeDocument/2006/relationships/image" Target="../media/image70.png"/><Relationship Id="rId9" Type="http://schemas.openxmlformats.org/officeDocument/2006/relationships/image" Target="../media/image71.png"/></Relationships>
</file>

<file path=ppt/slides/_rels/slide10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07.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3.png"/><Relationship Id="rId4" Type="http://schemas.openxmlformats.org/officeDocument/2006/relationships/image" Target="../media/image70.png"/><Relationship Id="rId9" Type="http://schemas.openxmlformats.org/officeDocument/2006/relationships/image" Target="../media/image71.png"/></Relationships>
</file>

<file path=ppt/slides/_rels/slide10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08.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3.png"/><Relationship Id="rId4" Type="http://schemas.openxmlformats.org/officeDocument/2006/relationships/image" Target="../media/image70.png"/><Relationship Id="rId9" Type="http://schemas.openxmlformats.org/officeDocument/2006/relationships/image" Target="../media/image71.png"/></Relationships>
</file>

<file path=ppt/slides/_rels/slide10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09.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4.png"/><Relationship Id="rId4" Type="http://schemas.openxmlformats.org/officeDocument/2006/relationships/image" Target="../media/image70.png"/><Relationship Id="rId9" Type="http://schemas.openxmlformats.org/officeDocument/2006/relationships/image" Target="../media/image71.png"/></Relationships>
</file>

<file path=ppt/slides/_rels/slide1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10.png"/></Relationships>
</file>

<file path=ppt/slides/_rels/slide1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10.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4.png"/><Relationship Id="rId4" Type="http://schemas.openxmlformats.org/officeDocument/2006/relationships/image" Target="../media/image70.png"/><Relationship Id="rId9" Type="http://schemas.openxmlformats.org/officeDocument/2006/relationships/image" Target="../media/image71.png"/></Relationships>
</file>

<file path=ppt/slides/_rels/slide1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11.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4.png"/><Relationship Id="rId4" Type="http://schemas.openxmlformats.org/officeDocument/2006/relationships/image" Target="../media/image70.png"/><Relationship Id="rId9" Type="http://schemas.openxmlformats.org/officeDocument/2006/relationships/image" Target="../media/image71.png"/></Relationships>
</file>

<file path=ppt/slides/_rels/slide11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12.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5.png"/><Relationship Id="rId4" Type="http://schemas.openxmlformats.org/officeDocument/2006/relationships/image" Target="../media/image70.png"/><Relationship Id="rId9" Type="http://schemas.openxmlformats.org/officeDocument/2006/relationships/image" Target="../media/image71.png"/></Relationships>
</file>

<file path=ppt/slides/_rels/slide11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13.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5.png"/><Relationship Id="rId4" Type="http://schemas.openxmlformats.org/officeDocument/2006/relationships/image" Target="../media/image70.png"/><Relationship Id="rId9" Type="http://schemas.openxmlformats.org/officeDocument/2006/relationships/image" Target="../media/image71.png"/></Relationships>
</file>

<file path=ppt/slides/_rels/slide11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14.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5.png"/><Relationship Id="rId4" Type="http://schemas.openxmlformats.org/officeDocument/2006/relationships/image" Target="../media/image70.png"/><Relationship Id="rId9" Type="http://schemas.openxmlformats.org/officeDocument/2006/relationships/image" Target="../media/image71.png"/></Relationships>
</file>

<file path=ppt/slides/_rels/slide115.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5.png"/><Relationship Id="rId2" Type="http://schemas.openxmlformats.org/officeDocument/2006/relationships/notesSlide" Target="../notesSlides/notesSlide115.xml"/><Relationship Id="rId1" Type="http://schemas.openxmlformats.org/officeDocument/2006/relationships/slideLayout" Target="../slideLayouts/slideLayout2.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image" Target="../media/image70.png"/><Relationship Id="rId9" Type="http://schemas.openxmlformats.org/officeDocument/2006/relationships/image" Target="../media/image75.png"/></Relationships>
</file>

<file path=ppt/slides/_rels/slide11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16.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6.png"/><Relationship Id="rId4" Type="http://schemas.openxmlformats.org/officeDocument/2006/relationships/image" Target="../media/image70.png"/><Relationship Id="rId9" Type="http://schemas.openxmlformats.org/officeDocument/2006/relationships/image" Target="../media/image71.png"/></Relationships>
</file>

<file path=ppt/slides/_rels/slide11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17.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6.png"/><Relationship Id="rId4" Type="http://schemas.openxmlformats.org/officeDocument/2006/relationships/image" Target="../media/image70.png"/><Relationship Id="rId9" Type="http://schemas.openxmlformats.org/officeDocument/2006/relationships/image" Target="../media/image71.png"/></Relationships>
</file>

<file path=ppt/slides/_rels/slide11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18.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7.png"/><Relationship Id="rId4" Type="http://schemas.openxmlformats.org/officeDocument/2006/relationships/image" Target="../media/image70.png"/><Relationship Id="rId9" Type="http://schemas.openxmlformats.org/officeDocument/2006/relationships/image" Target="../media/image71.png"/></Relationships>
</file>

<file path=ppt/slides/_rels/slide11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9.png"/><Relationship Id="rId2" Type="http://schemas.openxmlformats.org/officeDocument/2006/relationships/notesSlide" Target="../notesSlides/notesSlide119.xm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77.png"/><Relationship Id="rId10" Type="http://schemas.openxmlformats.org/officeDocument/2006/relationships/image" Target="../media/image71.png"/><Relationship Id="rId4" Type="http://schemas.openxmlformats.org/officeDocument/2006/relationships/image" Target="../media/image70.png"/><Relationship Id="rId9" Type="http://schemas.openxmlformats.org/officeDocument/2006/relationships/image" Target="../media/image78.png"/></Relationships>
</file>

<file path=ppt/slides/_rels/slide1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0.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5.png"/><Relationship Id="rId2" Type="http://schemas.openxmlformats.org/officeDocument/2006/relationships/notesSlide" Target="../notesSlides/notesSlide120.xml"/><Relationship Id="rId1" Type="http://schemas.openxmlformats.org/officeDocument/2006/relationships/slideLayout" Target="../slideLayouts/slideLayout2.xml"/><Relationship Id="rId6" Type="http://schemas.openxmlformats.org/officeDocument/2006/relationships/image" Target="../media/image69.png"/><Relationship Id="rId5" Type="http://schemas.openxmlformats.org/officeDocument/2006/relationships/image" Target="../media/image68.png"/><Relationship Id="rId10" Type="http://schemas.openxmlformats.org/officeDocument/2006/relationships/image" Target="../media/image79.png"/><Relationship Id="rId4" Type="http://schemas.openxmlformats.org/officeDocument/2006/relationships/image" Target="../media/image70.png"/><Relationship Id="rId9" Type="http://schemas.openxmlformats.org/officeDocument/2006/relationships/image" Target="../media/image71.png"/></Relationships>
</file>

<file path=ppt/slides/_rels/slide12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2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2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2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5.png"/><Relationship Id="rId2" Type="http://schemas.openxmlformats.org/officeDocument/2006/relationships/notesSlide" Target="../notesSlides/notesSlide126.xml"/><Relationship Id="rId1" Type="http://schemas.openxmlformats.org/officeDocument/2006/relationships/slideLayout" Target="../slideLayouts/slideLayout2.xml"/><Relationship Id="rId6" Type="http://schemas.openxmlformats.org/officeDocument/2006/relationships/image" Target="../media/image82.png"/><Relationship Id="rId5" Type="http://schemas.openxmlformats.org/officeDocument/2006/relationships/image" Target="../media/image81.png"/><Relationship Id="rId4" Type="http://schemas.openxmlformats.org/officeDocument/2006/relationships/image" Target="../media/image80.png"/></Relationships>
</file>

<file path=ppt/slides/_rels/slide127.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127.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12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83.png"/><Relationship Id="rId2" Type="http://schemas.openxmlformats.org/officeDocument/2006/relationships/notesSlide" Target="../notesSlides/notesSlide128.xml"/><Relationship Id="rId1" Type="http://schemas.openxmlformats.org/officeDocument/2006/relationships/slideLayout" Target="../slideLayouts/slideLayout2.xml"/><Relationship Id="rId6" Type="http://schemas.openxmlformats.org/officeDocument/2006/relationships/image" Target="../media/image85.png"/><Relationship Id="rId5" Type="http://schemas.openxmlformats.org/officeDocument/2006/relationships/image" Target="../media/image5.png"/><Relationship Id="rId4" Type="http://schemas.openxmlformats.org/officeDocument/2006/relationships/image" Target="../media/image84.png"/></Relationships>
</file>

<file path=ppt/slides/_rels/slide12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71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13.sv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13.sv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120.png"/><Relationship Id="rId5" Type="http://schemas.openxmlformats.org/officeDocument/2006/relationships/image" Target="../media/image11.png"/><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3.png"/></Relationships>
</file>

<file path=ppt/slides/_rels/slide3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4.png"/><Relationship Id="rId4" Type="http://schemas.openxmlformats.org/officeDocument/2006/relationships/image" Target="../media/image13.png"/></Relationships>
</file>

<file path=ppt/slides/_rels/slide3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5.png"/><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16.png"/><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36.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20.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38.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21.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10" Type="http://schemas.openxmlformats.org/officeDocument/2006/relationships/image" Target="../media/image24.png"/><Relationship Id="rId4" Type="http://schemas.openxmlformats.org/officeDocument/2006/relationships/image" Target="../media/image17.png"/><Relationship Id="rId9" Type="http://schemas.openxmlformats.org/officeDocument/2006/relationships/image" Target="../media/image23.png"/></Relationships>
</file>

<file path=ppt/slides/_rels/slide3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21.pn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10" Type="http://schemas.openxmlformats.org/officeDocument/2006/relationships/image" Target="../media/image24.png"/><Relationship Id="rId4" Type="http://schemas.openxmlformats.org/officeDocument/2006/relationships/image" Target="../media/image17.png"/><Relationship Id="rId9" Type="http://schemas.openxmlformats.org/officeDocument/2006/relationships/image" Target="../media/image23.png"/></Relationships>
</file>

<file path=ppt/slides/_rels/slide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25.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240.png"/><Relationship Id="rId11" Type="http://schemas.openxmlformats.org/officeDocument/2006/relationships/image" Target="../media/image29.png"/><Relationship Id="rId5" Type="http://schemas.openxmlformats.org/officeDocument/2006/relationships/image" Target="../media/image230.png"/><Relationship Id="rId10" Type="http://schemas.openxmlformats.org/officeDocument/2006/relationships/image" Target="../media/image28.png"/><Relationship Id="rId4" Type="http://schemas.openxmlformats.org/officeDocument/2006/relationships/image" Target="../media/image221.png"/><Relationship Id="rId9" Type="http://schemas.openxmlformats.org/officeDocument/2006/relationships/image" Target="../media/image27.png"/></Relationships>
</file>

<file path=ppt/slides/_rels/slide41.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33.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32.png"/><Relationship Id="rId11" Type="http://schemas.openxmlformats.org/officeDocument/2006/relationships/image" Target="../media/image37.png"/><Relationship Id="rId5" Type="http://schemas.openxmlformats.org/officeDocument/2006/relationships/image" Target="../media/image31.png"/><Relationship Id="rId10" Type="http://schemas.openxmlformats.org/officeDocument/2006/relationships/image" Target="../media/image36.png"/><Relationship Id="rId4" Type="http://schemas.openxmlformats.org/officeDocument/2006/relationships/image" Target="../media/image30.png"/><Relationship Id="rId9"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300.png"/></Relationships>
</file>

<file path=ppt/slides/_rels/slide4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4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4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4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5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8" Type="http://schemas.openxmlformats.org/officeDocument/2006/relationships/image" Target="../media/image190.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180.png"/><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image" Target="../media/image170.png"/><Relationship Id="rId5" Type="http://schemas.openxmlformats.org/officeDocument/2006/relationships/image" Target="../media/image160.png"/><Relationship Id="rId4" Type="http://schemas.openxmlformats.org/officeDocument/2006/relationships/image" Target="../media/image150.png"/><Relationship Id="rId9" Type="http://schemas.openxmlformats.org/officeDocument/2006/relationships/image" Target="../media/image200.png"/></Relationships>
</file>

<file path=ppt/slides/_rels/slide62.xml.rels><?xml version="1.0" encoding="UTF-8" standalone="yes"?>
<Relationships xmlns="http://schemas.openxmlformats.org/package/2006/relationships"><Relationship Id="rId8" Type="http://schemas.openxmlformats.org/officeDocument/2006/relationships/image" Target="../media/image190.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180.png"/><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image" Target="../media/image170.png"/><Relationship Id="rId5" Type="http://schemas.openxmlformats.org/officeDocument/2006/relationships/image" Target="../media/image220.png"/><Relationship Id="rId4" Type="http://schemas.openxmlformats.org/officeDocument/2006/relationships/image" Target="../media/image210.png"/><Relationship Id="rId9" Type="http://schemas.openxmlformats.org/officeDocument/2006/relationships/image" Target="../media/image200.png"/></Relationships>
</file>

<file path=ppt/slides/_rels/slide6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3.xml"/><Relationship Id="rId1" Type="http://schemas.openxmlformats.org/officeDocument/2006/relationships/slideLayout" Target="../slideLayouts/slideLayout2.xml"/><Relationship Id="rId6" Type="http://schemas.openxmlformats.org/officeDocument/2006/relationships/image" Target="../media/image251.png"/><Relationship Id="rId4" Type="http://schemas.openxmlformats.org/officeDocument/2006/relationships/image" Target="../media/image231.png"/></Relationships>
</file>

<file path=ppt/slides/_rels/slide6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47.png"/><Relationship Id="rId2" Type="http://schemas.openxmlformats.org/officeDocument/2006/relationships/notesSlide" Target="../notesSlides/notesSlide64.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6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7.xm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6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8.xm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6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50.png"/><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51.png"/></Relationships>
</file>

<file path=ppt/slides/_rels/slide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50.png"/><Relationship Id="rId2" Type="http://schemas.openxmlformats.org/officeDocument/2006/relationships/notesSlide" Target="../notesSlides/notesSlide70.xml"/><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51.png"/></Relationships>
</file>

<file path=ppt/slides/_rels/slide71.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49.png"/><Relationship Id="rId2" Type="http://schemas.openxmlformats.org/officeDocument/2006/relationships/notesSlide" Target="../notesSlides/notesSlide71.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51.png"/><Relationship Id="rId4" Type="http://schemas.openxmlformats.org/officeDocument/2006/relationships/image" Target="../media/image52.png"/></Relationships>
</file>

<file path=ppt/slides/_rels/slide72.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49.png"/><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51.png"/><Relationship Id="rId4" Type="http://schemas.openxmlformats.org/officeDocument/2006/relationships/image" Target="../media/image52.png"/></Relationships>
</file>

<file path=ppt/slides/_rels/slide73.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49.png"/><Relationship Id="rId2" Type="http://schemas.openxmlformats.org/officeDocument/2006/relationships/notesSlide" Target="../notesSlides/notesSlide73.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52.png"/><Relationship Id="rId4" Type="http://schemas.openxmlformats.org/officeDocument/2006/relationships/image" Target="../media/image53.png"/></Relationships>
</file>

<file path=ppt/slides/_rels/slide74.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49.png"/><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55.png"/><Relationship Id="rId4" Type="http://schemas.openxmlformats.org/officeDocument/2006/relationships/image" Target="../media/image54.png"/></Relationships>
</file>

<file path=ppt/slides/_rels/slide75.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49.png"/><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52.png"/><Relationship Id="rId4" Type="http://schemas.openxmlformats.org/officeDocument/2006/relationships/image" Target="../media/image56.png"/></Relationships>
</file>

<file path=ppt/slides/_rels/slide7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50.png"/><Relationship Id="rId2" Type="http://schemas.openxmlformats.org/officeDocument/2006/relationships/notesSlide" Target="../notesSlides/notesSlide76.xml"/><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57.png"/></Relationships>
</file>

<file path=ppt/slides/_rels/slide7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78.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7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79.xml"/><Relationship Id="rId1" Type="http://schemas.openxmlformats.org/officeDocument/2006/relationships/slideLayout" Target="../slideLayouts/slideLayout2.xml"/><Relationship Id="rId5" Type="http://schemas.openxmlformats.org/officeDocument/2006/relationships/image" Target="../media/image60.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80.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8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81.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8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82.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8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83.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8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86.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8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87.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8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88.xml"/><Relationship Id="rId1" Type="http://schemas.openxmlformats.org/officeDocument/2006/relationships/slideLayout" Target="../slideLayouts/slideLayout2.xml"/><Relationship Id="rId5" Type="http://schemas.openxmlformats.org/officeDocument/2006/relationships/image" Target="../media/image64.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8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89.xml"/><Relationship Id="rId1" Type="http://schemas.openxmlformats.org/officeDocument/2006/relationships/slideLayout" Target="../slideLayouts/slideLayout2.xml"/><Relationship Id="rId5" Type="http://schemas.openxmlformats.org/officeDocument/2006/relationships/image" Target="../media/image64.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0.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90.xml"/><Relationship Id="rId1" Type="http://schemas.openxmlformats.org/officeDocument/2006/relationships/slideLayout" Target="../slideLayouts/slideLayout2.xml"/><Relationship Id="rId5" Type="http://schemas.openxmlformats.org/officeDocument/2006/relationships/image" Target="../media/image64.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91.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91.xml"/><Relationship Id="rId1" Type="http://schemas.openxmlformats.org/officeDocument/2006/relationships/slideLayout" Target="../slideLayouts/slideLayout2.xml"/><Relationship Id="rId5" Type="http://schemas.openxmlformats.org/officeDocument/2006/relationships/image" Target="../media/image64.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9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92.xml"/><Relationship Id="rId1" Type="http://schemas.openxmlformats.org/officeDocument/2006/relationships/slideLayout" Target="../slideLayouts/slideLayout2.xml"/><Relationship Id="rId5" Type="http://schemas.openxmlformats.org/officeDocument/2006/relationships/image" Target="../media/image64.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9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93.xml"/><Relationship Id="rId1" Type="http://schemas.openxmlformats.org/officeDocument/2006/relationships/slideLayout" Target="../slideLayouts/slideLayout2.xml"/><Relationship Id="rId5" Type="http://schemas.openxmlformats.org/officeDocument/2006/relationships/image" Target="../media/image64.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9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94.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9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96.xml"/><Relationship Id="rId1" Type="http://schemas.openxmlformats.org/officeDocument/2006/relationships/slideLayout" Target="../slideLayouts/slideLayout2.xml"/><Relationship Id="rId5" Type="http://schemas.openxmlformats.org/officeDocument/2006/relationships/image" Target="../media/image66.png"/><Relationship Id="rId4" Type="http://schemas.openxmlformats.org/officeDocument/2006/relationships/image" Target="../media/image5.png"/></Relationships>
</file>

<file path=ppt/slides/_rels/slide9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3"/>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aprendizaje por refuerzo </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4"/>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Proceso de decisión de Márkov</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157570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03295"/>
                <a:ext cx="10691265" cy="4381818"/>
              </a:xfrm>
            </p:spPr>
            <p:txBody>
              <a:bodyPr>
                <a:normAutofit/>
              </a:bodyPr>
              <a:lstStyle/>
              <a:p>
                <a:pPr marL="0" indent="0">
                  <a:buNone/>
                </a:pPr>
                <a:r>
                  <a:rPr lang="es-ES_tradnl" sz="2400" dirty="0"/>
                  <a:t>A medida que el agente interactúa con el entorno, recibe una recompensa y actualiza </a:t>
                </a:r>
                <a:r>
                  <a:rPr lang="es-ES_tradnl" sz="2400" b="1" dirty="0">
                    <a:solidFill>
                      <a:schemeClr val="accent1"/>
                    </a:solidFill>
                  </a:rPr>
                  <a:t>la tabla Q </a:t>
                </a:r>
                <a:r>
                  <a:rPr lang="es-ES_tradnl" sz="2400" dirty="0"/>
                  <a:t>utilizando una versión del aprendizaje por diferencia temporal:</a:t>
                </a:r>
              </a:p>
              <a:p>
                <a:pPr marL="0" indent="0">
                  <a:buNone/>
                </a:pPr>
                <a:endParaRPr lang="es-ES_tradnl" sz="2400" dirty="0"/>
              </a:p>
              <a:p>
                <a:pPr marL="0" indent="0">
                  <a:buNone/>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ea typeface="Cambria Math" panose="02040503050406030204" pitchFamily="18" charset="0"/>
                        </a:rPr>
                        <m:t>𝑄</m:t>
                      </m:r>
                      <m:d>
                        <m:dPr>
                          <m:ctrlPr>
                            <a:rPr lang="en-US" sz="2400" i="1">
                              <a:latin typeface="Cambria Math" panose="02040503050406030204" pitchFamily="18" charset="0"/>
                              <a:ea typeface="Cambria Math" panose="02040503050406030204" pitchFamily="18" charset="0"/>
                            </a:rPr>
                          </m:ctrlPr>
                        </m:dPr>
                        <m:e>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𝑠</m:t>
                              </m:r>
                            </m:e>
                            <m:sub>
                              <m:r>
                                <a:rPr lang="en-US" sz="2400" i="1">
                                  <a:latin typeface="Cambria Math" panose="02040503050406030204" pitchFamily="18" charset="0"/>
                                  <a:ea typeface="Cambria Math" panose="02040503050406030204" pitchFamily="18" charset="0"/>
                                </a:rPr>
                                <m:t>𝑖</m:t>
                              </m:r>
                            </m:sub>
                          </m:sSub>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𝑎</m:t>
                              </m:r>
                            </m:e>
                            <m:sub>
                              <m:r>
                                <a:rPr lang="en-US" sz="2400" i="1">
                                  <a:latin typeface="Cambria Math" panose="02040503050406030204" pitchFamily="18" charset="0"/>
                                  <a:ea typeface="Cambria Math" panose="02040503050406030204" pitchFamily="18" charset="0"/>
                                </a:rPr>
                                <m:t>𝑗</m:t>
                              </m:r>
                            </m:sub>
                          </m:sSub>
                        </m:e>
                      </m:d>
                      <m:r>
                        <m:rPr>
                          <m:nor/>
                        </m:rPr>
                        <a:rPr lang="en-US" sz="2400">
                          <a:latin typeface="Cambria Math" panose="02040503050406030204" pitchFamily="18" charset="0"/>
                          <a:ea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 </m:t>
                      </m:r>
                      <m:r>
                        <a:rPr lang="en-US" sz="2400" i="1" smtClean="0">
                          <a:solidFill>
                            <a:schemeClr val="accent1"/>
                          </a:solidFill>
                          <a:latin typeface="Cambria Math" panose="02040503050406030204" pitchFamily="18" charset="0"/>
                          <a:ea typeface="Cambria Math" panose="02040503050406030204" pitchFamily="18" charset="0"/>
                        </a:rPr>
                        <m:t>𝑄</m:t>
                      </m:r>
                      <m:d>
                        <m:dPr>
                          <m:ctrlPr>
                            <a:rPr lang="en-US" sz="2400" i="1">
                              <a:solidFill>
                                <a:schemeClr val="accent1"/>
                              </a:solidFill>
                              <a:latin typeface="Cambria Math" panose="02040503050406030204" pitchFamily="18" charset="0"/>
                              <a:ea typeface="Cambria Math" panose="02040503050406030204" pitchFamily="18" charset="0"/>
                            </a:rPr>
                          </m:ctrlPr>
                        </m:dPr>
                        <m:e>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𝑠</m:t>
                              </m:r>
                            </m:e>
                            <m:sub>
                              <m:r>
                                <a:rPr lang="en-US" sz="2400" i="1">
                                  <a:solidFill>
                                    <a:schemeClr val="accent1"/>
                                  </a:solidFill>
                                  <a:latin typeface="Cambria Math" panose="02040503050406030204" pitchFamily="18" charset="0"/>
                                  <a:ea typeface="Cambria Math" panose="02040503050406030204" pitchFamily="18" charset="0"/>
                                </a:rPr>
                                <m:t>𝑖</m:t>
                              </m:r>
                            </m:sub>
                          </m:sSub>
                          <m:r>
                            <a:rPr lang="en-US" sz="2400" i="1">
                              <a:solidFill>
                                <a:schemeClr val="accent1"/>
                              </a:solidFill>
                              <a:latin typeface="Cambria Math" panose="02040503050406030204" pitchFamily="18" charset="0"/>
                              <a:ea typeface="Cambria Math" panose="02040503050406030204" pitchFamily="18" charset="0"/>
                            </a:rPr>
                            <m:t>,</m:t>
                          </m:r>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𝑎</m:t>
                              </m:r>
                            </m:e>
                            <m:sub>
                              <m:r>
                                <a:rPr lang="en-US" sz="2400" i="1">
                                  <a:solidFill>
                                    <a:schemeClr val="accent1"/>
                                  </a:solidFill>
                                  <a:latin typeface="Cambria Math" panose="02040503050406030204" pitchFamily="18" charset="0"/>
                                  <a:ea typeface="Cambria Math" panose="02040503050406030204" pitchFamily="18" charset="0"/>
                                </a:rPr>
                                <m:t>𝑗</m:t>
                              </m:r>
                            </m:sub>
                          </m:sSub>
                        </m:e>
                      </m:d>
                      <m:r>
                        <a:rPr lang="en-US" sz="2400" i="1">
                          <a:latin typeface="Cambria Math" panose="02040503050406030204" pitchFamily="18" charset="0"/>
                          <a:ea typeface="Cambria Math" panose="02040503050406030204" pitchFamily="18" charset="0"/>
                        </a:rPr>
                        <m:t>+ </m:t>
                      </m:r>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 </m:t>
                      </m:r>
                      <m:d>
                        <m:dPr>
                          <m:begChr m:val="["/>
                          <m:endChr m:val="]"/>
                          <m:ctrlPr>
                            <a:rPr lang="en-US" sz="2400" i="1" smtClean="0">
                              <a:latin typeface="Cambria Math" panose="02040503050406030204" pitchFamily="18" charset="0"/>
                              <a:ea typeface="Cambria Math" panose="02040503050406030204" pitchFamily="18" charset="0"/>
                            </a:rPr>
                          </m:ctrlPr>
                        </m:dPr>
                        <m:e>
                          <m:d>
                            <m:dPr>
                              <m:ctrlPr>
                                <a:rPr lang="en-US" sz="2400" i="1">
                                  <a:latin typeface="Cambria Math" panose="02040503050406030204" pitchFamily="18" charset="0"/>
                                  <a:ea typeface="Cambria Math" panose="02040503050406030204" pitchFamily="18" charset="0"/>
                                </a:rPr>
                              </m:ctrlPr>
                            </m:dPr>
                            <m:e>
                              <m:sSub>
                                <m:sSubPr>
                                  <m:ctrlPr>
                                    <a:rPr lang="en-US" sz="2400" i="1" smtClean="0">
                                      <a:solidFill>
                                        <a:schemeClr val="accent3"/>
                                      </a:solidFill>
                                      <a:latin typeface="Cambria Math" panose="02040503050406030204" pitchFamily="18" charset="0"/>
                                      <a:ea typeface="Cambria Math" panose="02040503050406030204" pitchFamily="18" charset="0"/>
                                    </a:rPr>
                                  </m:ctrlPr>
                                </m:sSubPr>
                                <m:e>
                                  <m:r>
                                    <a:rPr lang="en-US" sz="2400" b="0" i="1" smtClean="0">
                                      <a:solidFill>
                                        <a:schemeClr val="accent3"/>
                                      </a:solidFill>
                                      <a:latin typeface="Cambria Math" panose="02040503050406030204" pitchFamily="18" charset="0"/>
                                      <a:ea typeface="Cambria Math" panose="02040503050406030204" pitchFamily="18" charset="0"/>
                                    </a:rPr>
                                    <m:t>𝑟</m:t>
                                  </m:r>
                                </m:e>
                                <m:sub>
                                  <m:r>
                                    <a:rPr lang="en-US" sz="2400" i="1">
                                      <a:solidFill>
                                        <a:schemeClr val="accent3"/>
                                      </a:solidFill>
                                      <a:latin typeface="Cambria Math" panose="02040503050406030204" pitchFamily="18" charset="0"/>
                                      <a:ea typeface="Cambria Math" panose="02040503050406030204" pitchFamily="18" charset="0"/>
                                    </a:rPr>
                                    <m:t>𝑖𝑗</m:t>
                                  </m:r>
                                </m:sub>
                              </m:sSub>
                              <m:r>
                                <a:rPr lang="en-US" sz="2400" i="1">
                                  <a:latin typeface="Cambria Math" panose="02040503050406030204" pitchFamily="18" charset="0"/>
                                  <a:ea typeface="Cambria Math" panose="02040503050406030204" pitchFamily="18" charset="0"/>
                                </a:rPr>
                                <m:t>+</m:t>
                              </m:r>
                              <m:r>
                                <a:rPr lang="en-US" sz="2400" i="1" smtClean="0">
                                  <a:solidFill>
                                    <a:srgbClr val="FF00FF"/>
                                  </a:solidFill>
                                  <a:latin typeface="Cambria Math" panose="02040503050406030204" pitchFamily="18" charset="0"/>
                                  <a:ea typeface="Cambria Math" panose="02040503050406030204" pitchFamily="18" charset="0"/>
                                </a:rPr>
                                <m:t>𝛾</m:t>
                              </m:r>
                              <m:func>
                                <m:funcPr>
                                  <m:ctrlPr>
                                    <a:rPr lang="en-US" sz="2400" i="1">
                                      <a:latin typeface="Cambria Math" panose="02040503050406030204" pitchFamily="18" charset="0"/>
                                      <a:ea typeface="Cambria Math" panose="02040503050406030204" pitchFamily="18" charset="0"/>
                                    </a:rPr>
                                  </m:ctrlPr>
                                </m:funcPr>
                                <m:fName>
                                  <m:r>
                                    <m:rPr>
                                      <m:sty m:val="p"/>
                                    </m:rPr>
                                    <a:rPr lang="en-US" sz="2400">
                                      <a:latin typeface="Cambria Math" panose="02040503050406030204" pitchFamily="18" charset="0"/>
                                      <a:ea typeface="Cambria Math" panose="02040503050406030204" pitchFamily="18" charset="0"/>
                                    </a:rPr>
                                    <m:t>max</m:t>
                                  </m:r>
                                </m:fName>
                                <m:e>
                                  <m:d>
                                    <m:dPr>
                                      <m:ctrlPr>
                                        <a:rPr lang="en-US" sz="2400" i="1">
                                          <a:latin typeface="Cambria Math" panose="02040503050406030204" pitchFamily="18" charset="0"/>
                                          <a:ea typeface="Cambria Math" panose="02040503050406030204" pitchFamily="18" charset="0"/>
                                        </a:rPr>
                                      </m:ctrlPr>
                                    </m:dPr>
                                    <m:e>
                                      <m:r>
                                        <a:rPr lang="en-US" sz="2400" i="1" smtClean="0">
                                          <a:solidFill>
                                            <a:schemeClr val="accent4"/>
                                          </a:solidFill>
                                          <a:latin typeface="Cambria Math" panose="02040503050406030204" pitchFamily="18" charset="0"/>
                                          <a:ea typeface="Cambria Math" panose="02040503050406030204" pitchFamily="18" charset="0"/>
                                        </a:rPr>
                                        <m:t>𝑄</m:t>
                                      </m:r>
                                      <m:d>
                                        <m:dPr>
                                          <m:ctrlPr>
                                            <a:rPr lang="en-US" sz="2400" i="1">
                                              <a:solidFill>
                                                <a:schemeClr val="accent4"/>
                                              </a:solidFill>
                                              <a:latin typeface="Cambria Math" panose="02040503050406030204" pitchFamily="18" charset="0"/>
                                              <a:ea typeface="Cambria Math" panose="02040503050406030204" pitchFamily="18" charset="0"/>
                                            </a:rPr>
                                          </m:ctrlPr>
                                        </m:dPr>
                                        <m:e>
                                          <m:sSub>
                                            <m:sSubPr>
                                              <m:ctrlPr>
                                                <a:rPr lang="en-US" sz="2400" i="1">
                                                  <a:solidFill>
                                                    <a:schemeClr val="accent4"/>
                                                  </a:solidFill>
                                                  <a:latin typeface="Cambria Math" panose="02040503050406030204" pitchFamily="18" charset="0"/>
                                                  <a:ea typeface="Cambria Math" panose="02040503050406030204" pitchFamily="18" charset="0"/>
                                                </a:rPr>
                                              </m:ctrlPr>
                                            </m:sSubPr>
                                            <m:e>
                                              <m:r>
                                                <a:rPr lang="en-US" sz="2400" i="1">
                                                  <a:solidFill>
                                                    <a:schemeClr val="accent4"/>
                                                  </a:solidFill>
                                                  <a:latin typeface="Cambria Math" panose="02040503050406030204" pitchFamily="18" charset="0"/>
                                                  <a:ea typeface="Cambria Math" panose="02040503050406030204" pitchFamily="18" charset="0"/>
                                                </a:rPr>
                                                <m:t>𝑠</m:t>
                                              </m:r>
                                            </m:e>
                                            <m:sub>
                                              <m:r>
                                                <a:rPr lang="en-US" sz="2400" i="1">
                                                  <a:solidFill>
                                                    <a:schemeClr val="accent4"/>
                                                  </a:solidFill>
                                                  <a:latin typeface="Cambria Math" panose="02040503050406030204" pitchFamily="18" charset="0"/>
                                                  <a:ea typeface="Cambria Math" panose="02040503050406030204" pitchFamily="18" charset="0"/>
                                                </a:rPr>
                                                <m:t>𝑘</m:t>
                                              </m:r>
                                            </m:sub>
                                          </m:sSub>
                                          <m:r>
                                            <a:rPr lang="en-US" sz="2400" i="1">
                                              <a:solidFill>
                                                <a:schemeClr val="accent4"/>
                                              </a:solidFill>
                                              <a:latin typeface="Cambria Math" panose="02040503050406030204" pitchFamily="18" charset="0"/>
                                              <a:ea typeface="Cambria Math" panose="02040503050406030204" pitchFamily="18" charset="0"/>
                                            </a:rPr>
                                            <m:t>,: </m:t>
                                          </m:r>
                                        </m:e>
                                      </m:d>
                                    </m:e>
                                  </m:d>
                                </m:e>
                              </m:func>
                            </m:e>
                          </m:d>
                          <m:r>
                            <a:rPr lang="en-US" sz="2400" b="0" i="1" smtClean="0">
                              <a:latin typeface="Cambria Math" panose="02040503050406030204" pitchFamily="18" charset="0"/>
                              <a:ea typeface="Cambria Math" panose="02040503050406030204" pitchFamily="18" charset="0"/>
                            </a:rPr>
                            <m:t>−</m:t>
                          </m:r>
                          <m:r>
                            <a:rPr lang="en-US" sz="2400" i="1" smtClean="0">
                              <a:solidFill>
                                <a:schemeClr val="accent1"/>
                              </a:solidFill>
                              <a:latin typeface="Cambria Math" panose="02040503050406030204" pitchFamily="18" charset="0"/>
                              <a:ea typeface="Cambria Math" panose="02040503050406030204" pitchFamily="18" charset="0"/>
                            </a:rPr>
                            <m:t>𝑄</m:t>
                          </m:r>
                          <m:d>
                            <m:dPr>
                              <m:ctrlPr>
                                <a:rPr lang="en-US" sz="2400" i="1">
                                  <a:solidFill>
                                    <a:schemeClr val="accent1"/>
                                  </a:solidFill>
                                  <a:latin typeface="Cambria Math" panose="02040503050406030204" pitchFamily="18" charset="0"/>
                                  <a:ea typeface="Cambria Math" panose="02040503050406030204" pitchFamily="18" charset="0"/>
                                </a:rPr>
                              </m:ctrlPr>
                            </m:dPr>
                            <m:e>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𝑠</m:t>
                                  </m:r>
                                </m:e>
                                <m:sub>
                                  <m:r>
                                    <a:rPr lang="en-US" sz="2400" i="1">
                                      <a:solidFill>
                                        <a:schemeClr val="accent1"/>
                                      </a:solidFill>
                                      <a:latin typeface="Cambria Math" panose="02040503050406030204" pitchFamily="18" charset="0"/>
                                      <a:ea typeface="Cambria Math" panose="02040503050406030204" pitchFamily="18" charset="0"/>
                                    </a:rPr>
                                    <m:t>𝑖</m:t>
                                  </m:r>
                                </m:sub>
                              </m:sSub>
                              <m:r>
                                <a:rPr lang="en-US" sz="2400" i="1">
                                  <a:solidFill>
                                    <a:schemeClr val="accent1"/>
                                  </a:solidFill>
                                  <a:latin typeface="Cambria Math" panose="02040503050406030204" pitchFamily="18" charset="0"/>
                                  <a:ea typeface="Cambria Math" panose="02040503050406030204" pitchFamily="18" charset="0"/>
                                </a:rPr>
                                <m:t>,</m:t>
                              </m:r>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𝑎</m:t>
                                  </m:r>
                                </m:e>
                                <m:sub>
                                  <m:r>
                                    <a:rPr lang="en-US" sz="2400" i="1">
                                      <a:solidFill>
                                        <a:schemeClr val="accent1"/>
                                      </a:solidFill>
                                      <a:latin typeface="Cambria Math" panose="02040503050406030204" pitchFamily="18" charset="0"/>
                                      <a:ea typeface="Cambria Math" panose="02040503050406030204" pitchFamily="18" charset="0"/>
                                    </a:rPr>
                                    <m:t>𝑗</m:t>
                                  </m:r>
                                </m:sub>
                              </m:sSub>
                            </m:e>
                          </m:d>
                        </m:e>
                      </m:d>
                    </m:oMath>
                  </m:oMathPara>
                </a14:m>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5" y="1703295"/>
                <a:ext cx="10691265" cy="4381818"/>
              </a:xfrm>
              <a:blipFill>
                <a:blip r:embed="rId3"/>
                <a:stretch>
                  <a:fillRect l="-949" t="-576"/>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76118972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B5447F-F487-FFFF-2CBD-7CBC3287CC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8B8549-DA87-244D-8C8C-009AAEC62913}"/>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05D3B0E2-94D0-E628-3DBE-AE96E861925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F50BF16A-7611-D1D2-1257-9EF2B053E295}"/>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642C84FA-B613-123D-562B-235FD08FA376}"/>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9108D775-DE16-3C69-E012-6291C49508FD}"/>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pic>
        <p:nvPicPr>
          <p:cNvPr id="13" name="Picture 12">
            <a:extLst>
              <a:ext uri="{FF2B5EF4-FFF2-40B4-BE49-F238E27FC236}">
                <a16:creationId xmlns:a16="http://schemas.microsoft.com/office/drawing/2014/main" id="{D6BA4261-A153-E8E3-A835-0399B5A519F7}"/>
              </a:ext>
            </a:extLst>
          </p:cNvPr>
          <p:cNvPicPr>
            <a:picLocks noChangeAspect="1"/>
          </p:cNvPicPr>
          <p:nvPr/>
        </p:nvPicPr>
        <p:blipFill>
          <a:blip r:embed="rId4"/>
          <a:srcRect t="32740" b="22039"/>
          <a:stretch/>
        </p:blipFill>
        <p:spPr>
          <a:xfrm>
            <a:off x="7286506" y="1703295"/>
            <a:ext cx="2943782" cy="1331229"/>
          </a:xfrm>
          <a:prstGeom prst="rect">
            <a:avLst/>
          </a:prstGeom>
        </p:spPr>
      </p:pic>
      <p:pic>
        <p:nvPicPr>
          <p:cNvPr id="20" name="Picture 19">
            <a:extLst>
              <a:ext uri="{FF2B5EF4-FFF2-40B4-BE49-F238E27FC236}">
                <a16:creationId xmlns:a16="http://schemas.microsoft.com/office/drawing/2014/main" id="{1A3B65CF-E05F-8740-8E51-7E9426D32AA3}"/>
              </a:ext>
            </a:extLst>
          </p:cNvPr>
          <p:cNvPicPr>
            <a:picLocks noChangeAspect="1"/>
          </p:cNvPicPr>
          <p:nvPr/>
        </p:nvPicPr>
        <p:blipFill>
          <a:blip r:embed="rId4"/>
          <a:srcRect t="32740" b="22039"/>
          <a:stretch/>
        </p:blipFill>
        <p:spPr>
          <a:xfrm flipH="1">
            <a:off x="1961712" y="2823816"/>
            <a:ext cx="1219241" cy="551362"/>
          </a:xfrm>
          <a:prstGeom prst="rect">
            <a:avLst/>
          </a:prstGeom>
        </p:spPr>
      </p:pic>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F80DDCF2-F9F6-7B5C-9412-1E3B2E90A21A}"/>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F80DDCF2-F9F6-7B5C-9412-1E3B2E90A21A}"/>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5"/>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6E230FAA-AE9B-7441-13C2-506007AD9E09}"/>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6E230FAA-AE9B-7441-13C2-506007AD9E09}"/>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6"/>
                <a:stretch>
                  <a:fillRect t="-10526" r="-6593" b="-28947"/>
                </a:stretch>
              </a:blipFill>
            </p:spPr>
            <p:txBody>
              <a:bodyPr/>
              <a:lstStyle/>
              <a:p>
                <a:r>
                  <a:rPr lang="es-ES_tradnl">
                    <a:noFill/>
                  </a:rPr>
                  <a:t> </a:t>
                </a:r>
              </a:p>
            </p:txBody>
          </p:sp>
        </mc:Fallback>
      </mc:AlternateContent>
      <p:graphicFrame>
        <p:nvGraphicFramePr>
          <p:cNvPr id="24" name="Table 23">
            <a:extLst>
              <a:ext uri="{FF2B5EF4-FFF2-40B4-BE49-F238E27FC236}">
                <a16:creationId xmlns:a16="http://schemas.microsoft.com/office/drawing/2014/main" id="{763EDA38-D785-F672-502F-7328863C7BDB}"/>
              </a:ext>
            </a:extLst>
          </p:cNvPr>
          <p:cNvGraphicFramePr>
            <a:graphicFrameLocks noGrp="1"/>
          </p:cNvGraphicFramePr>
          <p:nvPr>
            <p:extLst>
              <p:ext uri="{D42A27DB-BD31-4B8C-83A1-F6EECF244321}">
                <p14:modId xmlns:p14="http://schemas.microsoft.com/office/powerpoint/2010/main" val="2787214569"/>
              </p:ext>
            </p:extLst>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p:spTree>
    <p:extLst>
      <p:ext uri="{BB962C8B-B14F-4D97-AF65-F5344CB8AC3E}">
        <p14:creationId xmlns:p14="http://schemas.microsoft.com/office/powerpoint/2010/main" val="61287717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E8A458-22A0-AB40-7E57-8C7E01CDA0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FDC5A2-6AA0-85B5-0A7E-F05C0B71FB4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8A0C2A4D-728B-B0AB-4356-83AAB45FCEE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7F33FC7A-B5B6-34EE-6948-6D66A5015330}"/>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753D1C7B-E197-FE4B-8CC0-53D2A68D9E75}"/>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graphicFrame>
        <p:nvGraphicFramePr>
          <p:cNvPr id="6" name="Table 5">
            <a:extLst>
              <a:ext uri="{FF2B5EF4-FFF2-40B4-BE49-F238E27FC236}">
                <a16:creationId xmlns:a16="http://schemas.microsoft.com/office/drawing/2014/main" id="{2A12CED7-65D7-F9BC-84AD-84FDAC00BF0C}"/>
              </a:ext>
            </a:extLst>
          </p:cNvPr>
          <p:cNvGraphicFramePr>
            <a:graphicFrameLocks noGrp="1"/>
          </p:cNvGraphicFramePr>
          <p:nvPr>
            <p:extLst>
              <p:ext uri="{D42A27DB-BD31-4B8C-83A1-F6EECF244321}">
                <p14:modId xmlns:p14="http://schemas.microsoft.com/office/powerpoint/2010/main" val="2746180097"/>
              </p:ext>
            </p:extLst>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p:sp>
        <p:nvSpPr>
          <p:cNvPr id="8" name="Oval 7">
            <a:extLst>
              <a:ext uri="{FF2B5EF4-FFF2-40B4-BE49-F238E27FC236}">
                <a16:creationId xmlns:a16="http://schemas.microsoft.com/office/drawing/2014/main" id="{AB4AA042-48F9-1566-5985-9E9D9D33E0F7}"/>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BF801DD9-2262-1604-838D-902E24DF18AC}"/>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4921617F-1170-A800-DA63-5830129BCF2F}"/>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20BD1196-ADB7-9F37-F459-94514F991E98}"/>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20BD1196-ADB7-9F37-F459-94514F991E98}"/>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p:pic>
        <p:nvPicPr>
          <p:cNvPr id="20" name="Picture 19">
            <a:extLst>
              <a:ext uri="{FF2B5EF4-FFF2-40B4-BE49-F238E27FC236}">
                <a16:creationId xmlns:a16="http://schemas.microsoft.com/office/drawing/2014/main" id="{55758A52-D775-0FFB-D782-165D2E597695}"/>
              </a:ext>
            </a:extLst>
          </p:cNvPr>
          <p:cNvPicPr>
            <a:picLocks noChangeAspect="1"/>
          </p:cNvPicPr>
          <p:nvPr/>
        </p:nvPicPr>
        <p:blipFill>
          <a:blip r:embed="rId5"/>
          <a:srcRect t="32740" b="22039"/>
          <a:stretch/>
        </p:blipFill>
        <p:spPr>
          <a:xfrm flipH="1">
            <a:off x="4132378" y="2802324"/>
            <a:ext cx="1219241" cy="551362"/>
          </a:xfrm>
          <a:prstGeom prst="rect">
            <a:avLst/>
          </a:prstGeom>
        </p:spPr>
      </p:pic>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F0590DCC-CAA3-3EEA-55C0-CC580EFA4BE7}"/>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F0590DCC-CAA3-3EEA-55C0-CC580EFA4BE7}"/>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7DE00BF6-5DC2-A090-BEBA-03D33F3C27CC}"/>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7DE00BF6-5DC2-A090-BEBA-03D33F3C27CC}"/>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83D02B0A-255F-92D2-7E13-3831F809F18F}"/>
              </a:ext>
            </a:extLst>
          </p:cNvPr>
          <p:cNvPicPr>
            <a:picLocks noChangeAspect="1"/>
          </p:cNvPicPr>
          <p:nvPr/>
        </p:nvPicPr>
        <p:blipFill>
          <a:blip r:embed="rId5"/>
          <a:srcRect t="32740" b="22039"/>
          <a:stretch/>
        </p:blipFill>
        <p:spPr>
          <a:xfrm>
            <a:off x="7286506" y="1703295"/>
            <a:ext cx="2943782" cy="1331229"/>
          </a:xfrm>
          <a:prstGeom prst="rect">
            <a:avLst/>
          </a:prstGeom>
        </p:spPr>
      </p:pic>
    </p:spTree>
    <p:extLst>
      <p:ext uri="{BB962C8B-B14F-4D97-AF65-F5344CB8AC3E}">
        <p14:creationId xmlns:p14="http://schemas.microsoft.com/office/powerpoint/2010/main" val="50998616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C7A53A-AD45-793A-C1EE-C2E17A627C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0653FE-2AB4-A37E-1D0B-729DE4F04397}"/>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9C790486-D7FC-E2C8-A03D-BA79EB7562E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8EB80D86-BF6C-A650-125C-18682981E572}"/>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27D451D7-C89B-0C38-1A17-958697E1E3A9}"/>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2C719F4B-244F-901F-3AD9-0C1D1E50E667}"/>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A3E06627-BF8C-829F-CE26-8C3E66A59B36}"/>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FB34852B-DE12-F6E5-ACC5-7E7486763BD7}"/>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C470B1E9-D6F7-7241-46E2-40EABD210365}"/>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11" name="TextBox 10">
                <a:extLst>
                  <a:ext uri="{FF2B5EF4-FFF2-40B4-BE49-F238E27FC236}">
                    <a16:creationId xmlns:a16="http://schemas.microsoft.com/office/drawing/2014/main" id="{C470B1E9-D6F7-7241-46E2-40EABD210365}"/>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4"/>
                <a:stretch>
                  <a:fillRect b="-731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0189AD47-C1AB-849F-122F-F826CDC031CD}"/>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0189AD47-C1AB-849F-122F-F826CDC031CD}"/>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5"/>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05A7BEFE-D38D-C02B-6794-FF1389B077CB}"/>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05A7BEFE-D38D-C02B-6794-FF1389B077CB}"/>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4C4C787F-BAF3-46CD-FB98-DB840E3B2A2C}"/>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4C4C787F-BAF3-46CD-FB98-DB840E3B2A2C}"/>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FF8E3A67-872D-B5DC-6F9D-D0074EAF3719}"/>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C21A1F53-D829-8535-C073-5F6BCDC4B55A}"/>
              </a:ext>
            </a:extLst>
          </p:cNvPr>
          <p:cNvGraphicFramePr>
            <a:graphicFrameLocks noGrp="1"/>
          </p:cNvGraphicFramePr>
          <p:nvPr>
            <p:extLst>
              <p:ext uri="{D42A27DB-BD31-4B8C-83A1-F6EECF244321}">
                <p14:modId xmlns:p14="http://schemas.microsoft.com/office/powerpoint/2010/main" val="2787214569"/>
              </p:ext>
            </p:extLst>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p:pic>
        <p:nvPicPr>
          <p:cNvPr id="14" name="Picture 13">
            <a:extLst>
              <a:ext uri="{FF2B5EF4-FFF2-40B4-BE49-F238E27FC236}">
                <a16:creationId xmlns:a16="http://schemas.microsoft.com/office/drawing/2014/main" id="{E380A745-2038-ACDB-F9C1-466DD0049ED0}"/>
              </a:ext>
            </a:extLst>
          </p:cNvPr>
          <p:cNvPicPr>
            <a:picLocks noChangeAspect="1"/>
          </p:cNvPicPr>
          <p:nvPr/>
        </p:nvPicPr>
        <p:blipFill>
          <a:blip r:embed="rId8"/>
          <a:srcRect t="32740" b="22039"/>
          <a:stretch/>
        </p:blipFill>
        <p:spPr>
          <a:xfrm flipH="1">
            <a:off x="4132378" y="2802324"/>
            <a:ext cx="1219241" cy="551362"/>
          </a:xfrm>
          <a:prstGeom prst="rect">
            <a:avLst/>
          </a:prstGeom>
        </p:spPr>
      </p:pic>
    </p:spTree>
    <p:extLst>
      <p:ext uri="{BB962C8B-B14F-4D97-AF65-F5344CB8AC3E}">
        <p14:creationId xmlns:p14="http://schemas.microsoft.com/office/powerpoint/2010/main" val="30385242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1E9F60-D11B-C8A7-B8AD-9A4FB41380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38110A-B9E0-1506-9D8D-1C23CC075A2E}"/>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A25F28E3-2A3F-CA33-B683-ABEF704FB4D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CF6AC79E-362D-09B6-FB26-8001FE3BAE9F}"/>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ED30ABAB-40D9-FFAF-B57B-1F876F251BF3}"/>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D5B86A5D-71E1-541B-3E74-962896CAD112}"/>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10B9AB1D-9B4A-9A6D-30BB-74B154A20A35}"/>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842AE800-4FF6-D6EA-49A9-71D74AD23AF7}"/>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7A71A632-54B4-6F05-C491-702D2B1F904A}"/>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7A71A632-54B4-6F05-C491-702D2B1F904A}"/>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DA248F23-F2C6-3A4B-246F-837EDD58224C}"/>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𝑄</m:t>
                      </m:r>
                      <m:d>
                        <m:dPr>
                          <m:ctrlPr>
                            <a:rPr lang="en-US" sz="1800" i="1">
                              <a:solidFill>
                                <a:schemeClr val="accent1"/>
                              </a:solidFill>
                              <a:latin typeface="Cambria Math" panose="02040503050406030204" pitchFamily="18" charset="0"/>
                              <a:ea typeface="Cambria Math" panose="02040503050406030204" pitchFamily="18" charset="0"/>
                            </a:rPr>
                          </m:ctrlPr>
                        </m:dPr>
                        <m:e>
                          <m:sSub>
                            <m:sSubPr>
                              <m:ctrlPr>
                                <a:rPr lang="en-US" sz="1800" i="1">
                                  <a:solidFill>
                                    <a:schemeClr val="accent1"/>
                                  </a:solidFill>
                                  <a:latin typeface="Cambria Math" panose="02040503050406030204" pitchFamily="18" charset="0"/>
                                  <a:ea typeface="Cambria Math" panose="02040503050406030204" pitchFamily="18" charset="0"/>
                                </a:rPr>
                              </m:ctrlPr>
                            </m:sSubPr>
                            <m:e>
                              <m:r>
                                <a:rPr lang="en-US" sz="1800" i="1">
                                  <a:solidFill>
                                    <a:schemeClr val="accent1"/>
                                  </a:solidFill>
                                  <a:latin typeface="Cambria Math" panose="02040503050406030204" pitchFamily="18" charset="0"/>
                                  <a:ea typeface="Cambria Math" panose="02040503050406030204" pitchFamily="18" charset="0"/>
                                </a:rPr>
                                <m:t>𝑠</m:t>
                              </m:r>
                            </m:e>
                            <m:sub>
                              <m:r>
                                <a:rPr lang="en-US" sz="1800" b="0" i="1" smtClean="0">
                                  <a:solidFill>
                                    <a:schemeClr val="accent1"/>
                                  </a:solidFill>
                                  <a:latin typeface="Cambria Math" panose="02040503050406030204" pitchFamily="18" charset="0"/>
                                  <a:ea typeface="Cambria Math" panose="02040503050406030204" pitchFamily="18" charset="0"/>
                                </a:rPr>
                                <m:t>1</m:t>
                              </m:r>
                            </m:sub>
                          </m:sSub>
                          <m:r>
                            <a:rPr lang="en-US" sz="1800" i="1">
                              <a:solidFill>
                                <a:schemeClr val="accent1"/>
                              </a:solidFill>
                              <a:latin typeface="Cambria Math" panose="02040503050406030204" pitchFamily="18" charset="0"/>
                              <a:ea typeface="Cambria Math" panose="02040503050406030204" pitchFamily="18" charset="0"/>
                            </a:rPr>
                            <m:t>,</m:t>
                          </m:r>
                          <m:sSub>
                            <m:sSubPr>
                              <m:ctrlPr>
                                <a:rPr lang="en-US" sz="1800" i="1">
                                  <a:solidFill>
                                    <a:schemeClr val="accent1"/>
                                  </a:solidFill>
                                  <a:latin typeface="Cambria Math" panose="02040503050406030204" pitchFamily="18" charset="0"/>
                                  <a:ea typeface="Cambria Math" panose="02040503050406030204" pitchFamily="18" charset="0"/>
                                </a:rPr>
                              </m:ctrlPr>
                            </m:sSubPr>
                            <m:e>
                              <m:r>
                                <a:rPr lang="en-US" sz="1800" i="1">
                                  <a:solidFill>
                                    <a:schemeClr val="accent1"/>
                                  </a:solidFill>
                                  <a:latin typeface="Cambria Math" panose="02040503050406030204" pitchFamily="18" charset="0"/>
                                  <a:ea typeface="Cambria Math" panose="02040503050406030204" pitchFamily="18" charset="0"/>
                                </a:rPr>
                                <m:t>𝑎</m:t>
                              </m:r>
                            </m:e>
                            <m:sub>
                              <m:r>
                                <a:rPr lang="en-US" sz="1800" b="0" i="1" smtClean="0">
                                  <a:solidFill>
                                    <a:schemeClr val="accent1"/>
                                  </a:solidFill>
                                  <a:latin typeface="Cambria Math" panose="02040503050406030204" pitchFamily="18" charset="0"/>
                                  <a:ea typeface="Cambria Math" panose="02040503050406030204" pitchFamily="18" charset="0"/>
                                </a:rPr>
                                <m:t>1</m:t>
                              </m:r>
                            </m:sub>
                          </m:sSub>
                        </m:e>
                      </m:d>
                      <m:r>
                        <a:rPr lang="en-US" sz="1800" i="1">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𝛼</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sSub>
                                <m:sSubPr>
                                  <m:ctrlPr>
                                    <a:rPr lang="en-US" sz="1800" i="1" smtClean="0">
                                      <a:solidFill>
                                        <a:schemeClr val="accent3"/>
                                      </a:solidFill>
                                      <a:latin typeface="Cambria Math" panose="02040503050406030204" pitchFamily="18" charset="0"/>
                                      <a:ea typeface="Cambria Math" panose="02040503050406030204" pitchFamily="18" charset="0"/>
                                    </a:rPr>
                                  </m:ctrlPr>
                                </m:sSubPr>
                                <m:e>
                                  <m:r>
                                    <a:rPr lang="en-US" sz="1800" b="0" i="1" smtClean="0">
                                      <a:solidFill>
                                        <a:schemeClr val="accent3"/>
                                      </a:solidFill>
                                      <a:latin typeface="Cambria Math" panose="02040503050406030204" pitchFamily="18" charset="0"/>
                                      <a:ea typeface="Cambria Math" panose="02040503050406030204" pitchFamily="18" charset="0"/>
                                    </a:rPr>
                                    <m:t>𝑟</m:t>
                                  </m:r>
                                </m:e>
                                <m:sub>
                                  <m:r>
                                    <a:rPr lang="en-US" sz="1800" b="0" i="1" smtClean="0">
                                      <a:solidFill>
                                        <a:schemeClr val="accent3"/>
                                      </a:solidFill>
                                      <a:latin typeface="Cambria Math" panose="02040503050406030204" pitchFamily="18" charset="0"/>
                                      <a:ea typeface="Cambria Math" panose="02040503050406030204" pitchFamily="18" charset="0"/>
                                    </a:rPr>
                                    <m:t>11</m:t>
                                  </m:r>
                                </m:sub>
                              </m:sSub>
                              <m:r>
                                <a:rPr lang="en-US" sz="1800" i="1">
                                  <a:latin typeface="Cambria Math" panose="02040503050406030204" pitchFamily="18" charset="0"/>
                                  <a:ea typeface="Cambria Math" panose="02040503050406030204" pitchFamily="18" charset="0"/>
                                </a:rPr>
                                <m:t>+</m:t>
                              </m:r>
                              <m:r>
                                <a:rPr lang="en-US" sz="1800" i="1" smtClean="0">
                                  <a:solidFill>
                                    <a:srgbClr val="FF00FF"/>
                                  </a:solidFill>
                                  <a:latin typeface="Cambria Math" panose="02040503050406030204" pitchFamily="18" charset="0"/>
                                  <a:ea typeface="Cambria Math" panose="02040503050406030204" pitchFamily="18" charset="0"/>
                                </a:rPr>
                                <m:t>𝛾</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m:t>
                          </m:r>
                          <m:r>
                            <a:rPr lang="en-US" i="1">
                              <a:solidFill>
                                <a:schemeClr val="accent1"/>
                              </a:solidFill>
                              <a:latin typeface="Cambria Math" panose="02040503050406030204" pitchFamily="18" charset="0"/>
                              <a:ea typeface="Cambria Math" panose="02040503050406030204" pitchFamily="18" charset="0"/>
                            </a:rPr>
                            <m:t>𝑄</m:t>
                          </m:r>
                          <m:d>
                            <m:dPr>
                              <m:ctrlPr>
                                <a:rPr lang="en-US" i="1">
                                  <a:solidFill>
                                    <a:schemeClr val="accent1"/>
                                  </a:solidFill>
                                  <a:latin typeface="Cambria Math" panose="02040503050406030204" pitchFamily="18" charset="0"/>
                                  <a:ea typeface="Cambria Math" panose="02040503050406030204" pitchFamily="18" charset="0"/>
                                </a:rPr>
                              </m:ctrlPr>
                            </m:dPr>
                            <m:e>
                              <m:sSub>
                                <m:sSubPr>
                                  <m:ctrlPr>
                                    <a:rPr lang="en-US" i="1">
                                      <a:solidFill>
                                        <a:schemeClr val="accent1"/>
                                      </a:solidFill>
                                      <a:latin typeface="Cambria Math" panose="02040503050406030204" pitchFamily="18" charset="0"/>
                                      <a:ea typeface="Cambria Math" panose="02040503050406030204" pitchFamily="18" charset="0"/>
                                    </a:rPr>
                                  </m:ctrlPr>
                                </m:sSubPr>
                                <m:e>
                                  <m:r>
                                    <a:rPr lang="en-US" i="1">
                                      <a:solidFill>
                                        <a:schemeClr val="accent1"/>
                                      </a:solidFill>
                                      <a:latin typeface="Cambria Math" panose="02040503050406030204" pitchFamily="18" charset="0"/>
                                      <a:ea typeface="Cambria Math" panose="02040503050406030204" pitchFamily="18" charset="0"/>
                                    </a:rPr>
                                    <m:t>𝑠</m:t>
                                  </m:r>
                                </m:e>
                                <m:sub>
                                  <m:r>
                                    <a:rPr lang="en-US" i="1">
                                      <a:solidFill>
                                        <a:schemeClr val="accent1"/>
                                      </a:solidFill>
                                      <a:latin typeface="Cambria Math" panose="02040503050406030204" pitchFamily="18" charset="0"/>
                                      <a:ea typeface="Cambria Math" panose="02040503050406030204" pitchFamily="18" charset="0"/>
                                    </a:rPr>
                                    <m:t>1</m:t>
                                  </m:r>
                                </m:sub>
                              </m:sSub>
                              <m:r>
                                <a:rPr lang="en-US" i="1">
                                  <a:solidFill>
                                    <a:schemeClr val="accent1"/>
                                  </a:solidFill>
                                  <a:latin typeface="Cambria Math" panose="02040503050406030204" pitchFamily="18" charset="0"/>
                                  <a:ea typeface="Cambria Math" panose="02040503050406030204" pitchFamily="18" charset="0"/>
                                </a:rPr>
                                <m:t>,</m:t>
                              </m:r>
                              <m:sSub>
                                <m:sSubPr>
                                  <m:ctrlPr>
                                    <a:rPr lang="en-US" i="1">
                                      <a:solidFill>
                                        <a:schemeClr val="accent1"/>
                                      </a:solidFill>
                                      <a:latin typeface="Cambria Math" panose="02040503050406030204" pitchFamily="18" charset="0"/>
                                      <a:ea typeface="Cambria Math" panose="02040503050406030204" pitchFamily="18" charset="0"/>
                                    </a:rPr>
                                  </m:ctrlPr>
                                </m:sSubPr>
                                <m:e>
                                  <m:r>
                                    <a:rPr lang="en-US" i="1">
                                      <a:solidFill>
                                        <a:schemeClr val="accent1"/>
                                      </a:solidFill>
                                      <a:latin typeface="Cambria Math" panose="02040503050406030204" pitchFamily="18" charset="0"/>
                                      <a:ea typeface="Cambria Math" panose="02040503050406030204" pitchFamily="18" charset="0"/>
                                    </a:rPr>
                                    <m:t>𝑎</m:t>
                                  </m:r>
                                </m:e>
                                <m:sub>
                                  <m:r>
                                    <a:rPr lang="en-US" i="1">
                                      <a:solidFill>
                                        <a:schemeClr val="accent1"/>
                                      </a:solidFill>
                                      <a:latin typeface="Cambria Math" panose="02040503050406030204" pitchFamily="18" charset="0"/>
                                      <a:ea typeface="Cambria Math" panose="02040503050406030204" pitchFamily="18" charset="0"/>
                                    </a:rPr>
                                    <m:t>1</m:t>
                                  </m:r>
                                </m:sub>
                              </m:sSub>
                            </m:e>
                          </m:d>
                        </m:e>
                      </m:d>
                    </m:oMath>
                  </m:oMathPara>
                </a14:m>
                <a:endParaRPr lang="es-ES_tradnl" sz="1800" dirty="0"/>
              </a:p>
            </p:txBody>
          </p:sp>
        </mc:Choice>
        <mc:Fallback xmlns="">
          <p:sp>
            <p:nvSpPr>
              <p:cNvPr id="15" name="TextBox 14">
                <a:extLst>
                  <a:ext uri="{FF2B5EF4-FFF2-40B4-BE49-F238E27FC236}">
                    <a16:creationId xmlns:a16="http://schemas.microsoft.com/office/drawing/2014/main" id="{DA248F23-F2C6-3A4B-246F-837EDD58224C}"/>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5"/>
                <a:stretch>
                  <a:fillRect b="-1212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23B2F1FC-4057-7211-F78A-19295275B5B4}"/>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23B2F1FC-4057-7211-F78A-19295275B5B4}"/>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0BCCAD6A-F1E9-B871-7EA2-ACACEF765CE1}"/>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0BCCAD6A-F1E9-B871-7EA2-ACACEF765CE1}"/>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0DFDAD63-D4EF-5E08-1004-4B1783FFA199}"/>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388F16D2-E221-E745-70BF-CC60DA9B0A06}"/>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0AEA828B-508F-4C7B-68F8-0F2464E0EAC9}"/>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0AEA828B-508F-4C7B-68F8-0F2464E0EAC9}"/>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65F3AD19-ECA3-F623-D0AB-50C33E4BD315}"/>
              </a:ext>
            </a:extLst>
          </p:cNvPr>
          <p:cNvPicPr>
            <a:picLocks noChangeAspect="1"/>
          </p:cNvPicPr>
          <p:nvPr/>
        </p:nvPicPr>
        <p:blipFill>
          <a:blip r:embed="rId8"/>
          <a:srcRect t="32740" b="22039"/>
          <a:stretch/>
        </p:blipFill>
        <p:spPr>
          <a:xfrm flipH="1">
            <a:off x="4132378" y="2802324"/>
            <a:ext cx="1219241" cy="551362"/>
          </a:xfrm>
          <a:prstGeom prst="rect">
            <a:avLst/>
          </a:prstGeom>
        </p:spPr>
      </p:pic>
    </p:spTree>
    <p:extLst>
      <p:ext uri="{BB962C8B-B14F-4D97-AF65-F5344CB8AC3E}">
        <p14:creationId xmlns:p14="http://schemas.microsoft.com/office/powerpoint/2010/main" val="270896130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C9C282-CD1D-2114-FCF6-3B65D47A62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08F2DDA-B3A5-9976-17A5-BF10EDE04D17}"/>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FB9D15B-F58E-EF92-3092-E8D50EF0122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65D55C62-45E2-DE5E-C56D-4CBA13502C06}"/>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63B733CD-C004-206C-6434-2083040C7E61}"/>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BDECBDC9-59F7-1877-678C-AF43B801901F}"/>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42EF4139-A3E0-313C-E58F-F4342142EC8F}"/>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F7C37303-7508-634C-D7AF-811FF344032A}"/>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DC248825-CC5E-442D-29BE-EC952A329E47}"/>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DC248825-CC5E-442D-29BE-EC952A329E47}"/>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422789C7-A600-CA6B-CD53-FA04406EFF24}"/>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𝑄</m:t>
                      </m:r>
                      <m:d>
                        <m:dPr>
                          <m:ctrlPr>
                            <a:rPr lang="en-US" sz="1800" i="1">
                              <a:solidFill>
                                <a:schemeClr val="accent1"/>
                              </a:solidFill>
                              <a:latin typeface="Cambria Math" panose="02040503050406030204" pitchFamily="18" charset="0"/>
                              <a:ea typeface="Cambria Math" panose="02040503050406030204" pitchFamily="18" charset="0"/>
                            </a:rPr>
                          </m:ctrlPr>
                        </m:dPr>
                        <m:e>
                          <m:sSub>
                            <m:sSubPr>
                              <m:ctrlPr>
                                <a:rPr lang="en-US" sz="1800" i="1">
                                  <a:solidFill>
                                    <a:schemeClr val="accent1"/>
                                  </a:solidFill>
                                  <a:latin typeface="Cambria Math" panose="02040503050406030204" pitchFamily="18" charset="0"/>
                                  <a:ea typeface="Cambria Math" panose="02040503050406030204" pitchFamily="18" charset="0"/>
                                </a:rPr>
                              </m:ctrlPr>
                            </m:sSubPr>
                            <m:e>
                              <m:r>
                                <a:rPr lang="en-US" sz="1800" i="1">
                                  <a:solidFill>
                                    <a:schemeClr val="accent1"/>
                                  </a:solidFill>
                                  <a:latin typeface="Cambria Math" panose="02040503050406030204" pitchFamily="18" charset="0"/>
                                  <a:ea typeface="Cambria Math" panose="02040503050406030204" pitchFamily="18" charset="0"/>
                                </a:rPr>
                                <m:t>𝑠</m:t>
                              </m:r>
                            </m:e>
                            <m:sub>
                              <m:r>
                                <a:rPr lang="en-US" sz="1800" b="0" i="1" smtClean="0">
                                  <a:solidFill>
                                    <a:schemeClr val="accent1"/>
                                  </a:solidFill>
                                  <a:latin typeface="Cambria Math" panose="02040503050406030204" pitchFamily="18" charset="0"/>
                                  <a:ea typeface="Cambria Math" panose="02040503050406030204" pitchFamily="18" charset="0"/>
                                </a:rPr>
                                <m:t>1</m:t>
                              </m:r>
                            </m:sub>
                          </m:sSub>
                          <m:r>
                            <a:rPr lang="en-US" sz="1800" i="1">
                              <a:solidFill>
                                <a:schemeClr val="accent1"/>
                              </a:solidFill>
                              <a:latin typeface="Cambria Math" panose="02040503050406030204" pitchFamily="18" charset="0"/>
                              <a:ea typeface="Cambria Math" panose="02040503050406030204" pitchFamily="18" charset="0"/>
                            </a:rPr>
                            <m:t>,</m:t>
                          </m:r>
                          <m:sSub>
                            <m:sSubPr>
                              <m:ctrlPr>
                                <a:rPr lang="en-US" sz="1800" i="1">
                                  <a:solidFill>
                                    <a:schemeClr val="accent1"/>
                                  </a:solidFill>
                                  <a:latin typeface="Cambria Math" panose="02040503050406030204" pitchFamily="18" charset="0"/>
                                  <a:ea typeface="Cambria Math" panose="02040503050406030204" pitchFamily="18" charset="0"/>
                                </a:rPr>
                              </m:ctrlPr>
                            </m:sSubPr>
                            <m:e>
                              <m:r>
                                <a:rPr lang="en-US" sz="1800" i="1">
                                  <a:solidFill>
                                    <a:schemeClr val="accent1"/>
                                  </a:solidFill>
                                  <a:latin typeface="Cambria Math" panose="02040503050406030204" pitchFamily="18" charset="0"/>
                                  <a:ea typeface="Cambria Math" panose="02040503050406030204" pitchFamily="18" charset="0"/>
                                </a:rPr>
                                <m:t>𝑎</m:t>
                              </m:r>
                            </m:e>
                            <m:sub>
                              <m:r>
                                <a:rPr lang="en-US" sz="1800" b="0" i="1" smtClean="0">
                                  <a:solidFill>
                                    <a:schemeClr val="accent1"/>
                                  </a:solidFill>
                                  <a:latin typeface="Cambria Math" panose="02040503050406030204" pitchFamily="18" charset="0"/>
                                  <a:ea typeface="Cambria Math" panose="02040503050406030204" pitchFamily="18" charset="0"/>
                                </a:rPr>
                                <m:t>1</m:t>
                              </m:r>
                            </m:sub>
                          </m:sSub>
                        </m:e>
                      </m:d>
                      <m:r>
                        <a:rPr lang="en-US" sz="1800" i="1">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𝛼</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sSub>
                                <m:sSubPr>
                                  <m:ctrlPr>
                                    <a:rPr lang="en-US" sz="1800" i="1" smtClean="0">
                                      <a:solidFill>
                                        <a:schemeClr val="accent3"/>
                                      </a:solidFill>
                                      <a:latin typeface="Cambria Math" panose="02040503050406030204" pitchFamily="18" charset="0"/>
                                      <a:ea typeface="Cambria Math" panose="02040503050406030204" pitchFamily="18" charset="0"/>
                                    </a:rPr>
                                  </m:ctrlPr>
                                </m:sSubPr>
                                <m:e>
                                  <m:r>
                                    <a:rPr lang="en-US" sz="1800" b="0" i="1" smtClean="0">
                                      <a:solidFill>
                                        <a:schemeClr val="accent3"/>
                                      </a:solidFill>
                                      <a:latin typeface="Cambria Math" panose="02040503050406030204" pitchFamily="18" charset="0"/>
                                      <a:ea typeface="Cambria Math" panose="02040503050406030204" pitchFamily="18" charset="0"/>
                                    </a:rPr>
                                    <m:t>𝑟</m:t>
                                  </m:r>
                                </m:e>
                                <m:sub>
                                  <m:r>
                                    <a:rPr lang="en-US" sz="1800" b="0" i="1" smtClean="0">
                                      <a:solidFill>
                                        <a:schemeClr val="accent3"/>
                                      </a:solidFill>
                                      <a:latin typeface="Cambria Math" panose="02040503050406030204" pitchFamily="18" charset="0"/>
                                      <a:ea typeface="Cambria Math" panose="02040503050406030204" pitchFamily="18" charset="0"/>
                                    </a:rPr>
                                    <m:t>11</m:t>
                                  </m:r>
                                </m:sub>
                              </m:sSub>
                              <m:r>
                                <a:rPr lang="en-US" sz="1800" i="1">
                                  <a:latin typeface="Cambria Math" panose="02040503050406030204" pitchFamily="18" charset="0"/>
                                  <a:ea typeface="Cambria Math" panose="02040503050406030204" pitchFamily="18" charset="0"/>
                                </a:rPr>
                                <m:t>+</m:t>
                              </m:r>
                              <m:r>
                                <a:rPr lang="en-US" sz="1800" i="1" smtClean="0">
                                  <a:solidFill>
                                    <a:srgbClr val="FF00FF"/>
                                  </a:solidFill>
                                  <a:latin typeface="Cambria Math" panose="02040503050406030204" pitchFamily="18" charset="0"/>
                                  <a:ea typeface="Cambria Math" panose="02040503050406030204" pitchFamily="18" charset="0"/>
                                </a:rPr>
                                <m:t>𝛾</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m:t>
                          </m:r>
                          <m:r>
                            <a:rPr lang="en-US" i="1">
                              <a:solidFill>
                                <a:schemeClr val="accent1"/>
                              </a:solidFill>
                              <a:latin typeface="Cambria Math" panose="02040503050406030204" pitchFamily="18" charset="0"/>
                              <a:ea typeface="Cambria Math" panose="02040503050406030204" pitchFamily="18" charset="0"/>
                            </a:rPr>
                            <m:t>𝑄</m:t>
                          </m:r>
                          <m:d>
                            <m:dPr>
                              <m:ctrlPr>
                                <a:rPr lang="en-US" i="1">
                                  <a:solidFill>
                                    <a:schemeClr val="accent1"/>
                                  </a:solidFill>
                                  <a:latin typeface="Cambria Math" panose="02040503050406030204" pitchFamily="18" charset="0"/>
                                  <a:ea typeface="Cambria Math" panose="02040503050406030204" pitchFamily="18" charset="0"/>
                                </a:rPr>
                              </m:ctrlPr>
                            </m:dPr>
                            <m:e>
                              <m:sSub>
                                <m:sSubPr>
                                  <m:ctrlPr>
                                    <a:rPr lang="en-US" i="1">
                                      <a:solidFill>
                                        <a:schemeClr val="accent1"/>
                                      </a:solidFill>
                                      <a:latin typeface="Cambria Math" panose="02040503050406030204" pitchFamily="18" charset="0"/>
                                      <a:ea typeface="Cambria Math" panose="02040503050406030204" pitchFamily="18" charset="0"/>
                                    </a:rPr>
                                  </m:ctrlPr>
                                </m:sSubPr>
                                <m:e>
                                  <m:r>
                                    <a:rPr lang="en-US" i="1">
                                      <a:solidFill>
                                        <a:schemeClr val="accent1"/>
                                      </a:solidFill>
                                      <a:latin typeface="Cambria Math" panose="02040503050406030204" pitchFamily="18" charset="0"/>
                                      <a:ea typeface="Cambria Math" panose="02040503050406030204" pitchFamily="18" charset="0"/>
                                    </a:rPr>
                                    <m:t>𝑠</m:t>
                                  </m:r>
                                </m:e>
                                <m:sub>
                                  <m:r>
                                    <a:rPr lang="en-US" i="1">
                                      <a:solidFill>
                                        <a:schemeClr val="accent1"/>
                                      </a:solidFill>
                                      <a:latin typeface="Cambria Math" panose="02040503050406030204" pitchFamily="18" charset="0"/>
                                      <a:ea typeface="Cambria Math" panose="02040503050406030204" pitchFamily="18" charset="0"/>
                                    </a:rPr>
                                    <m:t>1</m:t>
                                  </m:r>
                                </m:sub>
                              </m:sSub>
                              <m:r>
                                <a:rPr lang="en-US" i="1">
                                  <a:solidFill>
                                    <a:schemeClr val="accent1"/>
                                  </a:solidFill>
                                  <a:latin typeface="Cambria Math" panose="02040503050406030204" pitchFamily="18" charset="0"/>
                                  <a:ea typeface="Cambria Math" panose="02040503050406030204" pitchFamily="18" charset="0"/>
                                </a:rPr>
                                <m:t>,</m:t>
                              </m:r>
                              <m:sSub>
                                <m:sSubPr>
                                  <m:ctrlPr>
                                    <a:rPr lang="en-US" i="1">
                                      <a:solidFill>
                                        <a:schemeClr val="accent1"/>
                                      </a:solidFill>
                                      <a:latin typeface="Cambria Math" panose="02040503050406030204" pitchFamily="18" charset="0"/>
                                      <a:ea typeface="Cambria Math" panose="02040503050406030204" pitchFamily="18" charset="0"/>
                                    </a:rPr>
                                  </m:ctrlPr>
                                </m:sSubPr>
                                <m:e>
                                  <m:r>
                                    <a:rPr lang="en-US" i="1">
                                      <a:solidFill>
                                        <a:schemeClr val="accent1"/>
                                      </a:solidFill>
                                      <a:latin typeface="Cambria Math" panose="02040503050406030204" pitchFamily="18" charset="0"/>
                                      <a:ea typeface="Cambria Math" panose="02040503050406030204" pitchFamily="18" charset="0"/>
                                    </a:rPr>
                                    <m:t>𝑎</m:t>
                                  </m:r>
                                </m:e>
                                <m:sub>
                                  <m:r>
                                    <a:rPr lang="en-US" i="1">
                                      <a:solidFill>
                                        <a:schemeClr val="accent1"/>
                                      </a:solidFill>
                                      <a:latin typeface="Cambria Math" panose="02040503050406030204" pitchFamily="18" charset="0"/>
                                      <a:ea typeface="Cambria Math" panose="02040503050406030204" pitchFamily="18" charset="0"/>
                                    </a:rPr>
                                    <m:t>1</m:t>
                                  </m:r>
                                </m:sub>
                              </m:sSub>
                            </m:e>
                          </m:d>
                        </m:e>
                      </m:d>
                    </m:oMath>
                  </m:oMathPara>
                </a14:m>
                <a:endParaRPr lang="es-ES_tradnl" sz="1800" dirty="0"/>
              </a:p>
            </p:txBody>
          </p:sp>
        </mc:Choice>
        <mc:Fallback xmlns="">
          <p:sp>
            <p:nvSpPr>
              <p:cNvPr id="15" name="TextBox 14">
                <a:extLst>
                  <a:ext uri="{FF2B5EF4-FFF2-40B4-BE49-F238E27FC236}">
                    <a16:creationId xmlns:a16="http://schemas.microsoft.com/office/drawing/2014/main" id="{422789C7-A600-CA6B-CD53-FA04406EFF24}"/>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5"/>
                <a:stretch>
                  <a:fillRect b="-1212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28127C38-958D-6C96-5EB3-1BF5FBB4442D}"/>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28127C38-958D-6C96-5EB3-1BF5FBB4442D}"/>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2D5E62E9-DB03-0D98-8127-C96CCCFA9A3A}"/>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2D5E62E9-DB03-0D98-8127-C96CCCFA9A3A}"/>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8A795FB3-7734-30E0-48ED-6B807FCDA942}"/>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8ABD56AF-876C-EFE9-DC91-7D1EA26C4CC1}"/>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B655828-BDD2-BFB6-A3B3-8EF85029B4EE}"/>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DB655828-BDD2-BFB6-A3B3-8EF85029B4EE}"/>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A8941B3F-4B4E-254E-E413-EFCF8C6FEF52}"/>
              </a:ext>
            </a:extLst>
          </p:cNvPr>
          <p:cNvPicPr>
            <a:picLocks noChangeAspect="1"/>
          </p:cNvPicPr>
          <p:nvPr/>
        </p:nvPicPr>
        <p:blipFill>
          <a:blip r:embed="rId8"/>
          <a:srcRect t="32740" b="22039"/>
          <a:stretch/>
        </p:blipFill>
        <p:spPr>
          <a:xfrm flipH="1">
            <a:off x="4132378" y="2802324"/>
            <a:ext cx="1219241" cy="551362"/>
          </a:xfrm>
          <a:prstGeom prst="rect">
            <a:avLst/>
          </a:prstGeom>
        </p:spPr>
      </p:pic>
      <p:sp>
        <p:nvSpPr>
          <p:cNvPr id="11" name="Rounded Rectangle 10">
            <a:extLst>
              <a:ext uri="{FF2B5EF4-FFF2-40B4-BE49-F238E27FC236}">
                <a16:creationId xmlns:a16="http://schemas.microsoft.com/office/drawing/2014/main" id="{2A9AA9C7-53DC-F843-8D9C-274D01D264CC}"/>
              </a:ext>
            </a:extLst>
          </p:cNvPr>
          <p:cNvSpPr/>
          <p:nvPr/>
        </p:nvSpPr>
        <p:spPr>
          <a:xfrm>
            <a:off x="8271913" y="3466185"/>
            <a:ext cx="587829" cy="473529"/>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ounded Rectangle 15">
            <a:extLst>
              <a:ext uri="{FF2B5EF4-FFF2-40B4-BE49-F238E27FC236}">
                <a16:creationId xmlns:a16="http://schemas.microsoft.com/office/drawing/2014/main" id="{2805C644-9C31-5C15-E07D-81241A7CA334}"/>
              </a:ext>
            </a:extLst>
          </p:cNvPr>
          <p:cNvSpPr/>
          <p:nvPr/>
        </p:nvSpPr>
        <p:spPr>
          <a:xfrm>
            <a:off x="1996118" y="4809405"/>
            <a:ext cx="976309" cy="473529"/>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Rounded Rectangle 16">
            <a:extLst>
              <a:ext uri="{FF2B5EF4-FFF2-40B4-BE49-F238E27FC236}">
                <a16:creationId xmlns:a16="http://schemas.microsoft.com/office/drawing/2014/main" id="{1EF55D85-2A69-5225-7034-8F3DCCBF9428}"/>
              </a:ext>
            </a:extLst>
          </p:cNvPr>
          <p:cNvSpPr/>
          <p:nvPr/>
        </p:nvSpPr>
        <p:spPr>
          <a:xfrm>
            <a:off x="6046268" y="4809405"/>
            <a:ext cx="893376" cy="473529"/>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44177295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F84078-3FF8-0CA8-16EE-04C85C65A4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3787F5-6D52-73B3-A93C-5F5A0C590787}"/>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BD8EF4E8-4ED4-EBF3-384B-A24F781C62C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145FCC40-8FC1-A746-DC48-89A38A880B0F}"/>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285D85A2-7C34-8144-357A-206494C87716}"/>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FD540FA0-577F-46B9-D673-6D6859112694}"/>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2A0FFED6-47BA-DC2E-C9ED-AFD411445E61}"/>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F3C5B3C8-3635-10C2-A075-3AEAFC164655}"/>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84EE22A1-AAFB-4428-1E9C-B99E4669A6D1}"/>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84EE22A1-AAFB-4428-1E9C-B99E4669A6D1}"/>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711BA9E1-1D8C-EBE8-771C-659868E7ACF3}"/>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𝛼</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sSub>
                                <m:sSubPr>
                                  <m:ctrlPr>
                                    <a:rPr lang="en-US" sz="1800" i="1" smtClean="0">
                                      <a:solidFill>
                                        <a:schemeClr val="accent3"/>
                                      </a:solidFill>
                                      <a:latin typeface="Cambria Math" panose="02040503050406030204" pitchFamily="18" charset="0"/>
                                      <a:ea typeface="Cambria Math" panose="02040503050406030204" pitchFamily="18" charset="0"/>
                                    </a:rPr>
                                  </m:ctrlPr>
                                </m:sSubPr>
                                <m:e>
                                  <m:r>
                                    <a:rPr lang="en-US" sz="1800" b="0" i="1" smtClean="0">
                                      <a:solidFill>
                                        <a:schemeClr val="accent3"/>
                                      </a:solidFill>
                                      <a:latin typeface="Cambria Math" panose="02040503050406030204" pitchFamily="18" charset="0"/>
                                      <a:ea typeface="Cambria Math" panose="02040503050406030204" pitchFamily="18" charset="0"/>
                                    </a:rPr>
                                    <m:t>𝑟</m:t>
                                  </m:r>
                                </m:e>
                                <m:sub>
                                  <m:r>
                                    <a:rPr lang="en-US" sz="1800" b="0" i="1" smtClean="0">
                                      <a:solidFill>
                                        <a:schemeClr val="accent3"/>
                                      </a:solidFill>
                                      <a:latin typeface="Cambria Math" panose="02040503050406030204" pitchFamily="18" charset="0"/>
                                      <a:ea typeface="Cambria Math" panose="02040503050406030204" pitchFamily="18" charset="0"/>
                                    </a:rPr>
                                    <m:t>11</m:t>
                                  </m:r>
                                </m:sub>
                              </m:sSub>
                              <m:r>
                                <a:rPr lang="en-US" sz="1800" i="1">
                                  <a:latin typeface="Cambria Math" panose="02040503050406030204" pitchFamily="18" charset="0"/>
                                  <a:ea typeface="Cambria Math" panose="02040503050406030204" pitchFamily="18" charset="0"/>
                                </a:rPr>
                                <m:t>+</m:t>
                              </m:r>
                              <m:r>
                                <a:rPr lang="en-US" sz="1800" i="1" smtClean="0">
                                  <a:solidFill>
                                    <a:srgbClr val="FF00FF"/>
                                  </a:solidFill>
                                  <a:latin typeface="Cambria Math" panose="02040503050406030204" pitchFamily="18" charset="0"/>
                                  <a:ea typeface="Cambria Math" panose="02040503050406030204" pitchFamily="18" charset="0"/>
                                </a:rPr>
                                <m:t>𝛾</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711BA9E1-1D8C-EBE8-771C-659868E7ACF3}"/>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5"/>
                <a:stretch>
                  <a:fillRect b="-1212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525E790A-38A7-84D1-503B-2FE88D819D6E}"/>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525E790A-38A7-84D1-503B-2FE88D819D6E}"/>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55BCFD20-AA59-2561-C9BC-0F181985EE61}"/>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55BCFD20-AA59-2561-C9BC-0F181985EE61}"/>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04211D80-4221-395C-FEC6-5984F945EF3B}"/>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336B0217-A596-47BB-6C22-D9E2C1A7DD64}"/>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3B3E4306-2123-4608-D94E-BAC5D8C3690E}"/>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3B3E4306-2123-4608-D94E-BAC5D8C3690E}"/>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20554F91-89C1-209D-28EA-9D41472E0CDA}"/>
              </a:ext>
            </a:extLst>
          </p:cNvPr>
          <p:cNvPicPr>
            <a:picLocks noChangeAspect="1"/>
          </p:cNvPicPr>
          <p:nvPr/>
        </p:nvPicPr>
        <p:blipFill>
          <a:blip r:embed="rId8"/>
          <a:srcRect t="32740" b="22039"/>
          <a:stretch/>
        </p:blipFill>
        <p:spPr>
          <a:xfrm flipH="1">
            <a:off x="4132378" y="2802324"/>
            <a:ext cx="1219241" cy="551362"/>
          </a:xfrm>
          <a:prstGeom prst="rect">
            <a:avLst/>
          </a:prstGeom>
        </p:spPr>
      </p:pic>
      <p:sp>
        <p:nvSpPr>
          <p:cNvPr id="11" name="Rounded Rectangle 10">
            <a:extLst>
              <a:ext uri="{FF2B5EF4-FFF2-40B4-BE49-F238E27FC236}">
                <a16:creationId xmlns:a16="http://schemas.microsoft.com/office/drawing/2014/main" id="{307FBC76-85C9-D4A7-A9C6-39263C3F210E}"/>
              </a:ext>
            </a:extLst>
          </p:cNvPr>
          <p:cNvSpPr/>
          <p:nvPr/>
        </p:nvSpPr>
        <p:spPr>
          <a:xfrm>
            <a:off x="8271913" y="3466185"/>
            <a:ext cx="587829" cy="473529"/>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ounded Rectangle 15">
            <a:extLst>
              <a:ext uri="{FF2B5EF4-FFF2-40B4-BE49-F238E27FC236}">
                <a16:creationId xmlns:a16="http://schemas.microsoft.com/office/drawing/2014/main" id="{F0BB91DC-AB94-D2DC-37F3-A8D192171FFC}"/>
              </a:ext>
            </a:extLst>
          </p:cNvPr>
          <p:cNvSpPr/>
          <p:nvPr/>
        </p:nvSpPr>
        <p:spPr>
          <a:xfrm>
            <a:off x="1996118" y="4809405"/>
            <a:ext cx="976309" cy="473529"/>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Rounded Rectangle 16">
            <a:extLst>
              <a:ext uri="{FF2B5EF4-FFF2-40B4-BE49-F238E27FC236}">
                <a16:creationId xmlns:a16="http://schemas.microsoft.com/office/drawing/2014/main" id="{6BDD7E75-307B-9AEF-E9D7-3724A78CBC4A}"/>
              </a:ext>
            </a:extLst>
          </p:cNvPr>
          <p:cNvSpPr/>
          <p:nvPr/>
        </p:nvSpPr>
        <p:spPr>
          <a:xfrm>
            <a:off x="6046268" y="4809405"/>
            <a:ext cx="893376" cy="473529"/>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57361829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B2E654-8E01-E68D-9F75-9519299FC8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4EBCDB-EA2A-E86B-1EFC-FBFEE07DA584}"/>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E8A4646-DA94-AD1D-27E1-E4BC971FCD5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4623DF17-BC69-6E79-A080-C7E290D3300A}"/>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CBCC0AD2-1EEF-C36E-23AB-4BB78FE8039B}"/>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77462D84-1D5E-4C8F-9DE3-64CF85C76E6D}"/>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1B787A19-4517-7A49-8DB5-552612033338}"/>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8DE68663-0B5A-F259-BCB2-7A57439423CC}"/>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2438C780-046B-BD8A-36F3-A38CB106CF8D}"/>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2438C780-046B-BD8A-36F3-A38CB106CF8D}"/>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39AFC810-F936-F0C6-0B96-5FD36F894845}"/>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𝛼</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sSub>
                                <m:sSubPr>
                                  <m:ctrlPr>
                                    <a:rPr lang="en-US" sz="1800" i="1" smtClean="0">
                                      <a:solidFill>
                                        <a:schemeClr val="accent3"/>
                                      </a:solidFill>
                                      <a:latin typeface="Cambria Math" panose="02040503050406030204" pitchFamily="18" charset="0"/>
                                      <a:ea typeface="Cambria Math" panose="02040503050406030204" pitchFamily="18" charset="0"/>
                                    </a:rPr>
                                  </m:ctrlPr>
                                </m:sSubPr>
                                <m:e>
                                  <m:r>
                                    <a:rPr lang="en-US" sz="1800" b="0" i="1" smtClean="0">
                                      <a:solidFill>
                                        <a:schemeClr val="accent3"/>
                                      </a:solidFill>
                                      <a:latin typeface="Cambria Math" panose="02040503050406030204" pitchFamily="18" charset="0"/>
                                      <a:ea typeface="Cambria Math" panose="02040503050406030204" pitchFamily="18" charset="0"/>
                                    </a:rPr>
                                    <m:t>𝑟</m:t>
                                  </m:r>
                                </m:e>
                                <m:sub>
                                  <m:r>
                                    <a:rPr lang="en-US" sz="1800" b="0" i="1" smtClean="0">
                                      <a:solidFill>
                                        <a:schemeClr val="accent3"/>
                                      </a:solidFill>
                                      <a:latin typeface="Cambria Math" panose="02040503050406030204" pitchFamily="18" charset="0"/>
                                      <a:ea typeface="Cambria Math" panose="02040503050406030204" pitchFamily="18" charset="0"/>
                                    </a:rPr>
                                    <m:t>11</m:t>
                                  </m:r>
                                </m:sub>
                              </m:sSub>
                              <m:r>
                                <a:rPr lang="en-US" sz="1800" i="1">
                                  <a:latin typeface="Cambria Math" panose="02040503050406030204" pitchFamily="18" charset="0"/>
                                  <a:ea typeface="Cambria Math" panose="02040503050406030204" pitchFamily="18" charset="0"/>
                                </a:rPr>
                                <m:t>+</m:t>
                              </m:r>
                              <m:r>
                                <a:rPr lang="en-US" sz="1800" i="1" smtClean="0">
                                  <a:solidFill>
                                    <a:srgbClr val="FF00FF"/>
                                  </a:solidFill>
                                  <a:latin typeface="Cambria Math" panose="02040503050406030204" pitchFamily="18" charset="0"/>
                                  <a:ea typeface="Cambria Math" panose="02040503050406030204" pitchFamily="18" charset="0"/>
                                </a:rPr>
                                <m:t>𝛾</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39AFC810-F936-F0C6-0B96-5FD36F894845}"/>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5"/>
                <a:stretch>
                  <a:fillRect b="-1212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AB996E75-AABD-5AAC-0FDA-AF98F61F30B4}"/>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AB996E75-AABD-5AAC-0FDA-AF98F61F30B4}"/>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B781A2FA-EF87-4A11-0B0F-B4FAD763C5BB}"/>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B781A2FA-EF87-4A11-0B0F-B4FAD763C5BB}"/>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113CDE11-327D-BDC6-66DF-8A57B93FC686}"/>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0B104BF7-290F-8FE9-27FE-715CEC0D6FE2}"/>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38D0605-0FF3-01D9-6403-D4BD3E79BADE}"/>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B38D0605-0FF3-01D9-6403-D4BD3E79BADE}"/>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BF2182E7-22B2-7A25-75FC-CBD554280B74}"/>
              </a:ext>
            </a:extLst>
          </p:cNvPr>
          <p:cNvPicPr>
            <a:picLocks noChangeAspect="1"/>
          </p:cNvPicPr>
          <p:nvPr/>
        </p:nvPicPr>
        <p:blipFill>
          <a:blip r:embed="rId8"/>
          <a:srcRect t="32740" b="22039"/>
          <a:stretch/>
        </p:blipFill>
        <p:spPr>
          <a:xfrm flipH="1">
            <a:off x="4132378" y="2802324"/>
            <a:ext cx="1219241" cy="551362"/>
          </a:xfrm>
          <a:prstGeom prst="rect">
            <a:avLst/>
          </a:prstGeom>
        </p:spPr>
      </p:pic>
    </p:spTree>
    <p:extLst>
      <p:ext uri="{BB962C8B-B14F-4D97-AF65-F5344CB8AC3E}">
        <p14:creationId xmlns:p14="http://schemas.microsoft.com/office/powerpoint/2010/main" val="239071643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8BC470-EBEB-F7D5-D702-DF5B25DDBE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429141-0A26-E90A-CF2B-1AECA3D77721}"/>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3163245F-C0BC-72E8-AF93-A969F8EDA2C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23738B8F-BA57-57D9-BDDC-0F946D9D358B}"/>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93EDBD96-146E-F2CE-D239-01F1951F34B3}"/>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139E9664-D93E-5381-6322-6836F2222125}"/>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02F3DB95-973F-075A-60FC-BF0DF21F56D9}"/>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1A5A25C3-E7E5-FBC8-819A-0A0CF8B3BC10}"/>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70A73765-9375-6834-3962-8235BC44604C}"/>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70A73765-9375-6834-3962-8235BC44604C}"/>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86E8A9F5-C7A9-0FC2-165B-077087FECA5E}"/>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𝛼</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sSub>
                                <m:sSubPr>
                                  <m:ctrlPr>
                                    <a:rPr lang="en-US" sz="1800" i="1" smtClean="0">
                                      <a:solidFill>
                                        <a:schemeClr val="accent3"/>
                                      </a:solidFill>
                                      <a:latin typeface="Cambria Math" panose="02040503050406030204" pitchFamily="18" charset="0"/>
                                      <a:ea typeface="Cambria Math" panose="02040503050406030204" pitchFamily="18" charset="0"/>
                                    </a:rPr>
                                  </m:ctrlPr>
                                </m:sSubPr>
                                <m:e>
                                  <m:r>
                                    <a:rPr lang="en-US" sz="1800" b="0" i="1" smtClean="0">
                                      <a:solidFill>
                                        <a:schemeClr val="accent3"/>
                                      </a:solidFill>
                                      <a:latin typeface="Cambria Math" panose="02040503050406030204" pitchFamily="18" charset="0"/>
                                      <a:ea typeface="Cambria Math" panose="02040503050406030204" pitchFamily="18" charset="0"/>
                                    </a:rPr>
                                    <m:t>𝑟</m:t>
                                  </m:r>
                                </m:e>
                                <m:sub>
                                  <m:r>
                                    <a:rPr lang="en-US" sz="1800" b="0" i="1" smtClean="0">
                                      <a:solidFill>
                                        <a:schemeClr val="accent3"/>
                                      </a:solidFill>
                                      <a:latin typeface="Cambria Math" panose="02040503050406030204" pitchFamily="18" charset="0"/>
                                      <a:ea typeface="Cambria Math" panose="02040503050406030204" pitchFamily="18" charset="0"/>
                                    </a:rPr>
                                    <m:t>11</m:t>
                                  </m:r>
                                </m:sub>
                              </m:sSub>
                              <m:r>
                                <a:rPr lang="en-US" sz="1800" i="1">
                                  <a:latin typeface="Cambria Math" panose="02040503050406030204" pitchFamily="18" charset="0"/>
                                  <a:ea typeface="Cambria Math" panose="02040503050406030204" pitchFamily="18" charset="0"/>
                                </a:rPr>
                                <m:t>+</m:t>
                              </m:r>
                              <m:r>
                                <a:rPr lang="en-US" sz="1800" i="1" smtClean="0">
                                  <a:solidFill>
                                    <a:srgbClr val="FF00FF"/>
                                  </a:solidFill>
                                  <a:latin typeface="Cambria Math" panose="02040503050406030204" pitchFamily="18" charset="0"/>
                                  <a:ea typeface="Cambria Math" panose="02040503050406030204" pitchFamily="18" charset="0"/>
                                </a:rPr>
                                <m:t>𝛾</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86E8A9F5-C7A9-0FC2-165B-077087FECA5E}"/>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5"/>
                <a:stretch>
                  <a:fillRect b="-1212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93AD2BF4-C978-E7F4-61C1-2CD3705FAA3C}"/>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93AD2BF4-C978-E7F4-61C1-2CD3705FAA3C}"/>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941E4309-24C4-9CB0-BC49-BFD29126C5E5}"/>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941E4309-24C4-9CB0-BC49-BFD29126C5E5}"/>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CB5C4D35-1994-1D6F-A37D-9F01A3D0231F}"/>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949EA9F7-793D-35BF-DEAF-EAD269BE4A4D}"/>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9078DB72-2EED-FEE7-D3E0-7F43665095F7}"/>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9078DB72-2EED-FEE7-D3E0-7F43665095F7}"/>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93C2C9CC-A0BA-E44B-4F24-483ED0928429}"/>
              </a:ext>
            </a:extLst>
          </p:cNvPr>
          <p:cNvPicPr>
            <a:picLocks noChangeAspect="1"/>
          </p:cNvPicPr>
          <p:nvPr/>
        </p:nvPicPr>
        <p:blipFill>
          <a:blip r:embed="rId8"/>
          <a:srcRect t="32740" b="22039"/>
          <a:stretch/>
        </p:blipFill>
        <p:spPr>
          <a:xfrm flipH="1">
            <a:off x="4132378" y="2802324"/>
            <a:ext cx="1219241" cy="551362"/>
          </a:xfrm>
          <a:prstGeom prst="rect">
            <a:avLst/>
          </a:prstGeom>
        </p:spPr>
      </p:pic>
      <p:sp>
        <p:nvSpPr>
          <p:cNvPr id="11" name="Rounded Rectangle 10">
            <a:extLst>
              <a:ext uri="{FF2B5EF4-FFF2-40B4-BE49-F238E27FC236}">
                <a16:creationId xmlns:a16="http://schemas.microsoft.com/office/drawing/2014/main" id="{E8B62DA9-B787-9D32-E8BB-314AE6EAA3DD}"/>
              </a:ext>
            </a:extLst>
          </p:cNvPr>
          <p:cNvSpPr/>
          <p:nvPr/>
        </p:nvSpPr>
        <p:spPr>
          <a:xfrm>
            <a:off x="2906487" y="3975956"/>
            <a:ext cx="1404720" cy="540918"/>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ounded Rectangle 15">
            <a:extLst>
              <a:ext uri="{FF2B5EF4-FFF2-40B4-BE49-F238E27FC236}">
                <a16:creationId xmlns:a16="http://schemas.microsoft.com/office/drawing/2014/main" id="{66646FBC-D81B-27C1-6E51-C138F4DDEB91}"/>
              </a:ext>
            </a:extLst>
          </p:cNvPr>
          <p:cNvSpPr/>
          <p:nvPr/>
        </p:nvSpPr>
        <p:spPr>
          <a:xfrm>
            <a:off x="3499759" y="4840473"/>
            <a:ext cx="394605" cy="433152"/>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325464859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8694F6-E37E-2322-FE4E-0ACC342FCD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A13457-A1DC-944C-FD59-6944E07831E0}"/>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141EEAFF-1ECC-00D4-FAF2-8BECA687997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C24BDEB8-5D48-A7DE-985A-4C713177B5B1}"/>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27EB89D5-2885-3E0C-6429-574C2F0C444B}"/>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51E3C01D-E682-BAF1-2F5F-05D3B73A3EE3}"/>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7AAB031F-CAD7-6FF8-7F25-C6CAEE471701}"/>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3165C370-5077-4F84-6B30-B3FFFD90689B}"/>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6E76ECDD-DE3D-0969-B9AE-B7530BBE00DE}"/>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6E76ECDD-DE3D-0969-B9AE-B7530BBE00DE}"/>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E68C161D-74F0-C0B8-160A-0F5F7B5FC01E}"/>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𝛼</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 </m:t>
                              </m:r>
                              <m:r>
                                <a:rPr lang="en-US" sz="1800" i="1" smtClean="0">
                                  <a:solidFill>
                                    <a:schemeClr val="accent3"/>
                                  </a:solidFill>
                                  <a:latin typeface="Cambria Math" panose="02040503050406030204" pitchFamily="18" charset="0"/>
                                  <a:ea typeface="Cambria Math" panose="02040503050406030204" pitchFamily="18" charset="0"/>
                                </a:rPr>
                                <m:t>1</m:t>
                              </m:r>
                              <m:r>
                                <a:rPr lang="en-US" sz="1800" b="0" i="1" smtClean="0">
                                  <a:solidFill>
                                    <a:schemeClr val="accent3"/>
                                  </a:solidFill>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m:t>
                              </m:r>
                              <m:r>
                                <a:rPr lang="en-US" sz="1800" i="1" smtClean="0">
                                  <a:solidFill>
                                    <a:srgbClr val="FF00FF"/>
                                  </a:solidFill>
                                  <a:latin typeface="Cambria Math" panose="02040503050406030204" pitchFamily="18" charset="0"/>
                                  <a:ea typeface="Cambria Math" panose="02040503050406030204" pitchFamily="18" charset="0"/>
                                </a:rPr>
                                <m:t>𝛾</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E68C161D-74F0-C0B8-160A-0F5F7B5FC01E}"/>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5"/>
                <a:stretch>
                  <a:fillRect b="-1212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94599856-8C23-7486-9D62-573DF7767DB5}"/>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94599856-8C23-7486-9D62-573DF7767DB5}"/>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DA18274E-FF13-7C2C-F8AE-628308A3721F}"/>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DA18274E-FF13-7C2C-F8AE-628308A3721F}"/>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EC70393E-2192-A0B5-58FF-FF43A207153B}"/>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3BD35186-CF5D-35B4-C6F9-B75E87F9A14A}"/>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E8632FAA-88BC-7A1E-7272-1BBE4A43470E}"/>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E8632FAA-88BC-7A1E-7272-1BBE4A43470E}"/>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70278105-E43D-FBB4-6E52-0EA2CE60CA05}"/>
              </a:ext>
            </a:extLst>
          </p:cNvPr>
          <p:cNvPicPr>
            <a:picLocks noChangeAspect="1"/>
          </p:cNvPicPr>
          <p:nvPr/>
        </p:nvPicPr>
        <p:blipFill>
          <a:blip r:embed="rId8"/>
          <a:srcRect t="32740" b="22039"/>
          <a:stretch/>
        </p:blipFill>
        <p:spPr>
          <a:xfrm flipH="1">
            <a:off x="4132378" y="2802324"/>
            <a:ext cx="1219241" cy="551362"/>
          </a:xfrm>
          <a:prstGeom prst="rect">
            <a:avLst/>
          </a:prstGeom>
        </p:spPr>
      </p:pic>
      <p:sp>
        <p:nvSpPr>
          <p:cNvPr id="11" name="Rounded Rectangle 10">
            <a:extLst>
              <a:ext uri="{FF2B5EF4-FFF2-40B4-BE49-F238E27FC236}">
                <a16:creationId xmlns:a16="http://schemas.microsoft.com/office/drawing/2014/main" id="{EF380687-ED06-9C10-A05C-6D302B75A8F7}"/>
              </a:ext>
            </a:extLst>
          </p:cNvPr>
          <p:cNvSpPr/>
          <p:nvPr/>
        </p:nvSpPr>
        <p:spPr>
          <a:xfrm>
            <a:off x="2906487" y="3975956"/>
            <a:ext cx="1404720" cy="540918"/>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ounded Rectangle 15">
            <a:extLst>
              <a:ext uri="{FF2B5EF4-FFF2-40B4-BE49-F238E27FC236}">
                <a16:creationId xmlns:a16="http://schemas.microsoft.com/office/drawing/2014/main" id="{17AF7767-9631-64F7-3B4E-27DC93135AE8}"/>
              </a:ext>
            </a:extLst>
          </p:cNvPr>
          <p:cNvSpPr/>
          <p:nvPr/>
        </p:nvSpPr>
        <p:spPr>
          <a:xfrm>
            <a:off x="3499759" y="4840473"/>
            <a:ext cx="394605" cy="433152"/>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154989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730188"/>
            <a:ext cx="6013674" cy="4354925"/>
          </a:xfrm>
        </p:spPr>
        <p:txBody>
          <a:bodyPr>
            <a:normAutofit/>
          </a:bodyPr>
          <a:lstStyle/>
          <a:p>
            <a:pPr marL="0" indent="0">
              <a:buNone/>
            </a:pPr>
            <a:r>
              <a:rPr lang="es-ES" sz="2400" dirty="0"/>
              <a:t>Son una extensión de las cadenas de Márkov. Pero primero, ¿qué es una cadena de Márkov?</a:t>
            </a:r>
          </a:p>
          <a:p>
            <a:pPr marL="0" indent="0">
              <a:buNone/>
            </a:pPr>
            <a:r>
              <a:rPr lang="es-ES" sz="2400" i="1" dirty="0">
                <a:solidFill>
                  <a:schemeClr val="accent3"/>
                </a:solidFill>
              </a:rPr>
              <a:t>Una cadena de Márkov es un proceso estocástico en el que el siguiente estado depende sólo del estado actual, no del camino previo.</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B825423C-675F-C0C8-0AD6-A5BF4974EE8E}"/>
                  </a:ext>
                </a:extLst>
              </p:cNvPr>
              <p:cNvSpPr txBox="1"/>
              <p:nvPr/>
            </p:nvSpPr>
            <p:spPr>
              <a:xfrm>
                <a:off x="1069956" y="4723304"/>
                <a:ext cx="5275034" cy="369332"/>
              </a:xfrm>
              <a:prstGeom prst="rect">
                <a:avLst/>
              </a:prstGeom>
              <a:noFill/>
            </p:spPr>
            <p:txBody>
              <a:bodyPr wrap="none" lIns="0" tIns="0" rIns="0" bIns="0" rtlCol="0">
                <a:spAutoFit/>
              </a:bodyPr>
              <a:lstStyle/>
              <a:p>
                <a14:m>
                  <m:oMath xmlns:m="http://schemas.openxmlformats.org/officeDocument/2006/math">
                    <m:r>
                      <a:rPr lang="en-US" sz="2400" b="0" i="1" smtClean="0">
                        <a:latin typeface="Cambria Math" panose="02040503050406030204" pitchFamily="18" charset="0"/>
                      </a:rPr>
                      <m:t>𝑃</m:t>
                    </m:r>
                    <m:d>
                      <m:dPr>
                        <m:endChr m:val="|"/>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r>
                              <a:rPr lang="en-US" sz="2400" b="0" i="1" smtClean="0">
                                <a:latin typeface="Cambria Math" panose="02040503050406030204" pitchFamily="18" charset="0"/>
                              </a:rPr>
                              <m:t>+1</m:t>
                            </m:r>
                          </m:sub>
                        </m:sSub>
                        <m:r>
                          <a:rPr lang="en-US" sz="2400" b="0" i="1" smtClean="0">
                            <a:latin typeface="Cambria Math" panose="02040503050406030204" pitchFamily="18" charset="0"/>
                          </a:rPr>
                          <m:t> </m:t>
                        </m:r>
                      </m:e>
                    </m:d>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sub>
                    </m:sSub>
                    <m:r>
                      <a:rPr lang="en-US" sz="2400" i="1">
                        <a:latin typeface="Cambria Math" panose="02040503050406030204" pitchFamily="18" charset="0"/>
                      </a:rPr>
                      <m:t> </m:t>
                    </m:r>
                  </m:oMath>
                </a14:m>
                <a:r>
                  <a:rPr lang="es-ES_tradnl"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r>
                          <a:rPr lang="en-US" sz="2400" b="0" i="1" smtClean="0">
                            <a:latin typeface="Cambria Math" panose="02040503050406030204" pitchFamily="18" charset="0"/>
                          </a:rPr>
                          <m:t>−</m:t>
                        </m:r>
                        <m:r>
                          <a:rPr lang="en-US" sz="2400" i="1">
                            <a:latin typeface="Cambria Math" panose="02040503050406030204" pitchFamily="18" charset="0"/>
                          </a:rPr>
                          <m:t>1</m:t>
                        </m:r>
                      </m:sub>
                    </m:sSub>
                    <m:r>
                      <a:rPr lang="en-US" sz="2400" i="1">
                        <a:latin typeface="Cambria Math" panose="02040503050406030204" pitchFamily="18" charset="0"/>
                      </a:rPr>
                      <m:t> </m:t>
                    </m:r>
                  </m:oMath>
                </a14:m>
                <a:r>
                  <a:rPr lang="es-ES_tradnl"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b="0" i="1" smtClean="0">
                            <a:latin typeface="Cambria Math" panose="02040503050406030204" pitchFamily="18" charset="0"/>
                          </a:rPr>
                          <m:t>0</m:t>
                        </m:r>
                      </m:sub>
                    </m:sSub>
                    <m:r>
                      <a:rPr lang="en-US" sz="2400" i="1">
                        <a:latin typeface="Cambria Math" panose="02040503050406030204" pitchFamily="18" charset="0"/>
                      </a:rPr>
                      <m:t> </m:t>
                    </m:r>
                  </m:oMath>
                </a14:m>
                <a:r>
                  <a:rPr lang="es-ES_tradnl" sz="2400" dirty="0"/>
                  <a:t>) = </a:t>
                </a:r>
                <a14:m>
                  <m:oMath xmlns:m="http://schemas.openxmlformats.org/officeDocument/2006/math">
                    <m:r>
                      <a:rPr lang="en-US" sz="2400" i="1">
                        <a:latin typeface="Cambria Math" panose="02040503050406030204" pitchFamily="18" charset="0"/>
                      </a:rPr>
                      <m:t>𝑃</m:t>
                    </m:r>
                    <m:d>
                      <m:dPr>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r>
                              <a:rPr lang="en-US" sz="2400" i="1">
                                <a:latin typeface="Cambria Math" panose="02040503050406030204" pitchFamily="18" charset="0"/>
                              </a:rPr>
                              <m:t>+1</m:t>
                            </m:r>
                          </m:sub>
                        </m:sSub>
                        <m:r>
                          <a:rPr lang="en-US" sz="2400" i="1">
                            <a:latin typeface="Cambria Math" panose="02040503050406030204" pitchFamily="18" charset="0"/>
                          </a:rPr>
                          <m:t> </m:t>
                        </m:r>
                      </m:e>
                    </m:d>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sub>
                    </m:sSub>
                    <m:r>
                      <a:rPr lang="en-US" sz="2400" i="1">
                        <a:latin typeface="Cambria Math" panose="02040503050406030204" pitchFamily="18" charset="0"/>
                      </a:rPr>
                      <m:t> </m:t>
                    </m:r>
                  </m:oMath>
                </a14:m>
                <a:r>
                  <a:rPr lang="es-ES_tradnl" sz="2400" dirty="0"/>
                  <a:t>)  </a:t>
                </a:r>
              </a:p>
            </p:txBody>
          </p:sp>
        </mc:Choice>
        <mc:Fallback xmlns="">
          <p:sp>
            <p:nvSpPr>
              <p:cNvPr id="3" name="TextBox 2">
                <a:extLst>
                  <a:ext uri="{FF2B5EF4-FFF2-40B4-BE49-F238E27FC236}">
                    <a16:creationId xmlns:a16="http://schemas.microsoft.com/office/drawing/2014/main" id="{B825423C-675F-C0C8-0AD6-A5BF4974EE8E}"/>
                  </a:ext>
                </a:extLst>
              </p:cNvPr>
              <p:cNvSpPr txBox="1">
                <a:spLocks noRot="1" noChangeAspect="1" noMove="1" noResize="1" noEditPoints="1" noAdjustHandles="1" noChangeArrowheads="1" noChangeShapeType="1" noTextEdit="1"/>
              </p:cNvSpPr>
              <p:nvPr/>
            </p:nvSpPr>
            <p:spPr>
              <a:xfrm>
                <a:off x="1069956" y="4723304"/>
                <a:ext cx="5275034" cy="369332"/>
              </a:xfrm>
              <a:prstGeom prst="rect">
                <a:avLst/>
              </a:prstGeom>
              <a:blipFill>
                <a:blip r:embed="rId4"/>
                <a:stretch>
                  <a:fillRect l="-2163" t="-27586" r="-2644" b="-51724"/>
                </a:stretch>
              </a:blipFill>
            </p:spPr>
            <p:txBody>
              <a:bodyPr/>
              <a:lstStyle/>
              <a:p>
                <a:r>
                  <a:rPr lang="es-ES_tradnl">
                    <a:noFill/>
                  </a:rPr>
                  <a:t> </a:t>
                </a:r>
              </a:p>
            </p:txBody>
          </p:sp>
        </mc:Fallback>
      </mc:AlternateContent>
      <p:grpSp>
        <p:nvGrpSpPr>
          <p:cNvPr id="34" name="Group 33">
            <a:extLst>
              <a:ext uri="{FF2B5EF4-FFF2-40B4-BE49-F238E27FC236}">
                <a16:creationId xmlns:a16="http://schemas.microsoft.com/office/drawing/2014/main" id="{097C83F8-6949-2300-5DF0-A2729457E86F}"/>
              </a:ext>
            </a:extLst>
          </p:cNvPr>
          <p:cNvGrpSpPr/>
          <p:nvPr/>
        </p:nvGrpSpPr>
        <p:grpSpPr>
          <a:xfrm>
            <a:off x="7083630" y="2084120"/>
            <a:ext cx="4175486" cy="3184565"/>
            <a:chOff x="7641823" y="2293126"/>
            <a:chExt cx="3700817" cy="2882155"/>
          </a:xfrm>
        </p:grpSpPr>
        <p:sp>
          <p:nvSpPr>
            <p:cNvPr id="8" name="Oval 7">
              <a:extLst>
                <a:ext uri="{FF2B5EF4-FFF2-40B4-BE49-F238E27FC236}">
                  <a16:creationId xmlns:a16="http://schemas.microsoft.com/office/drawing/2014/main" id="{3D00D9CB-8D74-967F-3716-F694A743787D}"/>
                </a:ext>
              </a:extLst>
            </p:cNvPr>
            <p:cNvSpPr/>
            <p:nvPr/>
          </p:nvSpPr>
          <p:spPr>
            <a:xfrm>
              <a:off x="8839201" y="2293126"/>
              <a:ext cx="847255" cy="833251"/>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9" name="Oval 8">
              <a:extLst>
                <a:ext uri="{FF2B5EF4-FFF2-40B4-BE49-F238E27FC236}">
                  <a16:creationId xmlns:a16="http://schemas.microsoft.com/office/drawing/2014/main" id="{189C6036-A518-F701-1CF5-380970442085}"/>
                </a:ext>
              </a:extLst>
            </p:cNvPr>
            <p:cNvSpPr/>
            <p:nvPr/>
          </p:nvSpPr>
          <p:spPr>
            <a:xfrm>
              <a:off x="10071757" y="4074719"/>
              <a:ext cx="847255" cy="833251"/>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sp>
          <p:nvSpPr>
            <p:cNvPr id="10" name="Oval 9">
              <a:extLst>
                <a:ext uri="{FF2B5EF4-FFF2-40B4-BE49-F238E27FC236}">
                  <a16:creationId xmlns:a16="http://schemas.microsoft.com/office/drawing/2014/main" id="{1F3E7056-ED1A-89CB-D1C9-BBCABB1653B8}"/>
                </a:ext>
              </a:extLst>
            </p:cNvPr>
            <p:cNvSpPr/>
            <p:nvPr/>
          </p:nvSpPr>
          <p:spPr>
            <a:xfrm>
              <a:off x="7641823" y="4074718"/>
              <a:ext cx="847255" cy="833251"/>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p:cxnSp>
          <p:nvCxnSpPr>
            <p:cNvPr id="12" name="Straight Arrow Connector 11">
              <a:extLst>
                <a:ext uri="{FF2B5EF4-FFF2-40B4-BE49-F238E27FC236}">
                  <a16:creationId xmlns:a16="http://schemas.microsoft.com/office/drawing/2014/main" id="{953F941F-EB6F-BA78-6997-555CB89E5996}"/>
                </a:ext>
              </a:extLst>
            </p:cNvPr>
            <p:cNvCxnSpPr/>
            <p:nvPr/>
          </p:nvCxnSpPr>
          <p:spPr>
            <a:xfrm>
              <a:off x="9640392" y="3088126"/>
              <a:ext cx="670560" cy="94834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CB51973-47B3-4462-A7DC-7BFFFD3D6924}"/>
                </a:ext>
              </a:extLst>
            </p:cNvPr>
            <p:cNvCxnSpPr>
              <a:cxnSpLocks/>
            </p:cNvCxnSpPr>
            <p:nvPr/>
          </p:nvCxnSpPr>
          <p:spPr>
            <a:xfrm flipH="1">
              <a:off x="8503921" y="3240778"/>
              <a:ext cx="670560" cy="94834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18ED756-078B-6FCD-9941-94BD56411E6D}"/>
                </a:ext>
              </a:extLst>
            </p:cNvPr>
            <p:cNvCxnSpPr>
              <a:cxnSpLocks/>
            </p:cNvCxnSpPr>
            <p:nvPr/>
          </p:nvCxnSpPr>
          <p:spPr>
            <a:xfrm>
              <a:off x="8592096" y="4395548"/>
              <a:ext cx="139570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039F069-0D3D-415E-BA57-D7A596336F31}"/>
                </a:ext>
              </a:extLst>
            </p:cNvPr>
            <p:cNvCxnSpPr>
              <a:cxnSpLocks/>
            </p:cNvCxnSpPr>
            <p:nvPr/>
          </p:nvCxnSpPr>
          <p:spPr>
            <a:xfrm rot="10800000" flipH="1">
              <a:off x="8177351" y="3034044"/>
              <a:ext cx="670560" cy="94834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FD7BD77-0817-A115-4294-B13268E78E7B}"/>
                </a:ext>
              </a:extLst>
            </p:cNvPr>
            <p:cNvCxnSpPr>
              <a:cxnSpLocks/>
            </p:cNvCxnSpPr>
            <p:nvPr/>
          </p:nvCxnSpPr>
          <p:spPr>
            <a:xfrm flipH="1">
              <a:off x="8592096" y="4760212"/>
              <a:ext cx="139570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D04ECF00-76B3-39D2-8CD3-961E4DE24D6A}"/>
                </a:ext>
              </a:extLst>
            </p:cNvPr>
            <p:cNvCxnSpPr>
              <a:cxnSpLocks/>
              <a:stCxn id="9" idx="6"/>
              <a:endCxn id="9" idx="4"/>
            </p:cNvCxnSpPr>
            <p:nvPr/>
          </p:nvCxnSpPr>
          <p:spPr>
            <a:xfrm flipH="1">
              <a:off x="10495385" y="4491345"/>
              <a:ext cx="423627" cy="416625"/>
            </a:xfrm>
            <a:prstGeom prst="curvedConnector4">
              <a:avLst>
                <a:gd name="adj1" fmla="val -101244"/>
                <a:gd name="adj2" fmla="val 205035"/>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6F0262-F847-BFA5-616F-9E8CDDC9E5CE}"/>
                </a:ext>
              </a:extLst>
            </p:cNvPr>
            <p:cNvSpPr txBox="1"/>
            <p:nvPr/>
          </p:nvSpPr>
          <p:spPr>
            <a:xfrm>
              <a:off x="9966962" y="3207569"/>
              <a:ext cx="633507" cy="369332"/>
            </a:xfrm>
            <a:prstGeom prst="rect">
              <a:avLst/>
            </a:prstGeom>
            <a:noFill/>
          </p:spPr>
          <p:txBody>
            <a:bodyPr wrap="none" rtlCol="0">
              <a:spAutoFit/>
            </a:bodyPr>
            <a:lstStyle/>
            <a:p>
              <a:r>
                <a:rPr lang="es-ES_tradnl" dirty="0"/>
                <a:t>(0.5)</a:t>
              </a:r>
            </a:p>
          </p:txBody>
        </p:sp>
        <p:sp>
          <p:nvSpPr>
            <p:cNvPr id="29" name="TextBox 28">
              <a:extLst>
                <a:ext uri="{FF2B5EF4-FFF2-40B4-BE49-F238E27FC236}">
                  <a16:creationId xmlns:a16="http://schemas.microsoft.com/office/drawing/2014/main" id="{C1CAAC77-C885-64D1-EC64-AA26FB0BA66C}"/>
                </a:ext>
              </a:extLst>
            </p:cNvPr>
            <p:cNvSpPr txBox="1"/>
            <p:nvPr/>
          </p:nvSpPr>
          <p:spPr>
            <a:xfrm>
              <a:off x="8813080" y="3615816"/>
              <a:ext cx="633507" cy="369332"/>
            </a:xfrm>
            <a:prstGeom prst="rect">
              <a:avLst/>
            </a:prstGeom>
            <a:noFill/>
          </p:spPr>
          <p:txBody>
            <a:bodyPr wrap="none" rtlCol="0">
              <a:spAutoFit/>
            </a:bodyPr>
            <a:lstStyle/>
            <a:p>
              <a:r>
                <a:rPr lang="es-ES_tradnl" dirty="0"/>
                <a:t>(0.5)</a:t>
              </a:r>
            </a:p>
          </p:txBody>
        </p:sp>
        <p:sp>
          <p:nvSpPr>
            <p:cNvPr id="30" name="TextBox 29">
              <a:extLst>
                <a:ext uri="{FF2B5EF4-FFF2-40B4-BE49-F238E27FC236}">
                  <a16:creationId xmlns:a16="http://schemas.microsoft.com/office/drawing/2014/main" id="{FDEA057A-9EE3-C783-A110-F856139CE1B2}"/>
                </a:ext>
              </a:extLst>
            </p:cNvPr>
            <p:cNvSpPr txBox="1"/>
            <p:nvPr/>
          </p:nvSpPr>
          <p:spPr>
            <a:xfrm>
              <a:off x="8973195" y="4805949"/>
              <a:ext cx="633507" cy="369332"/>
            </a:xfrm>
            <a:prstGeom prst="rect">
              <a:avLst/>
            </a:prstGeom>
            <a:noFill/>
          </p:spPr>
          <p:txBody>
            <a:bodyPr wrap="none" rtlCol="0">
              <a:spAutoFit/>
            </a:bodyPr>
            <a:lstStyle/>
            <a:p>
              <a:r>
                <a:rPr lang="es-ES_tradnl" dirty="0"/>
                <a:t>(0.6)</a:t>
              </a:r>
            </a:p>
          </p:txBody>
        </p:sp>
        <p:sp>
          <p:nvSpPr>
            <p:cNvPr id="31" name="TextBox 30">
              <a:extLst>
                <a:ext uri="{FF2B5EF4-FFF2-40B4-BE49-F238E27FC236}">
                  <a16:creationId xmlns:a16="http://schemas.microsoft.com/office/drawing/2014/main" id="{58DEA4E1-92AF-E842-F553-44FF5BBB9B48}"/>
                </a:ext>
              </a:extLst>
            </p:cNvPr>
            <p:cNvSpPr txBox="1"/>
            <p:nvPr/>
          </p:nvSpPr>
          <p:spPr>
            <a:xfrm>
              <a:off x="8996139" y="4368012"/>
              <a:ext cx="633507" cy="369332"/>
            </a:xfrm>
            <a:prstGeom prst="rect">
              <a:avLst/>
            </a:prstGeom>
            <a:noFill/>
          </p:spPr>
          <p:txBody>
            <a:bodyPr wrap="none" rtlCol="0">
              <a:spAutoFit/>
            </a:bodyPr>
            <a:lstStyle/>
            <a:p>
              <a:r>
                <a:rPr lang="es-ES_tradnl" dirty="0"/>
                <a:t>(0.3)</a:t>
              </a:r>
            </a:p>
          </p:txBody>
        </p:sp>
        <p:sp>
          <p:nvSpPr>
            <p:cNvPr id="32" name="TextBox 31">
              <a:extLst>
                <a:ext uri="{FF2B5EF4-FFF2-40B4-BE49-F238E27FC236}">
                  <a16:creationId xmlns:a16="http://schemas.microsoft.com/office/drawing/2014/main" id="{634A377B-A54A-2CEE-635A-75ACB3D94BDA}"/>
                </a:ext>
              </a:extLst>
            </p:cNvPr>
            <p:cNvSpPr txBox="1"/>
            <p:nvPr/>
          </p:nvSpPr>
          <p:spPr>
            <a:xfrm>
              <a:off x="7887834" y="3224133"/>
              <a:ext cx="633507" cy="369332"/>
            </a:xfrm>
            <a:prstGeom prst="rect">
              <a:avLst/>
            </a:prstGeom>
            <a:noFill/>
          </p:spPr>
          <p:txBody>
            <a:bodyPr wrap="none" rtlCol="0">
              <a:spAutoFit/>
            </a:bodyPr>
            <a:lstStyle/>
            <a:p>
              <a:r>
                <a:rPr lang="es-ES_tradnl" dirty="0"/>
                <a:t>(0.7)</a:t>
              </a:r>
            </a:p>
          </p:txBody>
        </p:sp>
        <p:sp>
          <p:nvSpPr>
            <p:cNvPr id="33" name="TextBox 32">
              <a:extLst>
                <a:ext uri="{FF2B5EF4-FFF2-40B4-BE49-F238E27FC236}">
                  <a16:creationId xmlns:a16="http://schemas.microsoft.com/office/drawing/2014/main" id="{662BE927-9518-A022-4905-1DBF75F4E022}"/>
                </a:ext>
              </a:extLst>
            </p:cNvPr>
            <p:cNvSpPr txBox="1"/>
            <p:nvPr/>
          </p:nvSpPr>
          <p:spPr>
            <a:xfrm>
              <a:off x="10709133" y="4805949"/>
              <a:ext cx="633507" cy="369332"/>
            </a:xfrm>
            <a:prstGeom prst="rect">
              <a:avLst/>
            </a:prstGeom>
            <a:noFill/>
          </p:spPr>
          <p:txBody>
            <a:bodyPr wrap="none" rtlCol="0">
              <a:spAutoFit/>
            </a:bodyPr>
            <a:lstStyle/>
            <a:p>
              <a:r>
                <a:rPr lang="es-ES_tradnl" dirty="0"/>
                <a:t>(0.4)</a:t>
              </a:r>
            </a:p>
          </p:txBody>
        </p:sp>
      </p:grpSp>
    </p:spTree>
    <p:extLst>
      <p:ext uri="{BB962C8B-B14F-4D97-AF65-F5344CB8AC3E}">
        <p14:creationId xmlns:p14="http://schemas.microsoft.com/office/powerpoint/2010/main" val="287836630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CDAC4D-D9FB-E42E-6448-1EB3153176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383D06-A509-5E5D-FC65-57B75B2F976D}"/>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FC4517E6-1C59-8426-0F7F-B27060A0CAE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1187D257-D7BD-5E8A-E111-69D5F9600A96}"/>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40840B5E-E0DF-9E1E-5284-D735699273CC}"/>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D8EA3398-EC65-DC69-C5CB-EE56B45CB0E5}"/>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43E90322-469A-2556-AF20-2A16DA2DCE41}"/>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8771E806-040A-417A-7388-439ACC82D065}"/>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D6773C21-5CF3-9C92-AED3-9D0BCB27DD0E}"/>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D6773C21-5CF3-9C92-AED3-9D0BCB27DD0E}"/>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2171241B-C26F-C880-6367-32F3862AC412}"/>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𝛼</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 </m:t>
                              </m:r>
                              <m:r>
                                <a:rPr lang="en-US" sz="1800" i="1" smtClean="0">
                                  <a:solidFill>
                                    <a:schemeClr val="accent3"/>
                                  </a:solidFill>
                                  <a:latin typeface="Cambria Math" panose="02040503050406030204" pitchFamily="18" charset="0"/>
                                  <a:ea typeface="Cambria Math" panose="02040503050406030204" pitchFamily="18" charset="0"/>
                                </a:rPr>
                                <m:t>1</m:t>
                              </m:r>
                              <m:r>
                                <a:rPr lang="en-US" sz="1800" b="0" i="1" smtClean="0">
                                  <a:solidFill>
                                    <a:schemeClr val="accent3"/>
                                  </a:solidFill>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m:t>
                              </m:r>
                              <m:r>
                                <a:rPr lang="en-US" sz="1800" i="1" smtClean="0">
                                  <a:solidFill>
                                    <a:srgbClr val="FF00FF"/>
                                  </a:solidFill>
                                  <a:latin typeface="Cambria Math" panose="02040503050406030204" pitchFamily="18" charset="0"/>
                                  <a:ea typeface="Cambria Math" panose="02040503050406030204" pitchFamily="18" charset="0"/>
                                </a:rPr>
                                <m:t>𝛾</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2171241B-C26F-C880-6367-32F3862AC412}"/>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5"/>
                <a:stretch>
                  <a:fillRect b="-1212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6BC82EF8-76F4-55C2-CB0F-5FF453A62F04}"/>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6BC82EF8-76F4-55C2-CB0F-5FF453A62F04}"/>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1290AB6E-7689-FEA4-C0D7-23C7EEDD67E6}"/>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1290AB6E-7689-FEA4-C0D7-23C7EEDD67E6}"/>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B02970FB-85EA-9A0A-F1FD-85D2E0B9E9AF}"/>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0CED8391-0C52-F1D0-9246-47BFCE27748C}"/>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ACA87F68-9136-219E-BD0D-E5FCA78D2150}"/>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ACA87F68-9136-219E-BD0D-E5FCA78D2150}"/>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BF480DF0-51A1-573A-F47E-98F0F1EA247A}"/>
              </a:ext>
            </a:extLst>
          </p:cNvPr>
          <p:cNvPicPr>
            <a:picLocks noChangeAspect="1"/>
          </p:cNvPicPr>
          <p:nvPr/>
        </p:nvPicPr>
        <p:blipFill>
          <a:blip r:embed="rId8"/>
          <a:srcRect t="32740" b="22039"/>
          <a:stretch/>
        </p:blipFill>
        <p:spPr>
          <a:xfrm flipH="1">
            <a:off x="4132378" y="2802324"/>
            <a:ext cx="1219241" cy="551362"/>
          </a:xfrm>
          <a:prstGeom prst="rect">
            <a:avLst/>
          </a:prstGeom>
        </p:spPr>
      </p:pic>
    </p:spTree>
    <p:extLst>
      <p:ext uri="{BB962C8B-B14F-4D97-AF65-F5344CB8AC3E}">
        <p14:creationId xmlns:p14="http://schemas.microsoft.com/office/powerpoint/2010/main" val="392216752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11BCC2-0024-7721-3E27-773F802481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B91066-2403-8AFC-BBED-1F6F8549C082}"/>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D8C65C6E-60FD-1036-6DDC-42BDEEA21B0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2758534B-3D1C-C747-4729-6A570BA3F997}"/>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5E3A81C8-6790-D6EF-F692-74954FE32E6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E65A0617-6016-3888-CD01-60296E369681}"/>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4CEB0A8A-28A0-FAAF-CF33-DD811EB9C722}"/>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77BCA018-9A35-CAAD-92B2-8A3045265355}"/>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17C4CE58-C064-964D-D9D9-015A406836E0}"/>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17C4CE58-C064-964D-D9D9-015A406836E0}"/>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7447A395-EC1C-6AF8-D7C9-39B894250E37}"/>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𝛼</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 </m:t>
                              </m:r>
                              <m:r>
                                <a:rPr lang="en-US" sz="1800" i="1" smtClean="0">
                                  <a:solidFill>
                                    <a:schemeClr val="accent3"/>
                                  </a:solidFill>
                                  <a:latin typeface="Cambria Math" panose="02040503050406030204" pitchFamily="18" charset="0"/>
                                  <a:ea typeface="Cambria Math" panose="02040503050406030204" pitchFamily="18" charset="0"/>
                                </a:rPr>
                                <m:t>1</m:t>
                              </m:r>
                              <m:r>
                                <a:rPr lang="en-US" sz="1800" b="0" i="1" smtClean="0">
                                  <a:solidFill>
                                    <a:schemeClr val="accent3"/>
                                  </a:solidFill>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m:t>
                              </m:r>
                              <m:r>
                                <a:rPr lang="en-US" sz="1800" i="1" smtClean="0">
                                  <a:solidFill>
                                    <a:srgbClr val="FF00FF"/>
                                  </a:solidFill>
                                  <a:latin typeface="Cambria Math" panose="02040503050406030204" pitchFamily="18" charset="0"/>
                                  <a:ea typeface="Cambria Math" panose="02040503050406030204" pitchFamily="18" charset="0"/>
                                </a:rPr>
                                <m:t>𝛾</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7447A395-EC1C-6AF8-D7C9-39B894250E37}"/>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5"/>
                <a:stretch>
                  <a:fillRect b="-1212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F18535D3-00FB-85BB-D23E-5B10D0313478}"/>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F18535D3-00FB-85BB-D23E-5B10D0313478}"/>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F6B7250A-2BFE-39A3-D2B9-AFE643CBE2EA}"/>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F6B7250A-2BFE-39A3-D2B9-AFE643CBE2EA}"/>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9B72602C-ACA1-BCD6-6B81-669B348804E2}"/>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0DD6CC42-FA63-9491-7EE2-F91CDC2DDBF2}"/>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997AF0B3-EF75-636B-02DF-FFF812D3B0F7}"/>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997AF0B3-EF75-636B-02DF-FFF812D3B0F7}"/>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782E180B-ED63-A4F0-6EA0-639D5794F803}"/>
              </a:ext>
            </a:extLst>
          </p:cNvPr>
          <p:cNvPicPr>
            <a:picLocks noChangeAspect="1"/>
          </p:cNvPicPr>
          <p:nvPr/>
        </p:nvPicPr>
        <p:blipFill>
          <a:blip r:embed="rId8"/>
          <a:srcRect t="32740" b="22039"/>
          <a:stretch/>
        </p:blipFill>
        <p:spPr>
          <a:xfrm flipH="1">
            <a:off x="4132378" y="2802324"/>
            <a:ext cx="1219241" cy="551362"/>
          </a:xfrm>
          <a:prstGeom prst="rect">
            <a:avLst/>
          </a:prstGeom>
        </p:spPr>
      </p:pic>
      <p:sp>
        <p:nvSpPr>
          <p:cNvPr id="11" name="Rounded Rectangle 10">
            <a:extLst>
              <a:ext uri="{FF2B5EF4-FFF2-40B4-BE49-F238E27FC236}">
                <a16:creationId xmlns:a16="http://schemas.microsoft.com/office/drawing/2014/main" id="{D5D43FE3-5A92-D8C8-0B10-D444996E37D7}"/>
              </a:ext>
            </a:extLst>
          </p:cNvPr>
          <p:cNvSpPr/>
          <p:nvPr/>
        </p:nvSpPr>
        <p:spPr>
          <a:xfrm>
            <a:off x="10049465" y="3075100"/>
            <a:ext cx="1255991" cy="953773"/>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ounded Rectangle 23">
            <a:extLst>
              <a:ext uri="{FF2B5EF4-FFF2-40B4-BE49-F238E27FC236}">
                <a16:creationId xmlns:a16="http://schemas.microsoft.com/office/drawing/2014/main" id="{4A7BC9F0-34E2-8830-0DB5-C456C521E797}"/>
              </a:ext>
            </a:extLst>
          </p:cNvPr>
          <p:cNvSpPr/>
          <p:nvPr/>
        </p:nvSpPr>
        <p:spPr>
          <a:xfrm>
            <a:off x="2972427" y="4861970"/>
            <a:ext cx="481066" cy="368400"/>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5" name="Rounded Rectangle 24">
            <a:extLst>
              <a:ext uri="{FF2B5EF4-FFF2-40B4-BE49-F238E27FC236}">
                <a16:creationId xmlns:a16="http://schemas.microsoft.com/office/drawing/2014/main" id="{A3B7F9AD-6FAB-50EE-BA00-F3FB7F90A389}"/>
              </a:ext>
            </a:extLst>
          </p:cNvPr>
          <p:cNvSpPr/>
          <p:nvPr/>
        </p:nvSpPr>
        <p:spPr>
          <a:xfrm>
            <a:off x="4013799" y="4867131"/>
            <a:ext cx="446590" cy="368400"/>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24071387"/>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B598E4-8E98-E09E-8C38-D47A6360E2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A0645D-1BE5-08B6-223A-0A77FBF8380C}"/>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97D2CD76-CDC2-2EC3-C88B-85B584F1495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18D440F6-67BA-484B-D49A-378EAEDC3D1E}"/>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ECBBF57F-D525-0658-2074-0F466B38CBA9}"/>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B6EF326B-3748-7538-C9C7-468B616A05AE}"/>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E99FCA9D-714C-AB25-83B3-7AE648C912D8}"/>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684122C2-A0BA-6ED6-9B22-CE39E1F90199}"/>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48066C78-E390-10EE-2509-1FB27ADE3D18}"/>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48066C78-E390-10EE-2509-1FB27ADE3D18}"/>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87C33AF0-0621-EF2E-C9C7-E1BE5BF75933}"/>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0.1</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 </m:t>
                              </m:r>
                              <m:r>
                                <a:rPr lang="en-US" sz="1800" i="1" smtClean="0">
                                  <a:solidFill>
                                    <a:schemeClr val="accent3"/>
                                  </a:solidFill>
                                  <a:latin typeface="Cambria Math" panose="02040503050406030204" pitchFamily="18" charset="0"/>
                                  <a:ea typeface="Cambria Math" panose="02040503050406030204" pitchFamily="18" charset="0"/>
                                </a:rPr>
                                <m:t>1</m:t>
                              </m:r>
                              <m:r>
                                <a:rPr lang="en-US" sz="1800" b="0" i="1" smtClean="0">
                                  <a:solidFill>
                                    <a:schemeClr val="accent3"/>
                                  </a:solidFill>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0.9</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87C33AF0-0621-EF2E-C9C7-E1BE5BF75933}"/>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5"/>
                <a:stretch>
                  <a:fillRect b="-1212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790ED638-85B5-EC5D-6AC9-FAC3701CFAE7}"/>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790ED638-85B5-EC5D-6AC9-FAC3701CFAE7}"/>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557DC3CD-0850-EB6D-E4F3-AB2459E0A882}"/>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557DC3CD-0850-EB6D-E4F3-AB2459E0A882}"/>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940F2327-3D93-9463-2C2E-A6487367B0F0}"/>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7F7B3B0F-6405-6CE3-9ABB-ACA8B8BD01DC}"/>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07DAFB7F-83B5-8DBD-E54E-E55F56469E5B}"/>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07DAFB7F-83B5-8DBD-E54E-E55F56469E5B}"/>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68973D8F-56CD-C32E-BAE5-854DBB1E3ED6}"/>
              </a:ext>
            </a:extLst>
          </p:cNvPr>
          <p:cNvPicPr>
            <a:picLocks noChangeAspect="1"/>
          </p:cNvPicPr>
          <p:nvPr/>
        </p:nvPicPr>
        <p:blipFill>
          <a:blip r:embed="rId8"/>
          <a:srcRect t="32740" b="22039"/>
          <a:stretch/>
        </p:blipFill>
        <p:spPr>
          <a:xfrm flipH="1">
            <a:off x="4132378" y="2802324"/>
            <a:ext cx="1219241" cy="551362"/>
          </a:xfrm>
          <a:prstGeom prst="rect">
            <a:avLst/>
          </a:prstGeom>
        </p:spPr>
      </p:pic>
      <p:sp>
        <p:nvSpPr>
          <p:cNvPr id="11" name="Rounded Rectangle 10">
            <a:extLst>
              <a:ext uri="{FF2B5EF4-FFF2-40B4-BE49-F238E27FC236}">
                <a16:creationId xmlns:a16="http://schemas.microsoft.com/office/drawing/2014/main" id="{5042349F-FC0D-499D-EE0A-B399E1FAC7EB}"/>
              </a:ext>
            </a:extLst>
          </p:cNvPr>
          <p:cNvSpPr/>
          <p:nvPr/>
        </p:nvSpPr>
        <p:spPr>
          <a:xfrm>
            <a:off x="10049465" y="3075100"/>
            <a:ext cx="1255991" cy="953773"/>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Rounded Rectangle 18">
            <a:extLst>
              <a:ext uri="{FF2B5EF4-FFF2-40B4-BE49-F238E27FC236}">
                <a16:creationId xmlns:a16="http://schemas.microsoft.com/office/drawing/2014/main" id="{FF61461D-CBA9-FDAA-2245-F9F46E57B89A}"/>
              </a:ext>
            </a:extLst>
          </p:cNvPr>
          <p:cNvSpPr/>
          <p:nvPr/>
        </p:nvSpPr>
        <p:spPr>
          <a:xfrm>
            <a:off x="2972427" y="4861970"/>
            <a:ext cx="481066" cy="368400"/>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Rounded Rectangle 19">
            <a:extLst>
              <a:ext uri="{FF2B5EF4-FFF2-40B4-BE49-F238E27FC236}">
                <a16:creationId xmlns:a16="http://schemas.microsoft.com/office/drawing/2014/main" id="{9541A69D-D3B4-0907-D6A6-40011FC359F6}"/>
              </a:ext>
            </a:extLst>
          </p:cNvPr>
          <p:cNvSpPr/>
          <p:nvPr/>
        </p:nvSpPr>
        <p:spPr>
          <a:xfrm>
            <a:off x="4013799" y="4867131"/>
            <a:ext cx="446590" cy="368400"/>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4164152309"/>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DAC481-EB1B-DB7E-2451-6ABFBF5F72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4EBA9F-59D7-4D1E-4174-02C3B3205A6B}"/>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F399E7DA-598D-213E-09A2-2979DED4150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B0324514-DFF3-7473-8076-B41782DB856C}"/>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83E9E6FC-1257-141F-071B-4EF42A7B1A11}"/>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A6AB6D8F-4CEA-EC5B-C54C-70FE82A97AC8}"/>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C1528D4E-E221-3528-45AE-4D6FCD244C1C}"/>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BC2E0F91-B5FD-E509-F36B-B98AD25300C5}"/>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58E36C2E-C3EF-8416-81BE-CF006AD522E1}"/>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58E36C2E-C3EF-8416-81BE-CF006AD522E1}"/>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5AE5A4EE-CA89-D6D5-2467-97E2DF9C3DB9}"/>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0.1</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 </m:t>
                              </m:r>
                              <m:r>
                                <a:rPr lang="en-US" sz="1800" i="1" smtClean="0">
                                  <a:solidFill>
                                    <a:schemeClr val="accent3"/>
                                  </a:solidFill>
                                  <a:latin typeface="Cambria Math" panose="02040503050406030204" pitchFamily="18" charset="0"/>
                                  <a:ea typeface="Cambria Math" panose="02040503050406030204" pitchFamily="18" charset="0"/>
                                </a:rPr>
                                <m:t>1</m:t>
                              </m:r>
                              <m:r>
                                <a:rPr lang="en-US" sz="1800" b="0" i="1" smtClean="0">
                                  <a:solidFill>
                                    <a:schemeClr val="accent3"/>
                                  </a:solidFill>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0.9</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5AE5A4EE-CA89-D6D5-2467-97E2DF9C3DB9}"/>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5"/>
                <a:stretch>
                  <a:fillRect b="-1212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0CB17DB2-A106-3AE7-11F3-D23F7D4ECBEC}"/>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0CB17DB2-A106-3AE7-11F3-D23F7D4ECBEC}"/>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40A3231A-DDC4-9DB1-E352-B0A8C7663D76}"/>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40A3231A-DDC4-9DB1-E352-B0A8C7663D76}"/>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C2E41057-BB1E-BB27-A78C-B816716A3235}"/>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705CC1E0-CB91-126F-C2FC-F2B88CBD9E84}"/>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28B4A0CE-062F-2FF6-0A1F-A417410A9891}"/>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28B4A0CE-062F-2FF6-0A1F-A417410A9891}"/>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ED8360C5-7289-2423-15AB-BFD8A1BB9686}"/>
              </a:ext>
            </a:extLst>
          </p:cNvPr>
          <p:cNvPicPr>
            <a:picLocks noChangeAspect="1"/>
          </p:cNvPicPr>
          <p:nvPr/>
        </p:nvPicPr>
        <p:blipFill>
          <a:blip r:embed="rId8"/>
          <a:srcRect t="32740" b="22039"/>
          <a:stretch/>
        </p:blipFill>
        <p:spPr>
          <a:xfrm flipH="1">
            <a:off x="4132378" y="2802324"/>
            <a:ext cx="1219241" cy="551362"/>
          </a:xfrm>
          <a:prstGeom prst="rect">
            <a:avLst/>
          </a:prstGeom>
        </p:spPr>
      </p:pic>
    </p:spTree>
    <p:extLst>
      <p:ext uri="{BB962C8B-B14F-4D97-AF65-F5344CB8AC3E}">
        <p14:creationId xmlns:p14="http://schemas.microsoft.com/office/powerpoint/2010/main" val="1344017378"/>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CD4C77-2962-6AAB-577B-5DA78DA791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8489A8-6E08-90D4-5AD2-1358CDBA63F3}"/>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D607DBD3-EAB0-9805-8EF6-809D4713D37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9133040B-10FF-A39C-07F7-DB110C472A78}"/>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001A3E00-C457-DB00-EEE4-B99258C1EF7D}"/>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B472770C-14BD-BDC8-EF90-8FD719C55E2F}"/>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C8EF8D43-1380-952A-A5FC-1FEFDDB51568}"/>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1B52E3E9-604A-4FD7-1D33-4EFD9D907BCE}"/>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910F8AD8-A703-800F-0D02-8A7E5E8ECD64}"/>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910F8AD8-A703-800F-0D02-8A7E5E8ECD64}"/>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A879CACC-F3D7-D69C-9323-93E7AD289823}"/>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0.1</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 </m:t>
                              </m:r>
                              <m:r>
                                <a:rPr lang="en-US" sz="1800" i="1" smtClean="0">
                                  <a:solidFill>
                                    <a:schemeClr val="accent3"/>
                                  </a:solidFill>
                                  <a:latin typeface="Cambria Math" panose="02040503050406030204" pitchFamily="18" charset="0"/>
                                  <a:ea typeface="Cambria Math" panose="02040503050406030204" pitchFamily="18" charset="0"/>
                                </a:rPr>
                                <m:t>1</m:t>
                              </m:r>
                              <m:r>
                                <a:rPr lang="en-US" sz="1800" b="0" i="1" smtClean="0">
                                  <a:solidFill>
                                    <a:schemeClr val="accent3"/>
                                  </a:solidFill>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0.9</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A879CACC-F3D7-D69C-9323-93E7AD289823}"/>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5"/>
                <a:stretch>
                  <a:fillRect b="-1212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1A1B2B75-4A5C-72F1-A406-80E01262639D}"/>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1A1B2B75-4A5C-72F1-A406-80E01262639D}"/>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039FBD3E-564C-0379-CCAF-B76A3ADE54EE}"/>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039FBD3E-564C-0379-CCAF-B76A3ADE54EE}"/>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0AB3FF2F-2A00-2821-4AC0-A8460F386277}"/>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837FB52F-FCEE-2B0B-B18B-CB8263572EA4}"/>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661C07C-6B25-1B31-7414-6D355CAC4467}"/>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6661C07C-6B25-1B31-7414-6D355CAC4467}"/>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70C51C0F-F4C3-4843-F95A-AEFBFEB5B692}"/>
              </a:ext>
            </a:extLst>
          </p:cNvPr>
          <p:cNvPicPr>
            <a:picLocks noChangeAspect="1"/>
          </p:cNvPicPr>
          <p:nvPr/>
        </p:nvPicPr>
        <p:blipFill>
          <a:blip r:embed="rId8"/>
          <a:srcRect t="32740" b="22039"/>
          <a:stretch/>
        </p:blipFill>
        <p:spPr>
          <a:xfrm flipH="1">
            <a:off x="4132378" y="2802324"/>
            <a:ext cx="1219241" cy="551362"/>
          </a:xfrm>
          <a:prstGeom prst="rect">
            <a:avLst/>
          </a:prstGeom>
        </p:spPr>
      </p:pic>
      <p:sp>
        <p:nvSpPr>
          <p:cNvPr id="16" name="Rounded Rectangle 15">
            <a:extLst>
              <a:ext uri="{FF2B5EF4-FFF2-40B4-BE49-F238E27FC236}">
                <a16:creationId xmlns:a16="http://schemas.microsoft.com/office/drawing/2014/main" id="{0076B67B-2DFE-B251-E091-750CF34509E7}"/>
              </a:ext>
            </a:extLst>
          </p:cNvPr>
          <p:cNvSpPr/>
          <p:nvPr/>
        </p:nvSpPr>
        <p:spPr>
          <a:xfrm>
            <a:off x="7508318" y="3867255"/>
            <a:ext cx="2256168" cy="443487"/>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Rounded Rectangle 17">
            <a:extLst>
              <a:ext uri="{FF2B5EF4-FFF2-40B4-BE49-F238E27FC236}">
                <a16:creationId xmlns:a16="http://schemas.microsoft.com/office/drawing/2014/main" id="{7A0DD562-B995-FBBC-1721-CF7052657A0C}"/>
              </a:ext>
            </a:extLst>
          </p:cNvPr>
          <p:cNvSpPr/>
          <p:nvPr/>
        </p:nvSpPr>
        <p:spPr>
          <a:xfrm>
            <a:off x="4460389" y="4814718"/>
            <a:ext cx="1399091" cy="443487"/>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4033580732"/>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9EBBF2-A585-A0CE-CBE0-0D80F940F0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D7A8B5-68B1-276B-CC67-DAA9C1C1C3CC}"/>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416EA83F-D141-11D2-02FC-B5B1A230442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0EF7B4E3-B066-CC57-10EB-B1D238819C97}"/>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778CE403-AF61-2DDE-684C-955947158579}"/>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6B6CC128-9495-5A22-1408-ACFD37C87510}"/>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0BE136CD-D69C-FD11-AFD4-6FC6AF701213}"/>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01EE450C-E51B-E0F6-6ADF-F62FB00F502C}"/>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889B572D-D602-62EB-36D8-4D3EA340D644}"/>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889B572D-D602-62EB-36D8-4D3EA340D644}"/>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245E371A-B0FD-94C1-649F-48687CC6037C}"/>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245E371A-B0FD-94C1-649F-48687CC6037C}"/>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5"/>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51448EE1-79EF-3F77-2B12-58A40E1449AA}"/>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51448EE1-79EF-3F77-2B12-58A40E1449AA}"/>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6"/>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A8FBBB73-0C4B-0685-063E-8EAE18D20BA4}"/>
              </a:ext>
            </a:extLst>
          </p:cNvPr>
          <p:cNvPicPr>
            <a:picLocks noChangeAspect="1"/>
          </p:cNvPicPr>
          <p:nvPr/>
        </p:nvPicPr>
        <p:blipFill>
          <a:blip r:embed="rId7"/>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FB5439E0-B584-B8D6-AAA1-A10ECD165D1C}"/>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A90C52EE-8B2E-973A-0EA2-8AD3CFBF65DA}"/>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A90C52EE-8B2E-973A-0EA2-8AD3CFBF65DA}"/>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8"/>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6A85D062-7C7F-93BD-56F0-D19644E9CF8B}"/>
              </a:ext>
            </a:extLst>
          </p:cNvPr>
          <p:cNvPicPr>
            <a:picLocks noChangeAspect="1"/>
          </p:cNvPicPr>
          <p:nvPr/>
        </p:nvPicPr>
        <p:blipFill>
          <a:blip r:embed="rId7"/>
          <a:srcRect t="32740" b="22039"/>
          <a:stretch/>
        </p:blipFill>
        <p:spPr>
          <a:xfrm flipH="1">
            <a:off x="4132378" y="2802324"/>
            <a:ext cx="1219241" cy="551362"/>
          </a:xfrm>
          <a:prstGeom prst="rect">
            <a:avLst/>
          </a:prstGeom>
        </p:spPr>
      </p:pic>
      <p:sp>
        <p:nvSpPr>
          <p:cNvPr id="16" name="Rounded Rectangle 15">
            <a:extLst>
              <a:ext uri="{FF2B5EF4-FFF2-40B4-BE49-F238E27FC236}">
                <a16:creationId xmlns:a16="http://schemas.microsoft.com/office/drawing/2014/main" id="{116B849A-0030-7907-16D8-21A73E2D7CDD}"/>
              </a:ext>
            </a:extLst>
          </p:cNvPr>
          <p:cNvSpPr/>
          <p:nvPr/>
        </p:nvSpPr>
        <p:spPr>
          <a:xfrm>
            <a:off x="7508318" y="3867255"/>
            <a:ext cx="2256168" cy="443487"/>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Rounded Rectangle 17">
            <a:extLst>
              <a:ext uri="{FF2B5EF4-FFF2-40B4-BE49-F238E27FC236}">
                <a16:creationId xmlns:a16="http://schemas.microsoft.com/office/drawing/2014/main" id="{9D476CA4-3036-6DF7-63A2-B716CB55009D}"/>
              </a:ext>
            </a:extLst>
          </p:cNvPr>
          <p:cNvSpPr/>
          <p:nvPr/>
        </p:nvSpPr>
        <p:spPr>
          <a:xfrm>
            <a:off x="4460389" y="4814718"/>
            <a:ext cx="1399091" cy="443487"/>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ounded Rectangle 10">
            <a:extLst>
              <a:ext uri="{FF2B5EF4-FFF2-40B4-BE49-F238E27FC236}">
                <a16:creationId xmlns:a16="http://schemas.microsoft.com/office/drawing/2014/main" id="{A6DAD77D-4484-A171-AC77-F5168B55D467}"/>
              </a:ext>
            </a:extLst>
          </p:cNvPr>
          <p:cNvSpPr/>
          <p:nvPr/>
        </p:nvSpPr>
        <p:spPr>
          <a:xfrm>
            <a:off x="8220721" y="3867255"/>
            <a:ext cx="711008" cy="443488"/>
          </a:xfrm>
          <a:prstGeom prst="roundRect">
            <a:avLst/>
          </a:prstGeom>
          <a:solidFill>
            <a:srgbClr val="FF0000"/>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1</a:t>
            </a:r>
          </a:p>
        </p:txBody>
      </p: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5BDF789A-0F69-52CE-3554-C54A66C38B12}"/>
                  </a:ext>
                </a:extLst>
              </p:cNvPr>
              <p:cNvSpPr txBox="1"/>
              <p:nvPr/>
            </p:nvSpPr>
            <p:spPr>
              <a:xfrm>
                <a:off x="662629" y="4840473"/>
                <a:ext cx="6586538" cy="411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0.1</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 </m:t>
                              </m:r>
                              <m:r>
                                <a:rPr lang="en-US" sz="1800" i="1" smtClean="0">
                                  <a:solidFill>
                                    <a:schemeClr val="accent3"/>
                                  </a:solidFill>
                                  <a:latin typeface="Cambria Math" panose="02040503050406030204" pitchFamily="18" charset="0"/>
                                  <a:ea typeface="Cambria Math" panose="02040503050406030204" pitchFamily="18" charset="0"/>
                                </a:rPr>
                                <m:t>1</m:t>
                              </m:r>
                              <m:r>
                                <a:rPr lang="en-US" sz="1800" b="0" i="1" smtClean="0">
                                  <a:solidFill>
                                    <a:schemeClr val="accent3"/>
                                  </a:solidFill>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0.9</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max</m:t>
                                  </m:r>
                                </m:fName>
                                <m:e>
                                  <m:d>
                                    <m:dPr>
                                      <m:ctrlPr>
                                        <a:rPr lang="en-US" sz="1800" i="1">
                                          <a:latin typeface="Cambria Math" panose="02040503050406030204" pitchFamily="18" charset="0"/>
                                          <a:ea typeface="Cambria Math" panose="02040503050406030204" pitchFamily="18" charset="0"/>
                                        </a:rPr>
                                      </m:ctrlPr>
                                    </m:dPr>
                                    <m:e>
                                      <m:r>
                                        <a:rPr lang="en-US" sz="1800" i="1" smtClean="0">
                                          <a:solidFill>
                                            <a:schemeClr val="accent4"/>
                                          </a:solidFill>
                                          <a:latin typeface="Cambria Math" panose="02040503050406030204" pitchFamily="18" charset="0"/>
                                          <a:ea typeface="Cambria Math" panose="02040503050406030204" pitchFamily="18" charset="0"/>
                                        </a:rPr>
                                        <m:t>𝑄</m:t>
                                      </m:r>
                                      <m:d>
                                        <m:dPr>
                                          <m:ctrlPr>
                                            <a:rPr lang="en-US" sz="1800" i="1">
                                              <a:solidFill>
                                                <a:schemeClr val="accent4"/>
                                              </a:solidFill>
                                              <a:latin typeface="Cambria Math" panose="02040503050406030204" pitchFamily="18" charset="0"/>
                                              <a:ea typeface="Cambria Math" panose="02040503050406030204" pitchFamily="18" charset="0"/>
                                            </a:rPr>
                                          </m:ctrlPr>
                                        </m:dPr>
                                        <m:e>
                                          <m:sSub>
                                            <m:sSubPr>
                                              <m:ctrlPr>
                                                <a:rPr lang="en-US" sz="1800" i="1">
                                                  <a:solidFill>
                                                    <a:schemeClr val="accent4"/>
                                                  </a:solidFill>
                                                  <a:latin typeface="Cambria Math" panose="02040503050406030204" pitchFamily="18" charset="0"/>
                                                  <a:ea typeface="Cambria Math" panose="02040503050406030204" pitchFamily="18" charset="0"/>
                                                </a:rPr>
                                              </m:ctrlPr>
                                            </m:sSubPr>
                                            <m:e>
                                              <m:r>
                                                <a:rPr lang="en-US" sz="1800" i="1">
                                                  <a:solidFill>
                                                    <a:schemeClr val="accent4"/>
                                                  </a:solidFill>
                                                  <a:latin typeface="Cambria Math" panose="02040503050406030204" pitchFamily="18" charset="0"/>
                                                  <a:ea typeface="Cambria Math" panose="02040503050406030204" pitchFamily="18" charset="0"/>
                                                </a:rPr>
                                                <m:t>𝑠</m:t>
                                              </m:r>
                                            </m:e>
                                            <m:sub>
                                              <m:r>
                                                <a:rPr lang="en-US" sz="1800" b="0" i="1" smtClean="0">
                                                  <a:solidFill>
                                                    <a:schemeClr val="accent4"/>
                                                  </a:solidFill>
                                                  <a:latin typeface="Cambria Math" panose="02040503050406030204" pitchFamily="18" charset="0"/>
                                                  <a:ea typeface="Cambria Math" panose="02040503050406030204" pitchFamily="18" charset="0"/>
                                                </a:rPr>
                                                <m:t>2</m:t>
                                              </m:r>
                                            </m:sub>
                                          </m:sSub>
                                          <m:r>
                                            <a:rPr lang="en-US" sz="1800" i="1">
                                              <a:solidFill>
                                                <a:schemeClr val="accent4"/>
                                              </a:solidFill>
                                              <a:latin typeface="Cambria Math" panose="02040503050406030204" pitchFamily="18" charset="0"/>
                                              <a:ea typeface="Cambria Math" panose="02040503050406030204" pitchFamily="18" charset="0"/>
                                            </a:rPr>
                                            <m:t>,: </m:t>
                                          </m:r>
                                        </m:e>
                                      </m:d>
                                    </m:e>
                                  </m:d>
                                </m:e>
                              </m:func>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20" name="TextBox 19">
                <a:extLst>
                  <a:ext uri="{FF2B5EF4-FFF2-40B4-BE49-F238E27FC236}">
                    <a16:creationId xmlns:a16="http://schemas.microsoft.com/office/drawing/2014/main" id="{5BDF789A-0F69-52CE-3554-C54A66C38B12}"/>
                  </a:ext>
                </a:extLst>
              </p:cNvPr>
              <p:cNvSpPr txBox="1">
                <a:spLocks noRot="1" noChangeAspect="1" noMove="1" noResize="1" noEditPoints="1" noAdjustHandles="1" noChangeArrowheads="1" noChangeShapeType="1" noTextEdit="1"/>
              </p:cNvSpPr>
              <p:nvPr/>
            </p:nvSpPr>
            <p:spPr>
              <a:xfrm>
                <a:off x="662629" y="4840473"/>
                <a:ext cx="6586538" cy="411395"/>
              </a:xfrm>
              <a:prstGeom prst="rect">
                <a:avLst/>
              </a:prstGeom>
              <a:blipFill>
                <a:blip r:embed="rId9"/>
                <a:stretch>
                  <a:fillRect b="-12121"/>
                </a:stretch>
              </a:blipFill>
            </p:spPr>
            <p:txBody>
              <a:bodyPr/>
              <a:lstStyle/>
              <a:p>
                <a:r>
                  <a:rPr lang="es-ES_tradnl">
                    <a:noFill/>
                  </a:rPr>
                  <a:t> </a:t>
                </a:r>
              </a:p>
            </p:txBody>
          </p:sp>
        </mc:Fallback>
      </mc:AlternateContent>
    </p:spTree>
    <p:extLst>
      <p:ext uri="{BB962C8B-B14F-4D97-AF65-F5344CB8AC3E}">
        <p14:creationId xmlns:p14="http://schemas.microsoft.com/office/powerpoint/2010/main" val="4220884611"/>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5D03DE-0989-57B8-378B-DD464F567F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B855FC-FE87-5A04-0A2F-F100FE50989B}"/>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F104D058-0A25-F415-1658-1ADD373D55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BB4EF6FB-DCE8-04EC-C31F-0D167E62FA94}"/>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48A7CD8E-CF73-519D-6CB5-8AC3A3C72FFB}"/>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563451ED-D06D-FED0-D6F3-2A0554674844}"/>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3B712CA5-FFC9-FD33-F558-86925444A31B}"/>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2B9010EC-EF9D-CD0F-0E67-94D4225B41F6}"/>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A7CB126A-AE5A-A122-0313-0644389538E7}"/>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A7CB126A-AE5A-A122-0313-0644389538E7}"/>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AA22C91A-CD8C-136A-DC3E-9BD8214D7603}"/>
                  </a:ext>
                </a:extLst>
              </p:cNvPr>
              <p:cNvSpPr txBox="1"/>
              <p:nvPr/>
            </p:nvSpPr>
            <p:spPr>
              <a:xfrm>
                <a:off x="662629" y="4840473"/>
                <a:ext cx="658653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0.1</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 </m:t>
                              </m:r>
                              <m:r>
                                <a:rPr lang="en-US" sz="1800" i="1" smtClean="0">
                                  <a:solidFill>
                                    <a:schemeClr val="accent3"/>
                                  </a:solidFill>
                                  <a:latin typeface="Cambria Math" panose="02040503050406030204" pitchFamily="18" charset="0"/>
                                  <a:ea typeface="Cambria Math" panose="02040503050406030204" pitchFamily="18" charset="0"/>
                                </a:rPr>
                                <m:t>1</m:t>
                              </m:r>
                              <m:r>
                                <a:rPr lang="en-US" sz="1800" b="0" i="1" smtClean="0">
                                  <a:solidFill>
                                    <a:schemeClr val="accent3"/>
                                  </a:solidFill>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0.9             </m:t>
                              </m:r>
                              <m:r>
                                <a:rPr lang="en-US" sz="1800" i="1" smtClean="0">
                                  <a:solidFill>
                                    <a:schemeClr val="accent4"/>
                                  </a:solidFill>
                                  <a:latin typeface="Cambria Math" panose="02040503050406030204" pitchFamily="18" charset="0"/>
                                  <a:ea typeface="Cambria Math" panose="02040503050406030204" pitchFamily="18" charset="0"/>
                                </a:rPr>
                                <m:t>1</m:t>
                              </m:r>
                              <m:r>
                                <a:rPr lang="en-US" sz="1800" b="0" i="1" smtClean="0">
                                  <a:latin typeface="Cambria Math" panose="02040503050406030204" pitchFamily="18" charset="0"/>
                                  <a:ea typeface="Cambria Math" panose="02040503050406030204" pitchFamily="18" charset="0"/>
                                </a:rPr>
                                <m:t>            </m:t>
                              </m:r>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AA22C91A-CD8C-136A-DC3E-9BD8214D7603}"/>
                  </a:ext>
                </a:extLst>
              </p:cNvPr>
              <p:cNvSpPr txBox="1">
                <a:spLocks noRot="1" noChangeAspect="1" noMove="1" noResize="1" noEditPoints="1" noAdjustHandles="1" noChangeArrowheads="1" noChangeShapeType="1" noTextEdit="1"/>
              </p:cNvSpPr>
              <p:nvPr/>
            </p:nvSpPr>
            <p:spPr>
              <a:xfrm>
                <a:off x="662629" y="4840473"/>
                <a:ext cx="6586538" cy="369332"/>
              </a:xfrm>
              <a:prstGeom prst="rect">
                <a:avLst/>
              </a:prstGeom>
              <a:blipFill>
                <a:blip r:embed="rId5"/>
                <a:stretch>
                  <a:fillRect b="-16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93828F8D-4DD1-8022-A55D-24B765637431}"/>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93828F8D-4DD1-8022-A55D-24B765637431}"/>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DFED8D06-E9D1-016F-7285-9B3F6B51B5B0}"/>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DFED8D06-E9D1-016F-7285-9B3F6B51B5B0}"/>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EE325469-4AF0-7937-AA19-324DFF6FB33A}"/>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6BBF3A89-C17E-3B23-4BAA-895CF7EA8A70}"/>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9BFFB7B-A9CC-849A-D14F-892474F454B4}"/>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89BFFB7B-A9CC-849A-D14F-892474F454B4}"/>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D78F97A1-2D0F-B57E-029A-D2C696BC54E7}"/>
              </a:ext>
            </a:extLst>
          </p:cNvPr>
          <p:cNvPicPr>
            <a:picLocks noChangeAspect="1"/>
          </p:cNvPicPr>
          <p:nvPr/>
        </p:nvPicPr>
        <p:blipFill>
          <a:blip r:embed="rId8"/>
          <a:srcRect t="32740" b="22039"/>
          <a:stretch/>
        </p:blipFill>
        <p:spPr>
          <a:xfrm flipH="1">
            <a:off x="4132378" y="2802324"/>
            <a:ext cx="1219241" cy="551362"/>
          </a:xfrm>
          <a:prstGeom prst="rect">
            <a:avLst/>
          </a:prstGeom>
        </p:spPr>
      </p:pic>
      <p:sp>
        <p:nvSpPr>
          <p:cNvPr id="16" name="Rounded Rectangle 15">
            <a:extLst>
              <a:ext uri="{FF2B5EF4-FFF2-40B4-BE49-F238E27FC236}">
                <a16:creationId xmlns:a16="http://schemas.microsoft.com/office/drawing/2014/main" id="{0F58D17F-2850-67EE-4232-091FAB2079F7}"/>
              </a:ext>
            </a:extLst>
          </p:cNvPr>
          <p:cNvSpPr/>
          <p:nvPr/>
        </p:nvSpPr>
        <p:spPr>
          <a:xfrm>
            <a:off x="7508318" y="3867255"/>
            <a:ext cx="2256168" cy="443487"/>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Rounded Rectangle 17">
            <a:extLst>
              <a:ext uri="{FF2B5EF4-FFF2-40B4-BE49-F238E27FC236}">
                <a16:creationId xmlns:a16="http://schemas.microsoft.com/office/drawing/2014/main" id="{7C3E2F4D-0938-5905-42D3-AB44101BF331}"/>
              </a:ext>
            </a:extLst>
          </p:cNvPr>
          <p:cNvSpPr/>
          <p:nvPr/>
        </p:nvSpPr>
        <p:spPr>
          <a:xfrm>
            <a:off x="4460389" y="4814718"/>
            <a:ext cx="1399091" cy="443487"/>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ounded Rectangle 10">
            <a:extLst>
              <a:ext uri="{FF2B5EF4-FFF2-40B4-BE49-F238E27FC236}">
                <a16:creationId xmlns:a16="http://schemas.microsoft.com/office/drawing/2014/main" id="{E2A04CE1-2D6F-D2C6-8509-343541F11ABF}"/>
              </a:ext>
            </a:extLst>
          </p:cNvPr>
          <p:cNvSpPr/>
          <p:nvPr/>
        </p:nvSpPr>
        <p:spPr>
          <a:xfrm>
            <a:off x="8220721" y="3867255"/>
            <a:ext cx="711008" cy="443488"/>
          </a:xfrm>
          <a:prstGeom prst="roundRect">
            <a:avLst/>
          </a:prstGeom>
          <a:solidFill>
            <a:srgbClr val="FF0000"/>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1</a:t>
            </a:r>
          </a:p>
        </p:txBody>
      </p:sp>
    </p:spTree>
    <p:extLst>
      <p:ext uri="{BB962C8B-B14F-4D97-AF65-F5344CB8AC3E}">
        <p14:creationId xmlns:p14="http://schemas.microsoft.com/office/powerpoint/2010/main" val="396201291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FEC9A-F575-B0E6-5129-2E58F27E95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39B672-F1FF-B057-5F4A-2E6CCC3697CE}"/>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9854706A-DD8F-F6A0-A56F-971215D7528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CD0A936B-A831-C588-00DD-7B7B93B82127}"/>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B8679C0D-0B28-FBF6-94A2-1FDE3FBCAF7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015D2D82-8AA8-7217-B5BE-2E289F347C96}"/>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E786787F-EE32-A007-5559-A72904964BE8}"/>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49C95245-665D-708F-5D27-81872434D177}"/>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47B0B6B4-7AFC-3A9A-318E-92D3A2ACB3EF}"/>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47B0B6B4-7AFC-3A9A-318E-92D3A2ACB3EF}"/>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A419FC18-D6D9-52ED-09E4-3CD506F10D3E}"/>
                  </a:ext>
                </a:extLst>
              </p:cNvPr>
              <p:cNvSpPr txBox="1"/>
              <p:nvPr/>
            </p:nvSpPr>
            <p:spPr>
              <a:xfrm>
                <a:off x="662629" y="4840473"/>
                <a:ext cx="658653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𝑄</m:t>
                      </m:r>
                      <m:d>
                        <m:dPr>
                          <m:ctrlPr>
                            <a:rPr lang="en-US" sz="1800" i="1">
                              <a:latin typeface="Cambria Math" panose="02040503050406030204" pitchFamily="18" charset="0"/>
                              <a:ea typeface="Cambria Math" panose="02040503050406030204" pitchFamily="18" charset="0"/>
                            </a:rPr>
                          </m:ctrlPr>
                        </m:dPr>
                        <m:e>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𝑠</m:t>
                              </m:r>
                            </m:e>
                            <m:sub>
                              <m:r>
                                <a:rPr lang="en-US" sz="1800" b="0" i="1" smtClean="0">
                                  <a:latin typeface="Cambria Math" panose="02040503050406030204" pitchFamily="18" charset="0"/>
                                  <a:ea typeface="Cambria Math" panose="02040503050406030204" pitchFamily="18" charset="0"/>
                                </a:rPr>
                                <m:t>1</m:t>
                              </m:r>
                            </m:sub>
                          </m:sSub>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𝑎</m:t>
                              </m:r>
                            </m:e>
                            <m:sub>
                              <m:r>
                                <a:rPr lang="en-US" sz="1800" b="0" i="1" smtClean="0">
                                  <a:latin typeface="Cambria Math" panose="02040503050406030204" pitchFamily="18" charset="0"/>
                                  <a:ea typeface="Cambria Math" panose="02040503050406030204" pitchFamily="18" charset="0"/>
                                </a:rPr>
                                <m:t>1</m:t>
                              </m:r>
                            </m:sub>
                          </m:sSub>
                        </m:e>
                      </m:d>
                      <m:r>
                        <m:rPr>
                          <m:nor/>
                        </m:rPr>
                        <a:rPr lang="en-US" sz="180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0.1</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 </m:t>
                              </m:r>
                              <m:r>
                                <a:rPr lang="en-US" sz="1800" i="1" smtClean="0">
                                  <a:solidFill>
                                    <a:schemeClr val="accent3"/>
                                  </a:solidFill>
                                  <a:latin typeface="Cambria Math" panose="02040503050406030204" pitchFamily="18" charset="0"/>
                                  <a:ea typeface="Cambria Math" panose="02040503050406030204" pitchFamily="18" charset="0"/>
                                </a:rPr>
                                <m:t>1</m:t>
                              </m:r>
                              <m:r>
                                <a:rPr lang="en-US" sz="1800" b="0" i="1" smtClean="0">
                                  <a:solidFill>
                                    <a:schemeClr val="accent3"/>
                                  </a:solidFill>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0.9             </m:t>
                              </m:r>
                              <m:r>
                                <a:rPr lang="en-US" sz="1800" i="1" smtClean="0">
                                  <a:solidFill>
                                    <a:schemeClr val="accent4"/>
                                  </a:solidFill>
                                  <a:latin typeface="Cambria Math" panose="02040503050406030204" pitchFamily="18" charset="0"/>
                                  <a:ea typeface="Cambria Math" panose="02040503050406030204" pitchFamily="18" charset="0"/>
                                </a:rPr>
                                <m:t>1</m:t>
                              </m:r>
                              <m:r>
                                <a:rPr lang="en-US" sz="1800" b="0" i="1" smtClean="0">
                                  <a:latin typeface="Cambria Math" panose="02040503050406030204" pitchFamily="18" charset="0"/>
                                  <a:ea typeface="Cambria Math" panose="02040503050406030204" pitchFamily="18" charset="0"/>
                                </a:rPr>
                                <m:t>            </m:t>
                              </m:r>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A419FC18-D6D9-52ED-09E4-3CD506F10D3E}"/>
                  </a:ext>
                </a:extLst>
              </p:cNvPr>
              <p:cNvSpPr txBox="1">
                <a:spLocks noRot="1" noChangeAspect="1" noMove="1" noResize="1" noEditPoints="1" noAdjustHandles="1" noChangeArrowheads="1" noChangeShapeType="1" noTextEdit="1"/>
              </p:cNvSpPr>
              <p:nvPr/>
            </p:nvSpPr>
            <p:spPr>
              <a:xfrm>
                <a:off x="662629" y="4840473"/>
                <a:ext cx="6586538" cy="369332"/>
              </a:xfrm>
              <a:prstGeom prst="rect">
                <a:avLst/>
              </a:prstGeom>
              <a:blipFill>
                <a:blip r:embed="rId5"/>
                <a:stretch>
                  <a:fillRect b="-16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E767A2BC-FF87-FDB7-4F1E-151790294181}"/>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E767A2BC-FF87-FDB7-4F1E-151790294181}"/>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9CE4FA32-65D5-8145-6F2C-C23A2ED61364}"/>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9CE4FA32-65D5-8145-6F2C-C23A2ED61364}"/>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C8DE48B3-2639-FDD1-2EF3-A644FFEE7C34}"/>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54401BC5-66F6-5318-EA99-E36ED577A051}"/>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16EE0E6F-2941-ED56-22DB-B75CBCA60B45}"/>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16EE0E6F-2941-ED56-22DB-B75CBCA60B45}"/>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7E800F65-5902-4273-A6A4-2A0108D48C43}"/>
              </a:ext>
            </a:extLst>
          </p:cNvPr>
          <p:cNvPicPr>
            <a:picLocks noChangeAspect="1"/>
          </p:cNvPicPr>
          <p:nvPr/>
        </p:nvPicPr>
        <p:blipFill>
          <a:blip r:embed="rId8"/>
          <a:srcRect t="32740" b="22039"/>
          <a:stretch/>
        </p:blipFill>
        <p:spPr>
          <a:xfrm flipH="1">
            <a:off x="4132378" y="2802324"/>
            <a:ext cx="1219241" cy="551362"/>
          </a:xfrm>
          <a:prstGeom prst="rect">
            <a:avLst/>
          </a:prstGeom>
        </p:spPr>
      </p:pic>
    </p:spTree>
    <p:extLst>
      <p:ext uri="{BB962C8B-B14F-4D97-AF65-F5344CB8AC3E}">
        <p14:creationId xmlns:p14="http://schemas.microsoft.com/office/powerpoint/2010/main" val="259561185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BFB8D5-263F-9C17-134B-73F866F84E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335A18-C726-B5FE-8970-30B51F5A40A3}"/>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A4A86E26-83F4-34C0-D282-E7860133209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4651A0ED-68F6-078A-02CF-71E9D2A35DE6}"/>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1E4AA363-C9EE-7875-89ED-1DA9D0093E20}"/>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0CE5859D-B267-BE1B-4B95-4FDDCEA27037}"/>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E97E71FB-2DBC-2F22-F723-9EA86E920D4A}"/>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964F5307-DE38-3A3D-7358-D328E7B6463D}"/>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ADA76231-0D6D-5694-CF1D-0ECDC28250B1}"/>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ADA76231-0D6D-5694-CF1D-0ECDC28250B1}"/>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607946FF-1FC6-95A6-625F-205553C2011D}"/>
                  </a:ext>
                </a:extLst>
              </p:cNvPr>
              <p:cNvSpPr txBox="1"/>
              <p:nvPr/>
            </p:nvSpPr>
            <p:spPr>
              <a:xfrm>
                <a:off x="662629" y="4840473"/>
                <a:ext cx="658653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b="0" i="1" smtClean="0">
                          <a:solidFill>
                            <a:srgbClr val="BA8E00"/>
                          </a:solidFill>
                          <a:latin typeface="Cambria Math" panose="02040503050406030204" pitchFamily="18" charset="0"/>
                          <a:ea typeface="Cambria Math" panose="02040503050406030204" pitchFamily="18" charset="0"/>
                        </a:rPr>
                        <m:t>    </m:t>
                      </m:r>
                      <m:r>
                        <a:rPr lang="en-US" sz="1800" i="1" smtClean="0">
                          <a:solidFill>
                            <a:srgbClr val="BA8E00"/>
                          </a:solidFill>
                          <a:latin typeface="Cambria Math" panose="02040503050406030204" pitchFamily="18" charset="0"/>
                          <a:ea typeface="Cambria Math" panose="02040503050406030204" pitchFamily="18" charset="0"/>
                        </a:rPr>
                        <m:t>1</m:t>
                      </m:r>
                      <m:r>
                        <a:rPr lang="en-US" sz="1800" b="0" i="1" smtClean="0">
                          <a:solidFill>
                            <a:srgbClr val="BA8E00"/>
                          </a:solidFill>
                          <a:latin typeface="Cambria Math" panose="02040503050406030204" pitchFamily="18" charset="0"/>
                          <a:ea typeface="Cambria Math" panose="02040503050406030204" pitchFamily="18" charset="0"/>
                        </a:rPr>
                        <m:t>.27     </m:t>
                      </m:r>
                      <m:r>
                        <m:rPr>
                          <m:nor/>
                        </m:rPr>
                        <a:rPr lang="en-US" sz="180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0.1</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 </m:t>
                              </m:r>
                              <m:r>
                                <a:rPr lang="en-US" sz="1800" i="1" smtClean="0">
                                  <a:solidFill>
                                    <a:schemeClr val="accent3"/>
                                  </a:solidFill>
                                  <a:latin typeface="Cambria Math" panose="02040503050406030204" pitchFamily="18" charset="0"/>
                                  <a:ea typeface="Cambria Math" panose="02040503050406030204" pitchFamily="18" charset="0"/>
                                </a:rPr>
                                <m:t>1</m:t>
                              </m:r>
                              <m:r>
                                <a:rPr lang="en-US" sz="1800" b="0" i="1" smtClean="0">
                                  <a:solidFill>
                                    <a:schemeClr val="accent3"/>
                                  </a:solidFill>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0.9             </m:t>
                              </m:r>
                              <m:r>
                                <a:rPr lang="en-US" sz="1800" i="1" smtClean="0">
                                  <a:solidFill>
                                    <a:schemeClr val="accent4"/>
                                  </a:solidFill>
                                  <a:latin typeface="Cambria Math" panose="02040503050406030204" pitchFamily="18" charset="0"/>
                                  <a:ea typeface="Cambria Math" panose="02040503050406030204" pitchFamily="18" charset="0"/>
                                </a:rPr>
                                <m:t>1</m:t>
                              </m:r>
                              <m:r>
                                <a:rPr lang="en-US" sz="1800" b="0" i="1" smtClean="0">
                                  <a:latin typeface="Cambria Math" panose="02040503050406030204" pitchFamily="18" charset="0"/>
                                  <a:ea typeface="Cambria Math" panose="02040503050406030204" pitchFamily="18" charset="0"/>
                                </a:rPr>
                                <m:t>            </m:t>
                              </m:r>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607946FF-1FC6-95A6-625F-205553C2011D}"/>
                  </a:ext>
                </a:extLst>
              </p:cNvPr>
              <p:cNvSpPr txBox="1">
                <a:spLocks noRot="1" noChangeAspect="1" noMove="1" noResize="1" noEditPoints="1" noAdjustHandles="1" noChangeArrowheads="1" noChangeShapeType="1" noTextEdit="1"/>
              </p:cNvSpPr>
              <p:nvPr/>
            </p:nvSpPr>
            <p:spPr>
              <a:xfrm>
                <a:off x="662629" y="4840473"/>
                <a:ext cx="6586538" cy="369332"/>
              </a:xfrm>
              <a:prstGeom prst="rect">
                <a:avLst/>
              </a:prstGeom>
              <a:blipFill>
                <a:blip r:embed="rId5"/>
                <a:stretch>
                  <a:fillRect b="-16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EB4CAFA1-1ACE-860E-75F6-C8C04266660D}"/>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EB4CAFA1-1ACE-860E-75F6-C8C04266660D}"/>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C3AA3DC5-AB55-2E19-C3F8-B7D5C0C4A026}"/>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C3AA3DC5-AB55-2E19-C3F8-B7D5C0C4A026}"/>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03CEB2BC-98AD-3115-1AB6-7EDD7592F81A}"/>
              </a:ext>
            </a:extLst>
          </p:cNvPr>
          <p:cNvPicPr>
            <a:picLocks noChangeAspect="1"/>
          </p:cNvPicPr>
          <p:nvPr/>
        </p:nvPicPr>
        <p:blipFill>
          <a:blip r:embed="rId8"/>
          <a:srcRect t="32740" b="22039"/>
          <a:stretch/>
        </p:blipFill>
        <p:spPr>
          <a:xfrm>
            <a:off x="7286506" y="1703295"/>
            <a:ext cx="2943782" cy="1331229"/>
          </a:xfrm>
          <a:prstGeom prst="rect">
            <a:avLst/>
          </a:prstGeom>
        </p:spPr>
      </p:pic>
      <p:graphicFrame>
        <p:nvGraphicFramePr>
          <p:cNvPr id="13" name="Table 12">
            <a:extLst>
              <a:ext uri="{FF2B5EF4-FFF2-40B4-BE49-F238E27FC236}">
                <a16:creationId xmlns:a16="http://schemas.microsoft.com/office/drawing/2014/main" id="{7E4FF853-BACD-D260-255F-AF88A93AFA9E}"/>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r>
                        <a:rPr lang="es-ES_tradnl" sz="2000" dirty="0"/>
                        <a:t>1.2</a:t>
                      </a:r>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D7C23CC-AA8C-17F1-D85F-49EFD4E50E2F}"/>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DD7C23CC-AA8C-17F1-D85F-49EFD4E50E2F}"/>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89FFA3C9-2EF1-6B8F-7F9B-2AC5904C3EF0}"/>
              </a:ext>
            </a:extLst>
          </p:cNvPr>
          <p:cNvPicPr>
            <a:picLocks noChangeAspect="1"/>
          </p:cNvPicPr>
          <p:nvPr/>
        </p:nvPicPr>
        <p:blipFill>
          <a:blip r:embed="rId8"/>
          <a:srcRect t="32740" b="22039"/>
          <a:stretch/>
        </p:blipFill>
        <p:spPr>
          <a:xfrm flipH="1">
            <a:off x="4132378" y="2802324"/>
            <a:ext cx="1219241" cy="551362"/>
          </a:xfrm>
          <a:prstGeom prst="rect">
            <a:avLst/>
          </a:prstGeom>
        </p:spPr>
      </p:pic>
    </p:spTree>
    <p:extLst>
      <p:ext uri="{BB962C8B-B14F-4D97-AF65-F5344CB8AC3E}">
        <p14:creationId xmlns:p14="http://schemas.microsoft.com/office/powerpoint/2010/main" val="271155069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DB98BC-6F76-1C4C-ACD0-C982A70C40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8B021-0161-B459-2CD0-133FEF79CA9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C95E20CB-D6F0-7F4C-0582-95E3702ECCE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FB7BC67D-A2E5-4CB7-92EF-A4640E7ED3F9}"/>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CC651A19-CB28-A483-9681-645A375E4CEB}"/>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9E0B8175-2B67-D9C0-EA11-C486D073EABF}"/>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C12A8B1B-12BA-BD80-7B11-5B925B15CED4}"/>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7576E501-CB3A-BC11-90D6-C2C905A01DA1}"/>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D6DA650E-DF8B-7F87-9746-4ED9FFD6B350}"/>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D6DA650E-DF8B-7F87-9746-4ED9FFD6B350}"/>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CECFB1FF-4CB8-A996-DC50-33714EFD0419}"/>
                  </a:ext>
                </a:extLst>
              </p:cNvPr>
              <p:cNvSpPr txBox="1"/>
              <p:nvPr/>
            </p:nvSpPr>
            <p:spPr>
              <a:xfrm>
                <a:off x="662629" y="4840473"/>
                <a:ext cx="658653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b="0" i="1" smtClean="0">
                          <a:solidFill>
                            <a:srgbClr val="BA8E00"/>
                          </a:solidFill>
                          <a:latin typeface="Cambria Math" panose="02040503050406030204" pitchFamily="18" charset="0"/>
                          <a:ea typeface="Cambria Math" panose="02040503050406030204" pitchFamily="18" charset="0"/>
                        </a:rPr>
                        <m:t>    </m:t>
                      </m:r>
                      <m:r>
                        <a:rPr lang="en-US" sz="1800" i="1" smtClean="0">
                          <a:solidFill>
                            <a:srgbClr val="BA8E00"/>
                          </a:solidFill>
                          <a:latin typeface="Cambria Math" panose="02040503050406030204" pitchFamily="18" charset="0"/>
                          <a:ea typeface="Cambria Math" panose="02040503050406030204" pitchFamily="18" charset="0"/>
                        </a:rPr>
                        <m:t>1</m:t>
                      </m:r>
                      <m:r>
                        <a:rPr lang="en-US" sz="1800" b="0" i="1" smtClean="0">
                          <a:solidFill>
                            <a:srgbClr val="BA8E00"/>
                          </a:solidFill>
                          <a:latin typeface="Cambria Math" panose="02040503050406030204" pitchFamily="18" charset="0"/>
                          <a:ea typeface="Cambria Math" panose="02040503050406030204" pitchFamily="18" charset="0"/>
                        </a:rPr>
                        <m:t>.27     </m:t>
                      </m:r>
                      <m:r>
                        <m:rPr>
                          <m:nor/>
                        </m:rPr>
                        <a:rPr lang="en-US" sz="180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        </m:t>
                      </m:r>
                      <m:r>
                        <a:rPr lang="en-US" sz="1800" i="1" smtClean="0">
                          <a:solidFill>
                            <a:schemeClr val="accent1"/>
                          </a:solidFill>
                          <a:latin typeface="Cambria Math" panose="02040503050406030204" pitchFamily="18" charset="0"/>
                          <a:ea typeface="Cambria Math" panose="02040503050406030204" pitchFamily="18" charset="0"/>
                        </a:rPr>
                        <m:t>1</m:t>
                      </m:r>
                      <m:r>
                        <a:rPr lang="en-US" sz="1800" b="0" i="1" smtClean="0">
                          <a:solidFill>
                            <a:schemeClr val="accent1"/>
                          </a:solidFill>
                          <a:latin typeface="Cambria Math" panose="02040503050406030204" pitchFamily="18" charset="0"/>
                          <a:ea typeface="Cambria Math" panose="02040503050406030204" pitchFamily="18" charset="0"/>
                        </a:rPr>
                        <m:t>.2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0.1</m:t>
                      </m:r>
                      <m:r>
                        <a:rPr lang="en-US" sz="1800" i="1">
                          <a:latin typeface="Cambria Math" panose="02040503050406030204" pitchFamily="18" charset="0"/>
                          <a:ea typeface="Cambria Math" panose="02040503050406030204" pitchFamily="18" charset="0"/>
                        </a:rPr>
                        <m:t> </m:t>
                      </m:r>
                      <m:d>
                        <m:dPr>
                          <m:begChr m:val="["/>
                          <m:endChr m:val="]"/>
                          <m:ctrlPr>
                            <a:rPr lang="en-US" sz="1800" i="1" smtClean="0">
                              <a:latin typeface="Cambria Math" panose="02040503050406030204" pitchFamily="18" charset="0"/>
                              <a:ea typeface="Cambria Math" panose="02040503050406030204" pitchFamily="18" charset="0"/>
                            </a:rPr>
                          </m:ctrlPr>
                        </m:dPr>
                        <m:e>
                          <m:d>
                            <m:dPr>
                              <m:ctrlPr>
                                <a:rPr lang="en-US" sz="1800" i="1">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 </m:t>
                              </m:r>
                              <m:r>
                                <a:rPr lang="en-US" sz="1800" i="1" smtClean="0">
                                  <a:solidFill>
                                    <a:schemeClr val="accent3"/>
                                  </a:solidFill>
                                  <a:latin typeface="Cambria Math" panose="02040503050406030204" pitchFamily="18" charset="0"/>
                                  <a:ea typeface="Cambria Math" panose="02040503050406030204" pitchFamily="18" charset="0"/>
                                </a:rPr>
                                <m:t>1</m:t>
                              </m:r>
                              <m:r>
                                <a:rPr lang="en-US" sz="1800" b="0" i="1" smtClean="0">
                                  <a:solidFill>
                                    <a:schemeClr val="accent3"/>
                                  </a:solidFill>
                                  <a:latin typeface="Cambria Math" panose="02040503050406030204" pitchFamily="18" charset="0"/>
                                  <a:ea typeface="Cambria Math" panose="02040503050406030204" pitchFamily="18" charset="0"/>
                                </a:rPr>
                                <m:t> </m:t>
                              </m:r>
                              <m:r>
                                <a:rPr lang="en-US" sz="1800" i="1">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0.9             </m:t>
                              </m:r>
                              <m:r>
                                <a:rPr lang="en-US" sz="1800" i="1" smtClean="0">
                                  <a:solidFill>
                                    <a:schemeClr val="accent4"/>
                                  </a:solidFill>
                                  <a:latin typeface="Cambria Math" panose="02040503050406030204" pitchFamily="18" charset="0"/>
                                  <a:ea typeface="Cambria Math" panose="02040503050406030204" pitchFamily="18" charset="0"/>
                                </a:rPr>
                                <m:t>1</m:t>
                              </m:r>
                              <m:r>
                                <a:rPr lang="en-US" sz="1800" b="0" i="1" smtClean="0">
                                  <a:latin typeface="Cambria Math" panose="02040503050406030204" pitchFamily="18" charset="0"/>
                                  <a:ea typeface="Cambria Math" panose="02040503050406030204" pitchFamily="18" charset="0"/>
                                </a:rPr>
                                <m:t>            </m:t>
                              </m:r>
                            </m:e>
                          </m:d>
                          <m:r>
                            <a:rPr lang="en-US" sz="1800" b="0" i="1" smtClean="0">
                              <a:latin typeface="Cambria Math" panose="02040503050406030204" pitchFamily="18" charset="0"/>
                              <a:ea typeface="Cambria Math" panose="02040503050406030204" pitchFamily="18" charset="0"/>
                            </a:rPr>
                            <m:t>−    </m:t>
                          </m:r>
                          <m:r>
                            <a:rPr lang="en-US" b="0" i="1" smtClean="0">
                              <a:solidFill>
                                <a:schemeClr val="accent1"/>
                              </a:solidFill>
                              <a:latin typeface="Cambria Math" panose="02040503050406030204" pitchFamily="18" charset="0"/>
                              <a:ea typeface="Cambria Math" panose="02040503050406030204" pitchFamily="18" charset="0"/>
                            </a:rPr>
                            <m:t>1.2    </m:t>
                          </m:r>
                        </m:e>
                      </m:d>
                      <m:r>
                        <a:rPr lang="en-US" b="0" i="1" smtClean="0">
                          <a:solidFill>
                            <a:schemeClr val="accent1"/>
                          </a:solidFill>
                          <a:latin typeface="Cambria Math" panose="02040503050406030204" pitchFamily="18" charset="0"/>
                          <a:ea typeface="Cambria Math" panose="02040503050406030204" pitchFamily="18" charset="0"/>
                        </a:rPr>
                        <m:t> </m:t>
                      </m:r>
                    </m:oMath>
                  </m:oMathPara>
                </a14:m>
                <a:endParaRPr lang="es-ES_tradnl" sz="1800" dirty="0"/>
              </a:p>
            </p:txBody>
          </p:sp>
        </mc:Choice>
        <mc:Fallback xmlns="">
          <p:sp>
            <p:nvSpPr>
              <p:cNvPr id="15" name="TextBox 14">
                <a:extLst>
                  <a:ext uri="{FF2B5EF4-FFF2-40B4-BE49-F238E27FC236}">
                    <a16:creationId xmlns:a16="http://schemas.microsoft.com/office/drawing/2014/main" id="{CECFB1FF-4CB8-A996-DC50-33714EFD0419}"/>
                  </a:ext>
                </a:extLst>
              </p:cNvPr>
              <p:cNvSpPr txBox="1">
                <a:spLocks noRot="1" noChangeAspect="1" noMove="1" noResize="1" noEditPoints="1" noAdjustHandles="1" noChangeArrowheads="1" noChangeShapeType="1" noTextEdit="1"/>
              </p:cNvSpPr>
              <p:nvPr/>
            </p:nvSpPr>
            <p:spPr>
              <a:xfrm>
                <a:off x="662629" y="4840473"/>
                <a:ext cx="6586538" cy="369332"/>
              </a:xfrm>
              <a:prstGeom prst="rect">
                <a:avLst/>
              </a:prstGeom>
              <a:blipFill>
                <a:blip r:embed="rId5"/>
                <a:stretch>
                  <a:fillRect b="-16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2974A8DD-1F84-B204-1AF8-4FBB0D7E5FAE}"/>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2974A8DD-1F84-B204-1AF8-4FBB0D7E5FAE}"/>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6"/>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BB5B3A74-2675-75F8-6FE2-086B70AE45E1}"/>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BB5B3A74-2675-75F8-6FE2-086B70AE45E1}"/>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7"/>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AF88E232-1FF7-584D-5C40-C7C061A2986B}"/>
              </a:ext>
            </a:extLst>
          </p:cNvPr>
          <p:cNvPicPr>
            <a:picLocks noChangeAspect="1"/>
          </p:cNvPicPr>
          <p:nvPr/>
        </p:nvPicPr>
        <p:blipFill>
          <a:blip r:embed="rId8"/>
          <a:srcRect t="32740" b="22039"/>
          <a:stretch/>
        </p:blipFill>
        <p:spPr>
          <a:xfrm>
            <a:off x="7286506" y="1703295"/>
            <a:ext cx="2943782" cy="1331229"/>
          </a:xfrm>
          <a:prstGeom prst="rect">
            <a:avLst/>
          </a:prstGeom>
        </p:spPr>
      </p:pic>
      <mc:AlternateContent xmlns:mc="http://schemas.openxmlformats.org/markup-compatibility/2006" xmlns:a14="http://schemas.microsoft.com/office/drawing/2010/main">
        <mc:Choice Requires="a14">
          <p:graphicFrame>
            <p:nvGraphicFramePr>
              <p:cNvPr id="13" name="Table 12">
                <a:extLst>
                  <a:ext uri="{FF2B5EF4-FFF2-40B4-BE49-F238E27FC236}">
                    <a16:creationId xmlns:a16="http://schemas.microsoft.com/office/drawing/2014/main" id="{45C48DAA-7DDA-FFDC-ABAF-3AE5AE840CB8}"/>
                  </a:ext>
                </a:extLst>
              </p:cNvPr>
              <p:cNvGraphicFramePr>
                <a:graphicFrameLocks noGrp="1"/>
              </p:cNvGraphicFramePr>
              <p:nvPr>
                <p:extLst>
                  <p:ext uri="{D42A27DB-BD31-4B8C-83A1-F6EECF244321}">
                    <p14:modId xmlns:p14="http://schemas.microsoft.com/office/powerpoint/2010/main" val="1251350575"/>
                  </p:ext>
                </p:extLst>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14:m>
                            <m:oMathPara xmlns:m="http://schemas.openxmlformats.org/officeDocument/2006/math">
                              <m:oMathParaPr>
                                <m:jc m:val="centerGroup"/>
                              </m:oMathParaPr>
                              <m:oMath xmlns:m="http://schemas.openxmlformats.org/officeDocument/2006/math">
                                <m:r>
                                  <a:rPr lang="en-US" sz="2000" i="1" smtClean="0">
                                    <a:solidFill>
                                      <a:srgbClr val="BA8E00"/>
                                    </a:solidFill>
                                    <a:latin typeface="Cambria Math" panose="02040503050406030204" pitchFamily="18" charset="0"/>
                                    <a:ea typeface="Cambria Math" panose="02040503050406030204" pitchFamily="18" charset="0"/>
                                  </a:rPr>
                                  <m:t>1</m:t>
                                </m:r>
                                <m:r>
                                  <a:rPr lang="en-US" sz="2000" b="0" i="1" smtClean="0">
                                    <a:solidFill>
                                      <a:srgbClr val="BA8E00"/>
                                    </a:solidFill>
                                    <a:latin typeface="Cambria Math" panose="02040503050406030204" pitchFamily="18" charset="0"/>
                                    <a:ea typeface="Cambria Math" panose="02040503050406030204" pitchFamily="18" charset="0"/>
                                  </a:rPr>
                                  <m:t>.27</m:t>
                                </m:r>
                              </m:oMath>
                            </m:oMathPara>
                          </a14:m>
                          <a:endParaRPr lang="es-ES_tradnl" sz="2000" dirty="0"/>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Choice>
        <mc:Fallback xmlns="">
          <p:graphicFrame>
            <p:nvGraphicFramePr>
              <p:cNvPr id="13" name="Table 12">
                <a:extLst>
                  <a:ext uri="{FF2B5EF4-FFF2-40B4-BE49-F238E27FC236}">
                    <a16:creationId xmlns:a16="http://schemas.microsoft.com/office/drawing/2014/main" id="{45C48DAA-7DDA-FFDC-ABAF-3AE5AE840CB8}"/>
                  </a:ext>
                </a:extLst>
              </p:cNvPr>
              <p:cNvGraphicFramePr>
                <a:graphicFrameLocks noGrp="1"/>
              </p:cNvGraphicFramePr>
              <p:nvPr>
                <p:extLst>
                  <p:ext uri="{D42A27DB-BD31-4B8C-83A1-F6EECF244321}">
                    <p14:modId xmlns:p14="http://schemas.microsoft.com/office/powerpoint/2010/main" val="1251350575"/>
                  </p:ext>
                </p:extLst>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962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96240">
                    <a:tc>
                      <a:txBody>
                        <a:bodyPr/>
                        <a:lstStyle/>
                        <a:p>
                          <a:r>
                            <a:rPr lang="es-ES_tradnl" sz="2000" dirty="0"/>
                            <a:t>s</a:t>
                          </a:r>
                          <a:r>
                            <a:rPr lang="es-ES_tradnl" sz="2000" baseline="-25000" dirty="0"/>
                            <a:t>1</a:t>
                          </a:r>
                        </a:p>
                      </a:txBody>
                      <a:tcPr/>
                    </a:tc>
                    <a:tc>
                      <a:txBody>
                        <a:bodyPr/>
                        <a:lstStyle/>
                        <a:p>
                          <a:endParaRPr lang="en-AR"/>
                        </a:p>
                      </a:txBody>
                      <a:tcPr>
                        <a:blipFill>
                          <a:blip r:embed="rId9"/>
                          <a:stretch>
                            <a:fillRect l="-94643" t="-106250" r="-112500" b="-318750"/>
                          </a:stretch>
                        </a:blipFill>
                      </a:tcPr>
                    </a:tc>
                    <a:tc>
                      <a:txBody>
                        <a:bodyPr/>
                        <a:lstStyle/>
                        <a:p>
                          <a:pPr algn="ctr"/>
                          <a:r>
                            <a:rPr lang="es-ES_tradnl" sz="2000" dirty="0"/>
                            <a:t>0</a:t>
                          </a:r>
                        </a:p>
                      </a:txBody>
                      <a:tcPr/>
                    </a:tc>
                    <a:extLst>
                      <a:ext uri="{0D108BD9-81ED-4DB2-BD59-A6C34878D82A}">
                        <a16:rowId xmlns:a16="http://schemas.microsoft.com/office/drawing/2014/main" val="2314989511"/>
                      </a:ext>
                    </a:extLst>
                  </a:tr>
                  <a:tr h="3962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962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962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973AE37B-EE30-82F5-5013-342D95DCA85F}"/>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973AE37B-EE30-82F5-5013-342D95DCA85F}"/>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10"/>
                <a:stretch>
                  <a:fillRect b="-7317"/>
                </a:stretch>
              </a:blipFill>
            </p:spPr>
            <p:txBody>
              <a:bodyPr/>
              <a:lstStyle/>
              <a:p>
                <a:r>
                  <a:rPr lang="es-ES_tradnl">
                    <a:noFill/>
                  </a:rPr>
                  <a:t> </a:t>
                </a:r>
              </a:p>
            </p:txBody>
          </p:sp>
        </mc:Fallback>
      </mc:AlternateContent>
      <p:pic>
        <p:nvPicPr>
          <p:cNvPr id="14" name="Picture 13">
            <a:extLst>
              <a:ext uri="{FF2B5EF4-FFF2-40B4-BE49-F238E27FC236}">
                <a16:creationId xmlns:a16="http://schemas.microsoft.com/office/drawing/2014/main" id="{EC66DA83-280C-8C75-24E4-47CBC79AB2EC}"/>
              </a:ext>
            </a:extLst>
          </p:cNvPr>
          <p:cNvPicPr>
            <a:picLocks noChangeAspect="1"/>
          </p:cNvPicPr>
          <p:nvPr/>
        </p:nvPicPr>
        <p:blipFill>
          <a:blip r:embed="rId8"/>
          <a:srcRect t="32740" b="22039"/>
          <a:stretch/>
        </p:blipFill>
        <p:spPr>
          <a:xfrm flipH="1">
            <a:off x="4132378" y="2802324"/>
            <a:ext cx="1219241" cy="551362"/>
          </a:xfrm>
          <a:prstGeom prst="rect">
            <a:avLst/>
          </a:prstGeom>
        </p:spPr>
      </p:pic>
    </p:spTree>
    <p:extLst>
      <p:ext uri="{BB962C8B-B14F-4D97-AF65-F5344CB8AC3E}">
        <p14:creationId xmlns:p14="http://schemas.microsoft.com/office/powerpoint/2010/main" val="497488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D9C6FC-5593-EF68-A6AE-78A8D47772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1BF283-A286-867B-9FD6-37AC1630DBE3}"/>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9F01B3E7-315C-856F-E267-0F86139FD4B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EDB0DBF3-1BAF-CCE2-6E37-572998018325}"/>
              </a:ext>
            </a:extLst>
          </p:cNvPr>
          <p:cNvSpPr>
            <a:spLocks noGrp="1"/>
          </p:cNvSpPr>
          <p:nvPr>
            <p:ph idx="1"/>
          </p:nvPr>
        </p:nvSpPr>
        <p:spPr>
          <a:xfrm>
            <a:off x="800100" y="1730187"/>
            <a:ext cx="7495223" cy="4354925"/>
          </a:xfrm>
        </p:spPr>
        <p:txBody>
          <a:bodyPr>
            <a:normAutofit/>
          </a:bodyPr>
          <a:lstStyle/>
          <a:p>
            <a:pPr marL="0" indent="0">
              <a:buNone/>
            </a:pPr>
            <a:r>
              <a:rPr lang="es-ES" dirty="0"/>
              <a:t>Un ejemplo: </a:t>
            </a:r>
          </a:p>
          <a:p>
            <a:pPr marL="0" indent="0">
              <a:buNone/>
            </a:pPr>
            <a:r>
              <a:rPr lang="es-ES" dirty="0"/>
              <a:t>Podemos construir un </a:t>
            </a:r>
            <a:r>
              <a:rPr lang="es-ES" i="1" dirty="0" err="1">
                <a:solidFill>
                  <a:schemeClr val="accent6"/>
                </a:solidFill>
              </a:rPr>
              <a:t>chatbot</a:t>
            </a:r>
            <a:r>
              <a:rPr lang="es-ES" dirty="0"/>
              <a:t> que, a partir de muchas conversaciones previas, genere texto automáticamente comenzando con una frase inicial. Esto se logra modelando las transiciones entre palabras o frases como una cadena de Márkov.</a:t>
            </a:r>
          </a:p>
        </p:txBody>
      </p:sp>
      <p:sp>
        <p:nvSpPr>
          <p:cNvPr id="7" name="Image by vectorjuice">
            <a:extLst>
              <a:ext uri="{FF2B5EF4-FFF2-40B4-BE49-F238E27FC236}">
                <a16:creationId xmlns:a16="http://schemas.microsoft.com/office/drawing/2014/main" id="{389294E1-3222-CD10-2E66-9494B991E38D}"/>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36" name="Picture 35" descr="A robot holding a cup of coffee&#10;&#10;AI-generated content may be incorrect.">
            <a:extLst>
              <a:ext uri="{FF2B5EF4-FFF2-40B4-BE49-F238E27FC236}">
                <a16:creationId xmlns:a16="http://schemas.microsoft.com/office/drawing/2014/main" id="{0AC9BDDD-40B1-B877-783F-BFE0E2AE88B8}"/>
              </a:ext>
            </a:extLst>
          </p:cNvPr>
          <p:cNvPicPr>
            <a:picLocks noChangeAspect="1"/>
          </p:cNvPicPr>
          <p:nvPr/>
        </p:nvPicPr>
        <p:blipFill>
          <a:blip r:embed="rId4"/>
          <a:stretch>
            <a:fillRect/>
          </a:stretch>
        </p:blipFill>
        <p:spPr>
          <a:xfrm>
            <a:off x="8689450" y="1799568"/>
            <a:ext cx="2810242" cy="4215363"/>
          </a:xfrm>
          <a:prstGeom prst="rect">
            <a:avLst/>
          </a:prstGeom>
        </p:spPr>
      </p:pic>
    </p:spTree>
    <p:extLst>
      <p:ext uri="{BB962C8B-B14F-4D97-AF65-F5344CB8AC3E}">
        <p14:creationId xmlns:p14="http://schemas.microsoft.com/office/powerpoint/2010/main" val="2402380827"/>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C4291-EAC5-B197-0004-1083049F72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000656-398B-4F9B-1346-0A60DD7A0261}"/>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143BA715-265B-C7AA-BD62-44641759A8D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894552A8-A1D4-77A6-FCC0-6F4279A69A18}"/>
              </a:ext>
            </a:extLst>
          </p:cNvPr>
          <p:cNvSpPr>
            <a:spLocks noGrp="1"/>
          </p:cNvSpPr>
          <p:nvPr>
            <p:ph idx="1"/>
          </p:nvPr>
        </p:nvSpPr>
        <p:spPr>
          <a:xfrm>
            <a:off x="700635" y="1703295"/>
            <a:ext cx="10691265" cy="4381818"/>
          </a:xfrm>
        </p:spPr>
        <p:txBody>
          <a:bodyPr>
            <a:normAutofit/>
          </a:bodyPr>
          <a:lstStyle/>
          <a:p>
            <a:pPr marL="0" indent="0">
              <a:buNone/>
            </a:pPr>
            <a:r>
              <a:rPr lang="es-ES_tradnl" sz="2400" dirty="0"/>
              <a:t>Veamos como funciona con un ejemplo:</a:t>
            </a:r>
          </a:p>
          <a:p>
            <a:pPr marL="0" indent="0">
              <a:buNone/>
            </a:pPr>
            <a:endParaRPr lang="es-ES_tradnl" sz="2400" dirty="0"/>
          </a:p>
        </p:txBody>
      </p:sp>
      <p:sp>
        <p:nvSpPr>
          <p:cNvPr id="7" name="Image by vectorjuice">
            <a:extLst>
              <a:ext uri="{FF2B5EF4-FFF2-40B4-BE49-F238E27FC236}">
                <a16:creationId xmlns:a16="http://schemas.microsoft.com/office/drawing/2014/main" id="{B8757855-A7C3-A32C-06E6-170261A48159}"/>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Oval 7">
            <a:extLst>
              <a:ext uri="{FF2B5EF4-FFF2-40B4-BE49-F238E27FC236}">
                <a16:creationId xmlns:a16="http://schemas.microsoft.com/office/drawing/2014/main" id="{636DD1B7-714F-2724-60D8-788CBF799A75}"/>
              </a:ext>
            </a:extLst>
          </p:cNvPr>
          <p:cNvSpPr>
            <a:spLocks noChangeAspect="1"/>
          </p:cNvSpPr>
          <p:nvPr/>
        </p:nvSpPr>
        <p:spPr>
          <a:xfrm>
            <a:off x="2110841"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p>
        </p:txBody>
      </p:sp>
      <p:sp>
        <p:nvSpPr>
          <p:cNvPr id="9" name="Oval 8">
            <a:extLst>
              <a:ext uri="{FF2B5EF4-FFF2-40B4-BE49-F238E27FC236}">
                <a16:creationId xmlns:a16="http://schemas.microsoft.com/office/drawing/2014/main" id="{55BFADA2-E88A-0132-6DE7-103A21D75C2A}"/>
              </a:ext>
            </a:extLst>
          </p:cNvPr>
          <p:cNvSpPr>
            <a:spLocks noChangeAspect="1"/>
          </p:cNvSpPr>
          <p:nvPr/>
        </p:nvSpPr>
        <p:spPr>
          <a:xfrm>
            <a:off x="4311206" y="335661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sz="1400" baseline="-25000" dirty="0"/>
          </a:p>
        </p:txBody>
      </p:sp>
      <p:cxnSp>
        <p:nvCxnSpPr>
          <p:cNvPr id="10" name="Straight Arrow Connector 9">
            <a:extLst>
              <a:ext uri="{FF2B5EF4-FFF2-40B4-BE49-F238E27FC236}">
                <a16:creationId xmlns:a16="http://schemas.microsoft.com/office/drawing/2014/main" id="{26EDD2EA-18D7-0EFE-8B78-28C076626036}"/>
              </a:ext>
            </a:extLst>
          </p:cNvPr>
          <p:cNvCxnSpPr>
            <a:cxnSpLocks/>
            <a:stCxn id="8" idx="6"/>
            <a:endCxn id="9" idx="2"/>
          </p:cNvCxnSpPr>
          <p:nvPr/>
        </p:nvCxnSpPr>
        <p:spPr>
          <a:xfrm>
            <a:off x="2972427" y="3787411"/>
            <a:ext cx="133877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F7868DB7-ED7D-2505-4D27-1AA66AF5969F}"/>
                  </a:ext>
                </a:extLst>
              </p:cNvPr>
              <p:cNvSpPr txBox="1"/>
              <p:nvPr/>
            </p:nvSpPr>
            <p:spPr>
              <a:xfrm>
                <a:off x="3218623" y="3292628"/>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oMath>
                  </m:oMathPara>
                </a14:m>
                <a:endParaRPr lang="es-ES_tradnl" sz="2400" dirty="0"/>
              </a:p>
            </p:txBody>
          </p:sp>
        </mc:Choice>
        <mc:Fallback xmlns="">
          <p:sp>
            <p:nvSpPr>
              <p:cNvPr id="12" name="TextBox 11">
                <a:extLst>
                  <a:ext uri="{FF2B5EF4-FFF2-40B4-BE49-F238E27FC236}">
                    <a16:creationId xmlns:a16="http://schemas.microsoft.com/office/drawing/2014/main" id="{F7868DB7-ED7D-2505-4D27-1AA66AF5969F}"/>
                  </a:ext>
                </a:extLst>
              </p:cNvPr>
              <p:cNvSpPr txBox="1">
                <a:spLocks noRot="1" noChangeAspect="1" noMove="1" noResize="1" noEditPoints="1" noAdjustHandles="1" noChangeArrowheads="1" noChangeShapeType="1" noTextEdit="1"/>
              </p:cNvSpPr>
              <p:nvPr/>
            </p:nvSpPr>
            <p:spPr>
              <a:xfrm>
                <a:off x="3218623" y="3292628"/>
                <a:ext cx="737275" cy="461665"/>
              </a:xfrm>
              <a:prstGeom prst="rect">
                <a:avLst/>
              </a:prstGeom>
              <a:blipFill>
                <a:blip r:embed="rId4"/>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01A4195F-A150-3D86-301C-770F27632ABE}"/>
                  </a:ext>
                </a:extLst>
              </p:cNvPr>
              <p:cNvSpPr txBox="1"/>
              <p:nvPr/>
            </p:nvSpPr>
            <p:spPr>
              <a:xfrm>
                <a:off x="10112444" y="3088091"/>
                <a:ext cx="1145760" cy="461665"/>
              </a:xfrm>
              <a:prstGeom prst="rect">
                <a:avLst/>
              </a:prstGeom>
              <a:noFill/>
            </p:spPr>
            <p:txBody>
              <a:bodyPr wrap="square">
                <a:spAutoFit/>
              </a:bodyPr>
              <a:lstStyle/>
              <a:p>
                <a14:m>
                  <m:oMath xmlns:m="http://schemas.openxmlformats.org/officeDocument/2006/math">
                    <m:r>
                      <a:rPr lang="en-US" sz="2400" i="1" smtClean="0">
                        <a:solidFill>
                          <a:srgbClr val="FF00FF"/>
                        </a:solidFill>
                        <a:latin typeface="Cambria Math" panose="02040503050406030204" pitchFamily="18" charset="0"/>
                        <a:ea typeface="Cambria Math" panose="02040503050406030204" pitchFamily="18" charset="0"/>
                      </a:rPr>
                      <m:t>𝛾</m:t>
                    </m:r>
                  </m:oMath>
                </a14:m>
                <a:r>
                  <a:rPr lang="es-ES_tradnl" sz="2400" dirty="0"/>
                  <a:t> = 0.9</a:t>
                </a:r>
              </a:p>
            </p:txBody>
          </p:sp>
        </mc:Choice>
        <mc:Fallback xmlns="">
          <p:sp>
            <p:nvSpPr>
              <p:cNvPr id="22" name="TextBox 21">
                <a:extLst>
                  <a:ext uri="{FF2B5EF4-FFF2-40B4-BE49-F238E27FC236}">
                    <a16:creationId xmlns:a16="http://schemas.microsoft.com/office/drawing/2014/main" id="{01A4195F-A150-3D86-301C-770F27632ABE}"/>
                  </a:ext>
                </a:extLst>
              </p:cNvPr>
              <p:cNvSpPr txBox="1">
                <a:spLocks noRot="1" noChangeAspect="1" noMove="1" noResize="1" noEditPoints="1" noAdjustHandles="1" noChangeArrowheads="1" noChangeShapeType="1" noTextEdit="1"/>
              </p:cNvSpPr>
              <p:nvPr/>
            </p:nvSpPr>
            <p:spPr>
              <a:xfrm>
                <a:off x="10112444" y="3088091"/>
                <a:ext cx="1145760" cy="461665"/>
              </a:xfrm>
              <a:prstGeom prst="rect">
                <a:avLst/>
              </a:prstGeom>
              <a:blipFill>
                <a:blip r:embed="rId5"/>
                <a:stretch>
                  <a:fillRect l="-1099" t="-10811" r="-4396" b="-2973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D9E1BE9C-0111-C272-14EC-C0995CE96920}"/>
                  </a:ext>
                </a:extLst>
              </p:cNvPr>
              <p:cNvSpPr txBox="1"/>
              <p:nvPr/>
            </p:nvSpPr>
            <p:spPr>
              <a:xfrm>
                <a:off x="10112444" y="3567209"/>
                <a:ext cx="1145760" cy="461665"/>
              </a:xfrm>
              <a:prstGeom prst="rect">
                <a:avLst/>
              </a:prstGeom>
              <a:noFill/>
            </p:spPr>
            <p:txBody>
              <a:bodyPr wrap="square">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s-ES_tradnl" sz="2400" dirty="0"/>
                  <a:t> = 0.1</a:t>
                </a:r>
              </a:p>
            </p:txBody>
          </p:sp>
        </mc:Choice>
        <mc:Fallback xmlns="">
          <p:sp>
            <p:nvSpPr>
              <p:cNvPr id="23" name="TextBox 22">
                <a:extLst>
                  <a:ext uri="{FF2B5EF4-FFF2-40B4-BE49-F238E27FC236}">
                    <a16:creationId xmlns:a16="http://schemas.microsoft.com/office/drawing/2014/main" id="{D9E1BE9C-0111-C272-14EC-C0995CE96920}"/>
                  </a:ext>
                </a:extLst>
              </p:cNvPr>
              <p:cNvSpPr txBox="1">
                <a:spLocks noRot="1" noChangeAspect="1" noMove="1" noResize="1" noEditPoints="1" noAdjustHandles="1" noChangeArrowheads="1" noChangeShapeType="1" noTextEdit="1"/>
              </p:cNvSpPr>
              <p:nvPr/>
            </p:nvSpPr>
            <p:spPr>
              <a:xfrm>
                <a:off x="10112444" y="3567209"/>
                <a:ext cx="1145760" cy="461665"/>
              </a:xfrm>
              <a:prstGeom prst="rect">
                <a:avLst/>
              </a:prstGeom>
              <a:blipFill>
                <a:blip r:embed="rId6"/>
                <a:stretch>
                  <a:fillRect t="-10526" r="-6593" b="-28947"/>
                </a:stretch>
              </a:blipFill>
            </p:spPr>
            <p:txBody>
              <a:bodyPr/>
              <a:lstStyle/>
              <a:p>
                <a:r>
                  <a:rPr lang="es-ES_tradnl">
                    <a:noFill/>
                  </a:rPr>
                  <a:t> </a:t>
                </a:r>
              </a:p>
            </p:txBody>
          </p:sp>
        </mc:Fallback>
      </mc:AlternateContent>
      <p:pic>
        <p:nvPicPr>
          <p:cNvPr id="3" name="Picture 2">
            <a:extLst>
              <a:ext uri="{FF2B5EF4-FFF2-40B4-BE49-F238E27FC236}">
                <a16:creationId xmlns:a16="http://schemas.microsoft.com/office/drawing/2014/main" id="{7CDACA9C-3370-B970-0B2D-E77F07A42C53}"/>
              </a:ext>
            </a:extLst>
          </p:cNvPr>
          <p:cNvPicPr>
            <a:picLocks noChangeAspect="1"/>
          </p:cNvPicPr>
          <p:nvPr/>
        </p:nvPicPr>
        <p:blipFill>
          <a:blip r:embed="rId7"/>
          <a:srcRect t="32740" b="22039"/>
          <a:stretch/>
        </p:blipFill>
        <p:spPr>
          <a:xfrm>
            <a:off x="7286506" y="1703295"/>
            <a:ext cx="2943782" cy="1331229"/>
          </a:xfrm>
          <a:prstGeom prst="rect">
            <a:avLst/>
          </a:prstGeom>
        </p:spPr>
      </p:pic>
      <mc:AlternateContent xmlns:mc="http://schemas.openxmlformats.org/markup-compatibility/2006" xmlns:a14="http://schemas.microsoft.com/office/drawing/2010/main">
        <mc:Choice Requires="a14">
          <p:graphicFrame>
            <p:nvGraphicFramePr>
              <p:cNvPr id="13" name="Table 12">
                <a:extLst>
                  <a:ext uri="{FF2B5EF4-FFF2-40B4-BE49-F238E27FC236}">
                    <a16:creationId xmlns:a16="http://schemas.microsoft.com/office/drawing/2014/main" id="{D550E3B5-3788-9C46-803B-32A1346000C9}"/>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708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70840">
                    <a:tc>
                      <a:txBody>
                        <a:bodyPr/>
                        <a:lstStyle/>
                        <a:p>
                          <a:r>
                            <a:rPr lang="es-ES_tradnl" sz="2000" dirty="0"/>
                            <a:t>s</a:t>
                          </a:r>
                          <a:r>
                            <a:rPr lang="es-ES_tradnl" sz="2000" baseline="-25000" dirty="0"/>
                            <a:t>1</a:t>
                          </a:r>
                        </a:p>
                      </a:txBody>
                      <a:tcPr/>
                    </a:tc>
                    <a:tc>
                      <a:txBody>
                        <a:bodyPr/>
                        <a:lstStyle/>
                        <a:p>
                          <a:pPr algn="ctr"/>
                          <a14:m>
                            <m:oMathPara xmlns:m="http://schemas.openxmlformats.org/officeDocument/2006/math">
                              <m:oMathParaPr>
                                <m:jc m:val="centerGroup"/>
                              </m:oMathParaPr>
                              <m:oMath xmlns:m="http://schemas.openxmlformats.org/officeDocument/2006/math">
                                <m:r>
                                  <a:rPr lang="en-US" sz="2000" i="1" smtClean="0">
                                    <a:solidFill>
                                      <a:srgbClr val="BA8E00"/>
                                    </a:solidFill>
                                    <a:latin typeface="Cambria Math" panose="02040503050406030204" pitchFamily="18" charset="0"/>
                                    <a:ea typeface="Cambria Math" panose="02040503050406030204" pitchFamily="18" charset="0"/>
                                  </a:rPr>
                                  <m:t>1</m:t>
                                </m:r>
                                <m:r>
                                  <a:rPr lang="en-US" sz="2000" b="0" i="1" smtClean="0">
                                    <a:solidFill>
                                      <a:srgbClr val="BA8E00"/>
                                    </a:solidFill>
                                    <a:latin typeface="Cambria Math" panose="02040503050406030204" pitchFamily="18" charset="0"/>
                                    <a:ea typeface="Cambria Math" panose="02040503050406030204" pitchFamily="18" charset="0"/>
                                  </a:rPr>
                                  <m:t>.27</m:t>
                                </m:r>
                              </m:oMath>
                            </m:oMathPara>
                          </a14:m>
                          <a:endParaRPr lang="es-ES_tradnl" sz="2000" dirty="0"/>
                        </a:p>
                      </a:txBody>
                      <a:tcPr/>
                    </a:tc>
                    <a:tc>
                      <a:txBody>
                        <a:bodyPr/>
                        <a:lstStyle/>
                        <a:p>
                          <a:pPr algn="ctr"/>
                          <a:r>
                            <a:rPr lang="es-ES_tradnl" sz="2000" dirty="0"/>
                            <a:t>0</a:t>
                          </a:r>
                        </a:p>
                      </a:txBody>
                      <a:tcPr/>
                    </a:tc>
                    <a:extLst>
                      <a:ext uri="{0D108BD9-81ED-4DB2-BD59-A6C34878D82A}">
                        <a16:rowId xmlns:a16="http://schemas.microsoft.com/office/drawing/2014/main" val="2314989511"/>
                      </a:ext>
                    </a:extLst>
                  </a:tr>
                  <a:tr h="3708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708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708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Choice>
        <mc:Fallback xmlns="">
          <p:graphicFrame>
            <p:nvGraphicFramePr>
              <p:cNvPr id="13" name="Table 12">
                <a:extLst>
                  <a:ext uri="{FF2B5EF4-FFF2-40B4-BE49-F238E27FC236}">
                    <a16:creationId xmlns:a16="http://schemas.microsoft.com/office/drawing/2014/main" id="{D550E3B5-3788-9C46-803B-32A1346000C9}"/>
                  </a:ext>
                </a:extLst>
              </p:cNvPr>
              <p:cNvGraphicFramePr>
                <a:graphicFrameLocks noGrp="1"/>
              </p:cNvGraphicFramePr>
              <p:nvPr/>
            </p:nvGraphicFramePr>
            <p:xfrm>
              <a:off x="7559510" y="3099497"/>
              <a:ext cx="2132360" cy="1981200"/>
            </p:xfrm>
            <a:graphic>
              <a:graphicData uri="http://schemas.openxmlformats.org/drawingml/2006/table">
                <a:tbl>
                  <a:tblPr firstRow="1" bandRow="1">
                    <a:tableStyleId>{F5AB1C69-6EDB-4FF4-983F-18BD219EF322}</a:tableStyleId>
                  </a:tblPr>
                  <a:tblGrid>
                    <a:gridCol w="653761">
                      <a:extLst>
                        <a:ext uri="{9D8B030D-6E8A-4147-A177-3AD203B41FA5}">
                          <a16:colId xmlns:a16="http://schemas.microsoft.com/office/drawing/2014/main" val="1374007146"/>
                        </a:ext>
                      </a:extLst>
                    </a:gridCol>
                    <a:gridCol w="710293">
                      <a:extLst>
                        <a:ext uri="{9D8B030D-6E8A-4147-A177-3AD203B41FA5}">
                          <a16:colId xmlns:a16="http://schemas.microsoft.com/office/drawing/2014/main" val="2080095669"/>
                        </a:ext>
                      </a:extLst>
                    </a:gridCol>
                    <a:gridCol w="768306">
                      <a:extLst>
                        <a:ext uri="{9D8B030D-6E8A-4147-A177-3AD203B41FA5}">
                          <a16:colId xmlns:a16="http://schemas.microsoft.com/office/drawing/2014/main" val="1628204823"/>
                        </a:ext>
                      </a:extLst>
                    </a:gridCol>
                  </a:tblGrid>
                  <a:tr h="396240">
                    <a:tc>
                      <a:txBody>
                        <a:bodyPr/>
                        <a:lstStyle/>
                        <a:p>
                          <a:r>
                            <a:rPr lang="es-ES_tradnl" sz="2000" dirty="0"/>
                            <a:t>Q</a:t>
                          </a:r>
                        </a:p>
                      </a:txBody>
                      <a:tcPr/>
                    </a:tc>
                    <a:tc>
                      <a:txBody>
                        <a:bodyPr/>
                        <a:lstStyle/>
                        <a:p>
                          <a:pPr algn="ctr"/>
                          <a:r>
                            <a:rPr lang="es-ES_tradnl" sz="2000" dirty="0"/>
                            <a:t>a</a:t>
                          </a:r>
                          <a:r>
                            <a:rPr lang="es-ES_tradnl" sz="2000" baseline="-25000" dirty="0"/>
                            <a:t>1</a:t>
                          </a:r>
                        </a:p>
                      </a:txBody>
                      <a:tcPr/>
                    </a:tc>
                    <a:tc>
                      <a:txBody>
                        <a:bodyPr/>
                        <a:lstStyle/>
                        <a:p>
                          <a:pPr algn="ctr"/>
                          <a:r>
                            <a:rPr lang="es-ES_tradnl" sz="2000" dirty="0"/>
                            <a:t>a</a:t>
                          </a:r>
                          <a:r>
                            <a:rPr lang="es-ES_tradnl" sz="2000" baseline="-25000" dirty="0"/>
                            <a:t>2</a:t>
                          </a:r>
                        </a:p>
                      </a:txBody>
                      <a:tcPr/>
                    </a:tc>
                    <a:extLst>
                      <a:ext uri="{0D108BD9-81ED-4DB2-BD59-A6C34878D82A}">
                        <a16:rowId xmlns:a16="http://schemas.microsoft.com/office/drawing/2014/main" val="2397555726"/>
                      </a:ext>
                    </a:extLst>
                  </a:tr>
                  <a:tr h="396240">
                    <a:tc>
                      <a:txBody>
                        <a:bodyPr/>
                        <a:lstStyle/>
                        <a:p>
                          <a:r>
                            <a:rPr lang="es-ES_tradnl" sz="2000" dirty="0"/>
                            <a:t>s</a:t>
                          </a:r>
                          <a:r>
                            <a:rPr lang="es-ES_tradnl" sz="2000" baseline="-25000" dirty="0"/>
                            <a:t>1</a:t>
                          </a:r>
                        </a:p>
                      </a:txBody>
                      <a:tcPr/>
                    </a:tc>
                    <a:tc>
                      <a:txBody>
                        <a:bodyPr/>
                        <a:lstStyle/>
                        <a:p>
                          <a:endParaRPr lang="en-AR"/>
                        </a:p>
                      </a:txBody>
                      <a:tcPr>
                        <a:blipFill>
                          <a:blip r:embed="rId8"/>
                          <a:stretch>
                            <a:fillRect l="-94643" t="-106250" r="-112500" b="-318750"/>
                          </a:stretch>
                        </a:blipFill>
                      </a:tcPr>
                    </a:tc>
                    <a:tc>
                      <a:txBody>
                        <a:bodyPr/>
                        <a:lstStyle/>
                        <a:p>
                          <a:pPr algn="ctr"/>
                          <a:r>
                            <a:rPr lang="es-ES_tradnl" sz="2000" dirty="0"/>
                            <a:t>0</a:t>
                          </a:r>
                        </a:p>
                      </a:txBody>
                      <a:tcPr/>
                    </a:tc>
                    <a:extLst>
                      <a:ext uri="{0D108BD9-81ED-4DB2-BD59-A6C34878D82A}">
                        <a16:rowId xmlns:a16="http://schemas.microsoft.com/office/drawing/2014/main" val="2314989511"/>
                      </a:ext>
                    </a:extLst>
                  </a:tr>
                  <a:tr h="396240">
                    <a:tc>
                      <a:txBody>
                        <a:bodyPr/>
                        <a:lstStyle/>
                        <a:p>
                          <a:r>
                            <a:rPr lang="es-ES_tradnl" sz="2000" dirty="0"/>
                            <a:t>s</a:t>
                          </a:r>
                          <a:r>
                            <a:rPr lang="es-ES_tradnl" sz="2000" baseline="-25000" dirty="0"/>
                            <a:t>2</a:t>
                          </a:r>
                        </a:p>
                      </a:txBody>
                      <a:tcPr/>
                    </a:tc>
                    <a:tc>
                      <a:txBody>
                        <a:bodyPr/>
                        <a:lstStyle/>
                        <a:p>
                          <a:pPr algn="ctr"/>
                          <a:r>
                            <a:rPr lang="es-ES_tradnl" sz="2000" dirty="0"/>
                            <a:t>1</a:t>
                          </a:r>
                        </a:p>
                      </a:txBody>
                      <a:tcPr/>
                    </a:tc>
                    <a:tc>
                      <a:txBody>
                        <a:bodyPr/>
                        <a:lstStyle/>
                        <a:p>
                          <a:pPr algn="ctr"/>
                          <a:r>
                            <a:rPr lang="es-ES_tradnl" sz="2000" dirty="0"/>
                            <a:t>0.3</a:t>
                          </a:r>
                        </a:p>
                      </a:txBody>
                      <a:tcPr/>
                    </a:tc>
                    <a:extLst>
                      <a:ext uri="{0D108BD9-81ED-4DB2-BD59-A6C34878D82A}">
                        <a16:rowId xmlns:a16="http://schemas.microsoft.com/office/drawing/2014/main" val="3878425263"/>
                      </a:ext>
                    </a:extLst>
                  </a:tr>
                  <a:tr h="396240">
                    <a:tc>
                      <a:txBody>
                        <a:bodyPr/>
                        <a:lstStyle/>
                        <a:p>
                          <a:r>
                            <a:rPr lang="es-ES_tradnl" sz="2000" dirty="0"/>
                            <a:t>s</a:t>
                          </a:r>
                          <a:r>
                            <a:rPr lang="es-ES_tradnl" sz="2000" baseline="-25000" dirty="0"/>
                            <a:t>3</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2097800826"/>
                      </a:ext>
                    </a:extLst>
                  </a:tr>
                  <a:tr h="396240">
                    <a:tc>
                      <a:txBody>
                        <a:bodyPr/>
                        <a:lstStyle/>
                        <a:p>
                          <a:r>
                            <a:rPr lang="es-ES_tradnl" sz="2000" dirty="0"/>
                            <a:t>s</a:t>
                          </a:r>
                          <a:r>
                            <a:rPr lang="es-ES_tradnl" sz="2000" baseline="-25000" dirty="0"/>
                            <a:t>4</a:t>
                          </a:r>
                        </a:p>
                      </a:txBody>
                      <a:tcPr/>
                    </a:tc>
                    <a:tc>
                      <a:txBody>
                        <a:bodyPr/>
                        <a:lstStyle/>
                        <a:p>
                          <a:pPr algn="ctr"/>
                          <a:r>
                            <a:rPr lang="es-ES_tradnl" sz="2000" dirty="0"/>
                            <a:t>0</a:t>
                          </a:r>
                        </a:p>
                      </a:txBody>
                      <a:tcPr/>
                    </a:tc>
                    <a:tc>
                      <a:txBody>
                        <a:bodyPr/>
                        <a:lstStyle/>
                        <a:p>
                          <a:pPr algn="ctr"/>
                          <a:r>
                            <a:rPr lang="es-ES_tradnl" sz="2000" dirty="0"/>
                            <a:t>0</a:t>
                          </a:r>
                        </a:p>
                      </a:txBody>
                      <a:tcPr/>
                    </a:tc>
                    <a:extLst>
                      <a:ext uri="{0D108BD9-81ED-4DB2-BD59-A6C34878D82A}">
                        <a16:rowId xmlns:a16="http://schemas.microsoft.com/office/drawing/2014/main" val="698262769"/>
                      </a:ext>
                    </a:extLst>
                  </a:tr>
                </a:tbl>
              </a:graphicData>
            </a:graphic>
          </p:graphicFrame>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360DBC4-BFCB-A506-C0C5-9C5139A74F6D}"/>
                  </a:ext>
                </a:extLst>
              </p:cNvPr>
              <p:cNvSpPr txBox="1"/>
              <p:nvPr/>
            </p:nvSpPr>
            <p:spPr>
              <a:xfrm>
                <a:off x="2714130" y="3978887"/>
                <a:ext cx="1746259" cy="5135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400" dirty="0"/>
                        <m:t>🏆</m:t>
                      </m:r>
                      <m:sSub>
                        <m:sSubPr>
                          <m:ctrlPr>
                            <a:rPr lang="es-ES_tradnl" sz="2400" b="0" i="1" smtClean="0">
                              <a:solidFill>
                                <a:schemeClr val="accent3"/>
                              </a:solidFill>
                              <a:latin typeface="Cambria Math" panose="02040503050406030204" pitchFamily="18" charset="0"/>
                            </a:rPr>
                          </m:ctrlPr>
                        </m:sSubPr>
                        <m:e>
                          <m:r>
                            <a:rPr lang="es-ES_tradnl" sz="2400" b="0" i="1" smtClean="0">
                              <a:solidFill>
                                <a:schemeClr val="accent3"/>
                              </a:solidFill>
                              <a:latin typeface="Cambria Math" panose="02040503050406030204" pitchFamily="18" charset="0"/>
                            </a:rPr>
                            <m:t>𝑟</m:t>
                          </m:r>
                        </m:e>
                        <m:sub>
                          <m:r>
                            <a:rPr lang="en-US" sz="2400" b="0" i="1" smtClean="0">
                              <a:solidFill>
                                <a:schemeClr val="accent3"/>
                              </a:solidFill>
                              <a:latin typeface="Cambria Math" panose="02040503050406030204" pitchFamily="18" charset="0"/>
                            </a:rPr>
                            <m:t>11</m:t>
                          </m:r>
                        </m:sub>
                      </m:sSub>
                      <m:r>
                        <a:rPr lang="en-US" sz="2400" b="0" i="1" smtClean="0">
                          <a:solidFill>
                            <a:schemeClr val="accent3"/>
                          </a:solidFill>
                          <a:latin typeface="Cambria Math" panose="02040503050406030204" pitchFamily="18" charset="0"/>
                        </a:rPr>
                        <m:t>=1</m:t>
                      </m:r>
                    </m:oMath>
                  </m:oMathPara>
                </a14:m>
                <a:endParaRPr lang="es-ES_tradnl" sz="2400" dirty="0"/>
              </a:p>
            </p:txBody>
          </p:sp>
        </mc:Choice>
        <mc:Fallback xmlns="">
          <p:sp>
            <p:nvSpPr>
              <p:cNvPr id="6" name="TextBox 5">
                <a:extLst>
                  <a:ext uri="{FF2B5EF4-FFF2-40B4-BE49-F238E27FC236}">
                    <a16:creationId xmlns:a16="http://schemas.microsoft.com/office/drawing/2014/main" id="{6360DBC4-BFCB-A506-C0C5-9C5139A74F6D}"/>
                  </a:ext>
                </a:extLst>
              </p:cNvPr>
              <p:cNvSpPr txBox="1">
                <a:spLocks noRot="1" noChangeAspect="1" noMove="1" noResize="1" noEditPoints="1" noAdjustHandles="1" noChangeArrowheads="1" noChangeShapeType="1" noTextEdit="1"/>
              </p:cNvSpPr>
              <p:nvPr/>
            </p:nvSpPr>
            <p:spPr>
              <a:xfrm>
                <a:off x="2714130" y="3978887"/>
                <a:ext cx="1746259" cy="513539"/>
              </a:xfrm>
              <a:prstGeom prst="rect">
                <a:avLst/>
              </a:prstGeom>
              <a:blipFill>
                <a:blip r:embed="rId9"/>
                <a:stretch>
                  <a:fillRect b="-7317"/>
                </a:stretch>
              </a:blipFill>
            </p:spPr>
            <p:txBody>
              <a:bodyPr/>
              <a:lstStyle/>
              <a:p>
                <a:r>
                  <a:rPr lang="es-ES_tradnl">
                    <a:noFill/>
                  </a:rPr>
                  <a:t> </a:t>
                </a:r>
              </a:p>
            </p:txBody>
          </p:sp>
        </mc:Fallback>
      </mc:AlternateContent>
      <p:sp>
        <p:nvSpPr>
          <p:cNvPr id="11" name="Oval 10">
            <a:extLst>
              <a:ext uri="{FF2B5EF4-FFF2-40B4-BE49-F238E27FC236}">
                <a16:creationId xmlns:a16="http://schemas.microsoft.com/office/drawing/2014/main" id="{D19ADB4A-968F-87B4-5A70-8D0D40B41F42}"/>
              </a:ext>
            </a:extLst>
          </p:cNvPr>
          <p:cNvSpPr>
            <a:spLocks noChangeAspect="1"/>
          </p:cNvSpPr>
          <p:nvPr/>
        </p:nvSpPr>
        <p:spPr>
          <a:xfrm>
            <a:off x="5878286" y="3353458"/>
            <a:ext cx="861586" cy="861586"/>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4</a:t>
            </a:r>
            <a:endParaRPr lang="es-ES_tradnl" sz="1400" baseline="-25000" dirty="0"/>
          </a:p>
        </p:txBody>
      </p:sp>
      <p:cxnSp>
        <p:nvCxnSpPr>
          <p:cNvPr id="16" name="Straight Arrow Connector 15">
            <a:extLst>
              <a:ext uri="{FF2B5EF4-FFF2-40B4-BE49-F238E27FC236}">
                <a16:creationId xmlns:a16="http://schemas.microsoft.com/office/drawing/2014/main" id="{27DC5128-0013-1BC2-8332-8E345095195E}"/>
              </a:ext>
            </a:extLst>
          </p:cNvPr>
          <p:cNvCxnSpPr>
            <a:cxnSpLocks/>
          </p:cNvCxnSpPr>
          <p:nvPr/>
        </p:nvCxnSpPr>
        <p:spPr>
          <a:xfrm>
            <a:off x="5172792" y="3784479"/>
            <a:ext cx="705494" cy="2932"/>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A5B48D59-37BE-1386-E983-078ADB4D7B51}"/>
              </a:ext>
            </a:extLst>
          </p:cNvPr>
          <p:cNvPicPr>
            <a:picLocks noChangeAspect="1"/>
          </p:cNvPicPr>
          <p:nvPr/>
        </p:nvPicPr>
        <p:blipFill>
          <a:blip r:embed="rId7"/>
          <a:srcRect t="32740" b="22039"/>
          <a:stretch/>
        </p:blipFill>
        <p:spPr>
          <a:xfrm flipH="1">
            <a:off x="5699458" y="2812909"/>
            <a:ext cx="1219241" cy="551362"/>
          </a:xfrm>
          <a:prstGeom prst="rect">
            <a:avLst/>
          </a:prstGeom>
        </p:spPr>
      </p:pic>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56AF55F7-E0E1-C8C5-023D-739C73F5E355}"/>
                  </a:ext>
                </a:extLst>
              </p:cNvPr>
              <p:cNvSpPr txBox="1"/>
              <p:nvPr/>
            </p:nvSpPr>
            <p:spPr>
              <a:xfrm>
                <a:off x="5172792" y="3295723"/>
                <a:ext cx="737275"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_tradnl"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2</m:t>
                          </m:r>
                        </m:sub>
                      </m:sSub>
                    </m:oMath>
                  </m:oMathPara>
                </a14:m>
                <a:endParaRPr lang="es-ES_tradnl" sz="2400" dirty="0"/>
              </a:p>
            </p:txBody>
          </p:sp>
        </mc:Choice>
        <mc:Fallback xmlns="">
          <p:sp>
            <p:nvSpPr>
              <p:cNvPr id="19" name="TextBox 18">
                <a:extLst>
                  <a:ext uri="{FF2B5EF4-FFF2-40B4-BE49-F238E27FC236}">
                    <a16:creationId xmlns:a16="http://schemas.microsoft.com/office/drawing/2014/main" id="{56AF55F7-E0E1-C8C5-023D-739C73F5E355}"/>
                  </a:ext>
                </a:extLst>
              </p:cNvPr>
              <p:cNvSpPr txBox="1">
                <a:spLocks noRot="1" noChangeAspect="1" noMove="1" noResize="1" noEditPoints="1" noAdjustHandles="1" noChangeArrowheads="1" noChangeShapeType="1" noTextEdit="1"/>
              </p:cNvSpPr>
              <p:nvPr/>
            </p:nvSpPr>
            <p:spPr>
              <a:xfrm>
                <a:off x="5172792" y="3295723"/>
                <a:ext cx="737275" cy="461665"/>
              </a:xfrm>
              <a:prstGeom prst="rect">
                <a:avLst/>
              </a:prstGeom>
              <a:blipFill>
                <a:blip r:embed="rId10"/>
                <a:stretch>
                  <a:fillRect b="-2703"/>
                </a:stretch>
              </a:blipFill>
            </p:spPr>
            <p:txBody>
              <a:bodyPr/>
              <a:lstStyle/>
              <a:p>
                <a:r>
                  <a:rPr lang="es-ES_tradnl">
                    <a:noFill/>
                  </a:rPr>
                  <a:t> </a:t>
                </a:r>
              </a:p>
            </p:txBody>
          </p:sp>
        </mc:Fallback>
      </mc:AlternateContent>
    </p:spTree>
    <p:extLst>
      <p:ext uri="{BB962C8B-B14F-4D97-AF65-F5344CB8AC3E}">
        <p14:creationId xmlns:p14="http://schemas.microsoft.com/office/powerpoint/2010/main" val="274600606"/>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212521"/>
            <a:ext cx="10691265" cy="3872591"/>
          </a:xfrm>
        </p:spPr>
        <p:txBody>
          <a:bodyPr>
            <a:normAutofit/>
          </a:bodyPr>
          <a:lstStyle/>
          <a:p>
            <a:pPr marL="0" indent="0">
              <a:buNone/>
            </a:pPr>
            <a:r>
              <a:rPr lang="es-ES_tradnl" sz="2400" dirty="0"/>
              <a:t>¿Cómo decide el agente qué acción realizar?</a:t>
            </a:r>
          </a:p>
          <a:p>
            <a:pPr marL="0" indent="0">
              <a:buNone/>
            </a:pPr>
            <a:r>
              <a:rPr lang="es-ES_tradnl" sz="2400" dirty="0"/>
              <a:t>El agente debe equilibrar </a:t>
            </a:r>
            <a:r>
              <a:rPr lang="es-ES_tradnl" sz="2400" b="1" i="1" dirty="0">
                <a:solidFill>
                  <a:schemeClr val="accent6"/>
                </a:solidFill>
              </a:rPr>
              <a:t>exploración</a:t>
            </a:r>
            <a:r>
              <a:rPr lang="es-ES_tradnl" sz="2400" dirty="0"/>
              <a:t> (probar acciones nuevas) y </a:t>
            </a:r>
            <a:r>
              <a:rPr lang="es-ES_tradnl" sz="2400" b="1" i="1" dirty="0">
                <a:solidFill>
                  <a:schemeClr val="accent3"/>
                </a:solidFill>
              </a:rPr>
              <a:t>explotación</a:t>
            </a:r>
            <a:r>
              <a:rPr lang="es-ES_tradnl" sz="2400" dirty="0"/>
              <a:t> (usar el conocimiento actual para obtener la mayor recompensa).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6" name="TextBox 5">
            <a:extLst>
              <a:ext uri="{FF2B5EF4-FFF2-40B4-BE49-F238E27FC236}">
                <a16:creationId xmlns:a16="http://schemas.microsoft.com/office/drawing/2014/main" id="{D09053A0-7B6C-24D2-D2A2-EFA6B5612395}"/>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Tomar una acción</a:t>
            </a:r>
          </a:p>
        </p:txBody>
      </p:sp>
    </p:spTree>
    <p:extLst>
      <p:ext uri="{BB962C8B-B14F-4D97-AF65-F5344CB8AC3E}">
        <p14:creationId xmlns:p14="http://schemas.microsoft.com/office/powerpoint/2010/main" val="267466434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48BAB6-C760-9393-5AD7-F589D86B45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B4ACDB-DF18-D960-2BCB-088A737BF438}"/>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04F1F7F6-6020-0E4D-F08C-BF3A57DE082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0609E080-37D9-F1A0-33B3-F1F3DE894FDA}"/>
              </a:ext>
            </a:extLst>
          </p:cNvPr>
          <p:cNvSpPr>
            <a:spLocks noGrp="1"/>
          </p:cNvSpPr>
          <p:nvPr>
            <p:ph idx="1"/>
          </p:nvPr>
        </p:nvSpPr>
        <p:spPr>
          <a:xfrm>
            <a:off x="700635" y="2081479"/>
            <a:ext cx="10691265" cy="4003633"/>
          </a:xfrm>
        </p:spPr>
        <p:txBody>
          <a:bodyPr>
            <a:normAutofit/>
          </a:bodyPr>
          <a:lstStyle/>
          <a:p>
            <a:pPr marL="0" indent="0">
              <a:buNone/>
            </a:pPr>
            <a:r>
              <a:rPr lang="es-ES_tradnl" dirty="0"/>
              <a:t>Al inicio del entrenamiento, el agente no sabe qué acciones son </a:t>
            </a:r>
            <a:r>
              <a:rPr lang="es-ES_tradnl" i="1" dirty="0">
                <a:solidFill>
                  <a:srgbClr val="00B050"/>
                </a:solidFill>
              </a:rPr>
              <a:t>buenas</a:t>
            </a:r>
            <a:r>
              <a:rPr lang="es-ES_tradnl" dirty="0"/>
              <a:t> o </a:t>
            </a:r>
            <a:r>
              <a:rPr lang="es-ES_tradnl" i="1" dirty="0">
                <a:solidFill>
                  <a:srgbClr val="C00000"/>
                </a:solidFill>
              </a:rPr>
              <a:t>malas</a:t>
            </a:r>
            <a:r>
              <a:rPr lang="es-ES_tradnl" dirty="0"/>
              <a:t>. Durante la </a:t>
            </a:r>
            <a:r>
              <a:rPr lang="es-ES_tradnl" sz="2000" b="1" i="1" dirty="0">
                <a:solidFill>
                  <a:schemeClr val="accent6"/>
                </a:solidFill>
              </a:rPr>
              <a:t>exploración</a:t>
            </a:r>
            <a:r>
              <a:rPr lang="es-ES_tradnl" dirty="0"/>
              <a:t>, prueba diferentes acciones al azar y observa las recompensas, lo que le permite descubrir nuevas estrategias.</a:t>
            </a:r>
          </a:p>
        </p:txBody>
      </p:sp>
      <p:sp>
        <p:nvSpPr>
          <p:cNvPr id="7" name="Image by vectorjuice">
            <a:extLst>
              <a:ext uri="{FF2B5EF4-FFF2-40B4-BE49-F238E27FC236}">
                <a16:creationId xmlns:a16="http://schemas.microsoft.com/office/drawing/2014/main" id="{47DA402C-D83B-B80D-9BF3-828CE2124B23}"/>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6" name="TextBox 5">
            <a:extLst>
              <a:ext uri="{FF2B5EF4-FFF2-40B4-BE49-F238E27FC236}">
                <a16:creationId xmlns:a16="http://schemas.microsoft.com/office/drawing/2014/main" id="{BE4D491A-6001-01CA-3B49-A0917566B1E3}"/>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Exploración</a:t>
            </a:r>
          </a:p>
        </p:txBody>
      </p:sp>
      <p:sp>
        <p:nvSpPr>
          <p:cNvPr id="23" name="TextBox 22">
            <a:extLst>
              <a:ext uri="{FF2B5EF4-FFF2-40B4-BE49-F238E27FC236}">
                <a16:creationId xmlns:a16="http://schemas.microsoft.com/office/drawing/2014/main" id="{0F7192D8-313E-1BAF-A2BD-5EF3950CF9CA}"/>
              </a:ext>
            </a:extLst>
          </p:cNvPr>
          <p:cNvSpPr txBox="1"/>
          <p:nvPr/>
        </p:nvSpPr>
        <p:spPr>
          <a:xfrm>
            <a:off x="3580095" y="5718851"/>
            <a:ext cx="1005250" cy="369332"/>
          </a:xfrm>
          <a:prstGeom prst="rect">
            <a:avLst/>
          </a:prstGeom>
          <a:noFill/>
        </p:spPr>
        <p:txBody>
          <a:bodyPr wrap="square" rtlCol="0">
            <a:spAutoFit/>
          </a:bodyPr>
          <a:lstStyle/>
          <a:p>
            <a:pPr algn="ctr"/>
            <a:r>
              <a:rPr lang="es-ES_tradnl" dirty="0"/>
              <a:t>Q</a:t>
            </a:r>
            <a:r>
              <a:rPr lang="es-ES_tradnl" baseline="-25000" dirty="0"/>
              <a:t>11</a:t>
            </a:r>
            <a:r>
              <a:rPr lang="es-ES_tradnl" dirty="0"/>
              <a:t>=1.4</a:t>
            </a:r>
          </a:p>
        </p:txBody>
      </p:sp>
      <p:sp>
        <p:nvSpPr>
          <p:cNvPr id="19" name="Oval 18">
            <a:extLst>
              <a:ext uri="{FF2B5EF4-FFF2-40B4-BE49-F238E27FC236}">
                <a16:creationId xmlns:a16="http://schemas.microsoft.com/office/drawing/2014/main" id="{4E1562BF-4B94-CC5C-AABD-C85A299F7703}"/>
              </a:ext>
            </a:extLst>
          </p:cNvPr>
          <p:cNvSpPr/>
          <p:nvPr/>
        </p:nvSpPr>
        <p:spPr>
          <a:xfrm>
            <a:off x="5936483" y="3608614"/>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21" name="Oval 20">
            <a:extLst>
              <a:ext uri="{FF2B5EF4-FFF2-40B4-BE49-F238E27FC236}">
                <a16:creationId xmlns:a16="http://schemas.microsoft.com/office/drawing/2014/main" id="{7A9FED1B-594D-E179-5638-3C65336A7637}"/>
              </a:ext>
            </a:extLst>
          </p:cNvPr>
          <p:cNvSpPr/>
          <p:nvPr/>
        </p:nvSpPr>
        <p:spPr>
          <a:xfrm>
            <a:off x="3783749" y="5042195"/>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sp>
        <p:nvSpPr>
          <p:cNvPr id="31" name="Oval 30">
            <a:extLst>
              <a:ext uri="{FF2B5EF4-FFF2-40B4-BE49-F238E27FC236}">
                <a16:creationId xmlns:a16="http://schemas.microsoft.com/office/drawing/2014/main" id="{77A32B84-1BB1-159F-7C69-51E4AF19513F}"/>
              </a:ext>
            </a:extLst>
          </p:cNvPr>
          <p:cNvSpPr/>
          <p:nvPr/>
        </p:nvSpPr>
        <p:spPr>
          <a:xfrm>
            <a:off x="5239516" y="5042196"/>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2</a:t>
            </a:r>
          </a:p>
        </p:txBody>
      </p:sp>
      <p:sp>
        <p:nvSpPr>
          <p:cNvPr id="32" name="Oval 31">
            <a:extLst>
              <a:ext uri="{FF2B5EF4-FFF2-40B4-BE49-F238E27FC236}">
                <a16:creationId xmlns:a16="http://schemas.microsoft.com/office/drawing/2014/main" id="{5113EFE0-4CF4-E845-3739-8CF20157C9D8}"/>
              </a:ext>
            </a:extLst>
          </p:cNvPr>
          <p:cNvSpPr/>
          <p:nvPr/>
        </p:nvSpPr>
        <p:spPr>
          <a:xfrm>
            <a:off x="6740551" y="5042198"/>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3</a:t>
            </a:r>
          </a:p>
        </p:txBody>
      </p:sp>
      <p:sp>
        <p:nvSpPr>
          <p:cNvPr id="33" name="Oval 32">
            <a:extLst>
              <a:ext uri="{FF2B5EF4-FFF2-40B4-BE49-F238E27FC236}">
                <a16:creationId xmlns:a16="http://schemas.microsoft.com/office/drawing/2014/main" id="{2596F0AE-D609-D20F-2558-E9104CF72A12}"/>
              </a:ext>
            </a:extLst>
          </p:cNvPr>
          <p:cNvSpPr/>
          <p:nvPr/>
        </p:nvSpPr>
        <p:spPr>
          <a:xfrm>
            <a:off x="8196318" y="5042195"/>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4</a:t>
            </a:r>
          </a:p>
        </p:txBody>
      </p:sp>
      <p:cxnSp>
        <p:nvCxnSpPr>
          <p:cNvPr id="8" name="Straight Arrow Connector 7">
            <a:extLst>
              <a:ext uri="{FF2B5EF4-FFF2-40B4-BE49-F238E27FC236}">
                <a16:creationId xmlns:a16="http://schemas.microsoft.com/office/drawing/2014/main" id="{71260DC6-19C8-3DC5-CBB0-888B6EB011E0}"/>
              </a:ext>
            </a:extLst>
          </p:cNvPr>
          <p:cNvCxnSpPr>
            <a:cxnSpLocks/>
            <a:stCxn id="19" idx="2"/>
            <a:endCxn id="21" idx="7"/>
          </p:cNvCxnSpPr>
          <p:nvPr/>
        </p:nvCxnSpPr>
        <p:spPr>
          <a:xfrm flipH="1">
            <a:off x="4306145" y="3974026"/>
            <a:ext cx="1630338" cy="11577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C49990F-A047-F8CB-4690-4800D87FDC99}"/>
              </a:ext>
            </a:extLst>
          </p:cNvPr>
          <p:cNvCxnSpPr>
            <a:cxnSpLocks/>
            <a:stCxn id="19" idx="3"/>
            <a:endCxn id="31" idx="0"/>
          </p:cNvCxnSpPr>
          <p:nvPr/>
        </p:nvCxnSpPr>
        <p:spPr>
          <a:xfrm flipH="1">
            <a:off x="5545529" y="4232411"/>
            <a:ext cx="502078" cy="80978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46D3BE33-C215-1D75-8D0F-2FE683C76B20}"/>
              </a:ext>
            </a:extLst>
          </p:cNvPr>
          <p:cNvCxnSpPr>
            <a:cxnSpLocks/>
            <a:stCxn id="19" idx="5"/>
            <a:endCxn id="32" idx="0"/>
          </p:cNvCxnSpPr>
          <p:nvPr/>
        </p:nvCxnSpPr>
        <p:spPr>
          <a:xfrm>
            <a:off x="6584159" y="4232411"/>
            <a:ext cx="462405" cy="8097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E41BD000-77F2-BC5D-2B03-F1FA3961A1CF}"/>
              </a:ext>
            </a:extLst>
          </p:cNvPr>
          <p:cNvCxnSpPr>
            <a:cxnSpLocks/>
            <a:stCxn id="19" idx="6"/>
            <a:endCxn id="33" idx="1"/>
          </p:cNvCxnSpPr>
          <p:nvPr/>
        </p:nvCxnSpPr>
        <p:spPr>
          <a:xfrm>
            <a:off x="6695283" y="3974026"/>
            <a:ext cx="1590664" cy="11577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D735DC28-3D0E-D441-1E5A-F9626746D2EB}"/>
              </a:ext>
            </a:extLst>
          </p:cNvPr>
          <p:cNvSpPr txBox="1"/>
          <p:nvPr/>
        </p:nvSpPr>
        <p:spPr>
          <a:xfrm>
            <a:off x="5059459" y="5718851"/>
            <a:ext cx="1005250" cy="369332"/>
          </a:xfrm>
          <a:prstGeom prst="rect">
            <a:avLst/>
          </a:prstGeom>
          <a:noFill/>
        </p:spPr>
        <p:txBody>
          <a:bodyPr wrap="square" rtlCol="0">
            <a:spAutoFit/>
          </a:bodyPr>
          <a:lstStyle/>
          <a:p>
            <a:pPr algn="ctr"/>
            <a:r>
              <a:rPr lang="es-ES_tradnl" dirty="0"/>
              <a:t>Q</a:t>
            </a:r>
            <a:r>
              <a:rPr lang="es-ES_tradnl" baseline="-25000" dirty="0"/>
              <a:t>12</a:t>
            </a:r>
            <a:r>
              <a:rPr lang="es-ES_tradnl" dirty="0"/>
              <a:t>=1.7</a:t>
            </a:r>
          </a:p>
        </p:txBody>
      </p:sp>
      <p:sp>
        <p:nvSpPr>
          <p:cNvPr id="50" name="TextBox 49">
            <a:extLst>
              <a:ext uri="{FF2B5EF4-FFF2-40B4-BE49-F238E27FC236}">
                <a16:creationId xmlns:a16="http://schemas.microsoft.com/office/drawing/2014/main" id="{9B794ED3-CBB0-463E-1761-E837A14AB142}"/>
              </a:ext>
            </a:extLst>
          </p:cNvPr>
          <p:cNvSpPr txBox="1"/>
          <p:nvPr/>
        </p:nvSpPr>
        <p:spPr>
          <a:xfrm>
            <a:off x="6538823" y="5718851"/>
            <a:ext cx="1005250" cy="369332"/>
          </a:xfrm>
          <a:prstGeom prst="rect">
            <a:avLst/>
          </a:prstGeom>
          <a:noFill/>
        </p:spPr>
        <p:txBody>
          <a:bodyPr wrap="square" rtlCol="0">
            <a:spAutoFit/>
          </a:bodyPr>
          <a:lstStyle/>
          <a:p>
            <a:pPr algn="ctr"/>
            <a:r>
              <a:rPr lang="es-ES_tradnl" dirty="0"/>
              <a:t>Q</a:t>
            </a:r>
            <a:r>
              <a:rPr lang="es-ES_tradnl" baseline="-25000" dirty="0"/>
              <a:t>13</a:t>
            </a:r>
            <a:r>
              <a:rPr lang="es-ES_tradnl" dirty="0"/>
              <a:t>=0.9</a:t>
            </a:r>
          </a:p>
        </p:txBody>
      </p:sp>
      <p:sp>
        <p:nvSpPr>
          <p:cNvPr id="51" name="TextBox 50">
            <a:extLst>
              <a:ext uri="{FF2B5EF4-FFF2-40B4-BE49-F238E27FC236}">
                <a16:creationId xmlns:a16="http://schemas.microsoft.com/office/drawing/2014/main" id="{D7F846E7-A37E-FFA8-C889-800B9F50B21D}"/>
              </a:ext>
            </a:extLst>
          </p:cNvPr>
          <p:cNvSpPr txBox="1"/>
          <p:nvPr/>
        </p:nvSpPr>
        <p:spPr>
          <a:xfrm>
            <a:off x="8018187" y="5718851"/>
            <a:ext cx="1005250" cy="369332"/>
          </a:xfrm>
          <a:prstGeom prst="rect">
            <a:avLst/>
          </a:prstGeom>
          <a:noFill/>
        </p:spPr>
        <p:txBody>
          <a:bodyPr wrap="square" rtlCol="0">
            <a:spAutoFit/>
          </a:bodyPr>
          <a:lstStyle/>
          <a:p>
            <a:pPr algn="ctr"/>
            <a:r>
              <a:rPr lang="es-ES_tradnl" dirty="0"/>
              <a:t>Q</a:t>
            </a:r>
            <a:r>
              <a:rPr lang="es-ES_tradnl" baseline="-25000" dirty="0"/>
              <a:t>14</a:t>
            </a:r>
            <a:r>
              <a:rPr lang="es-ES_tradnl" dirty="0"/>
              <a:t>=1.2</a:t>
            </a:r>
          </a:p>
        </p:txBody>
      </p:sp>
      <p:pic>
        <p:nvPicPr>
          <p:cNvPr id="53" name="Picture 52">
            <a:extLst>
              <a:ext uri="{FF2B5EF4-FFF2-40B4-BE49-F238E27FC236}">
                <a16:creationId xmlns:a16="http://schemas.microsoft.com/office/drawing/2014/main" id="{CE279D4F-5AA0-5675-84F0-E25CA0B3DBCE}"/>
              </a:ext>
            </a:extLst>
          </p:cNvPr>
          <p:cNvPicPr>
            <a:picLocks noChangeAspect="1"/>
          </p:cNvPicPr>
          <p:nvPr/>
        </p:nvPicPr>
        <p:blipFill>
          <a:blip r:embed="rId4"/>
          <a:srcRect t="32740" b="22039"/>
          <a:stretch/>
        </p:blipFill>
        <p:spPr>
          <a:xfrm flipH="1">
            <a:off x="5706262" y="3039420"/>
            <a:ext cx="1219241" cy="551362"/>
          </a:xfrm>
          <a:prstGeom prst="rect">
            <a:avLst/>
          </a:prstGeom>
        </p:spPr>
      </p:pic>
    </p:spTree>
    <p:extLst>
      <p:ext uri="{BB962C8B-B14F-4D97-AF65-F5344CB8AC3E}">
        <p14:creationId xmlns:p14="http://schemas.microsoft.com/office/powerpoint/2010/main" val="3737328267"/>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B6C77-6B5B-3F3A-AB90-2B6D4AB348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1C130F-CB88-6D6F-9956-892320AEF1F2}"/>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E18625BB-A326-C48E-44FB-31AF8709DCC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DB07CDA7-9F6F-5E78-E29D-A0AC6E9AFFBE}"/>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23" name="TextBox 22">
            <a:extLst>
              <a:ext uri="{FF2B5EF4-FFF2-40B4-BE49-F238E27FC236}">
                <a16:creationId xmlns:a16="http://schemas.microsoft.com/office/drawing/2014/main" id="{C2E76550-2ACB-0FFA-A808-4A95C68A2509}"/>
              </a:ext>
            </a:extLst>
          </p:cNvPr>
          <p:cNvSpPr txBox="1"/>
          <p:nvPr/>
        </p:nvSpPr>
        <p:spPr>
          <a:xfrm>
            <a:off x="3580095" y="5718851"/>
            <a:ext cx="1005250" cy="369332"/>
          </a:xfrm>
          <a:prstGeom prst="rect">
            <a:avLst/>
          </a:prstGeom>
          <a:noFill/>
        </p:spPr>
        <p:txBody>
          <a:bodyPr wrap="square" rtlCol="0">
            <a:spAutoFit/>
          </a:bodyPr>
          <a:lstStyle/>
          <a:p>
            <a:pPr algn="ctr"/>
            <a:r>
              <a:rPr lang="es-ES_tradnl" dirty="0"/>
              <a:t>Q</a:t>
            </a:r>
            <a:r>
              <a:rPr lang="es-ES_tradnl" baseline="-25000" dirty="0"/>
              <a:t>11</a:t>
            </a:r>
            <a:r>
              <a:rPr lang="es-ES_tradnl" dirty="0"/>
              <a:t>=1.4</a:t>
            </a:r>
          </a:p>
        </p:txBody>
      </p:sp>
      <p:sp>
        <p:nvSpPr>
          <p:cNvPr id="19" name="Oval 18">
            <a:extLst>
              <a:ext uri="{FF2B5EF4-FFF2-40B4-BE49-F238E27FC236}">
                <a16:creationId xmlns:a16="http://schemas.microsoft.com/office/drawing/2014/main" id="{273DBEEC-204F-3BDE-22DF-5DB8AC4E4FB8}"/>
              </a:ext>
            </a:extLst>
          </p:cNvPr>
          <p:cNvSpPr/>
          <p:nvPr/>
        </p:nvSpPr>
        <p:spPr>
          <a:xfrm>
            <a:off x="5936483" y="3608614"/>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21" name="Oval 20">
            <a:extLst>
              <a:ext uri="{FF2B5EF4-FFF2-40B4-BE49-F238E27FC236}">
                <a16:creationId xmlns:a16="http://schemas.microsoft.com/office/drawing/2014/main" id="{DE30C168-CAAA-ADB1-0B23-029B8556B7B1}"/>
              </a:ext>
            </a:extLst>
          </p:cNvPr>
          <p:cNvSpPr/>
          <p:nvPr/>
        </p:nvSpPr>
        <p:spPr>
          <a:xfrm>
            <a:off x="3783749" y="5042195"/>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sp>
        <p:nvSpPr>
          <p:cNvPr id="31" name="Oval 30">
            <a:extLst>
              <a:ext uri="{FF2B5EF4-FFF2-40B4-BE49-F238E27FC236}">
                <a16:creationId xmlns:a16="http://schemas.microsoft.com/office/drawing/2014/main" id="{FB83BAB1-4E71-AFE2-FDF6-92B5617189B6}"/>
              </a:ext>
            </a:extLst>
          </p:cNvPr>
          <p:cNvSpPr/>
          <p:nvPr/>
        </p:nvSpPr>
        <p:spPr>
          <a:xfrm>
            <a:off x="5239516" y="5042196"/>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2</a:t>
            </a:r>
          </a:p>
        </p:txBody>
      </p:sp>
      <p:sp>
        <p:nvSpPr>
          <p:cNvPr id="32" name="Oval 31">
            <a:extLst>
              <a:ext uri="{FF2B5EF4-FFF2-40B4-BE49-F238E27FC236}">
                <a16:creationId xmlns:a16="http://schemas.microsoft.com/office/drawing/2014/main" id="{39B2D714-C743-6EAB-B631-38AF73538010}"/>
              </a:ext>
            </a:extLst>
          </p:cNvPr>
          <p:cNvSpPr/>
          <p:nvPr/>
        </p:nvSpPr>
        <p:spPr>
          <a:xfrm>
            <a:off x="6740551" y="5042198"/>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3</a:t>
            </a:r>
          </a:p>
        </p:txBody>
      </p:sp>
      <p:sp>
        <p:nvSpPr>
          <p:cNvPr id="33" name="Oval 32">
            <a:extLst>
              <a:ext uri="{FF2B5EF4-FFF2-40B4-BE49-F238E27FC236}">
                <a16:creationId xmlns:a16="http://schemas.microsoft.com/office/drawing/2014/main" id="{25E11BC3-CE29-6653-DEC6-30283FF03EED}"/>
              </a:ext>
            </a:extLst>
          </p:cNvPr>
          <p:cNvSpPr/>
          <p:nvPr/>
        </p:nvSpPr>
        <p:spPr>
          <a:xfrm>
            <a:off x="8196318" y="5042195"/>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4</a:t>
            </a:r>
          </a:p>
        </p:txBody>
      </p:sp>
      <p:cxnSp>
        <p:nvCxnSpPr>
          <p:cNvPr id="8" name="Straight Arrow Connector 7">
            <a:extLst>
              <a:ext uri="{FF2B5EF4-FFF2-40B4-BE49-F238E27FC236}">
                <a16:creationId xmlns:a16="http://schemas.microsoft.com/office/drawing/2014/main" id="{4AFE203C-065A-6104-3260-F4115DC74F18}"/>
              </a:ext>
            </a:extLst>
          </p:cNvPr>
          <p:cNvCxnSpPr>
            <a:cxnSpLocks/>
            <a:stCxn id="19" idx="2"/>
            <a:endCxn id="21" idx="7"/>
          </p:cNvCxnSpPr>
          <p:nvPr/>
        </p:nvCxnSpPr>
        <p:spPr>
          <a:xfrm flipH="1">
            <a:off x="4306145" y="3974026"/>
            <a:ext cx="1630338" cy="11577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1FA0C0A-7E48-08D3-D456-359241E10D76}"/>
              </a:ext>
            </a:extLst>
          </p:cNvPr>
          <p:cNvCxnSpPr>
            <a:cxnSpLocks/>
            <a:stCxn id="19" idx="3"/>
            <a:endCxn id="31" idx="0"/>
          </p:cNvCxnSpPr>
          <p:nvPr/>
        </p:nvCxnSpPr>
        <p:spPr>
          <a:xfrm flipH="1">
            <a:off x="5545529" y="4232411"/>
            <a:ext cx="502078" cy="80978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B4F76410-C876-78E6-4318-2BF8B7448632}"/>
              </a:ext>
            </a:extLst>
          </p:cNvPr>
          <p:cNvCxnSpPr>
            <a:cxnSpLocks/>
            <a:stCxn id="19" idx="5"/>
            <a:endCxn id="32" idx="0"/>
          </p:cNvCxnSpPr>
          <p:nvPr/>
        </p:nvCxnSpPr>
        <p:spPr>
          <a:xfrm>
            <a:off x="6584159" y="4232411"/>
            <a:ext cx="462405" cy="8097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6B99AFF-35AD-FAEA-EFDC-18ABC53C9FA6}"/>
              </a:ext>
            </a:extLst>
          </p:cNvPr>
          <p:cNvCxnSpPr>
            <a:cxnSpLocks/>
            <a:stCxn id="19" idx="6"/>
            <a:endCxn id="33" idx="1"/>
          </p:cNvCxnSpPr>
          <p:nvPr/>
        </p:nvCxnSpPr>
        <p:spPr>
          <a:xfrm>
            <a:off x="6695283" y="3974026"/>
            <a:ext cx="1590664" cy="11577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2437FD4A-15AE-D7AF-3B19-7F30E8311921}"/>
              </a:ext>
            </a:extLst>
          </p:cNvPr>
          <p:cNvSpPr txBox="1"/>
          <p:nvPr/>
        </p:nvSpPr>
        <p:spPr>
          <a:xfrm>
            <a:off x="5059459" y="5718851"/>
            <a:ext cx="1005250" cy="369332"/>
          </a:xfrm>
          <a:prstGeom prst="rect">
            <a:avLst/>
          </a:prstGeom>
          <a:noFill/>
        </p:spPr>
        <p:txBody>
          <a:bodyPr wrap="square" rtlCol="0">
            <a:spAutoFit/>
          </a:bodyPr>
          <a:lstStyle/>
          <a:p>
            <a:pPr algn="ctr"/>
            <a:r>
              <a:rPr lang="es-ES_tradnl" dirty="0"/>
              <a:t>Q</a:t>
            </a:r>
            <a:r>
              <a:rPr lang="es-ES_tradnl" baseline="-25000" dirty="0"/>
              <a:t>12</a:t>
            </a:r>
            <a:r>
              <a:rPr lang="es-ES_tradnl" dirty="0"/>
              <a:t>=1.7</a:t>
            </a:r>
          </a:p>
        </p:txBody>
      </p:sp>
      <p:sp>
        <p:nvSpPr>
          <p:cNvPr id="50" name="TextBox 49">
            <a:extLst>
              <a:ext uri="{FF2B5EF4-FFF2-40B4-BE49-F238E27FC236}">
                <a16:creationId xmlns:a16="http://schemas.microsoft.com/office/drawing/2014/main" id="{D07D32E9-5738-0101-7C81-880CC5A284FB}"/>
              </a:ext>
            </a:extLst>
          </p:cNvPr>
          <p:cNvSpPr txBox="1"/>
          <p:nvPr/>
        </p:nvSpPr>
        <p:spPr>
          <a:xfrm>
            <a:off x="6538823" y="5718851"/>
            <a:ext cx="1005250" cy="369332"/>
          </a:xfrm>
          <a:prstGeom prst="rect">
            <a:avLst/>
          </a:prstGeom>
          <a:noFill/>
        </p:spPr>
        <p:txBody>
          <a:bodyPr wrap="square" rtlCol="0">
            <a:spAutoFit/>
          </a:bodyPr>
          <a:lstStyle/>
          <a:p>
            <a:pPr algn="ctr"/>
            <a:r>
              <a:rPr lang="es-ES_tradnl" dirty="0"/>
              <a:t>Q</a:t>
            </a:r>
            <a:r>
              <a:rPr lang="es-ES_tradnl" baseline="-25000" dirty="0"/>
              <a:t>13</a:t>
            </a:r>
            <a:r>
              <a:rPr lang="es-ES_tradnl" dirty="0"/>
              <a:t>=0.9</a:t>
            </a:r>
          </a:p>
        </p:txBody>
      </p:sp>
      <p:sp>
        <p:nvSpPr>
          <p:cNvPr id="51" name="TextBox 50">
            <a:extLst>
              <a:ext uri="{FF2B5EF4-FFF2-40B4-BE49-F238E27FC236}">
                <a16:creationId xmlns:a16="http://schemas.microsoft.com/office/drawing/2014/main" id="{52995779-1B32-DE7C-4856-030CD0B3ED71}"/>
              </a:ext>
            </a:extLst>
          </p:cNvPr>
          <p:cNvSpPr txBox="1"/>
          <p:nvPr/>
        </p:nvSpPr>
        <p:spPr>
          <a:xfrm>
            <a:off x="8018187" y="5718851"/>
            <a:ext cx="1005250" cy="369332"/>
          </a:xfrm>
          <a:prstGeom prst="rect">
            <a:avLst/>
          </a:prstGeom>
          <a:noFill/>
        </p:spPr>
        <p:txBody>
          <a:bodyPr wrap="square" rtlCol="0">
            <a:spAutoFit/>
          </a:bodyPr>
          <a:lstStyle/>
          <a:p>
            <a:pPr algn="ctr"/>
            <a:r>
              <a:rPr lang="es-ES_tradnl" dirty="0"/>
              <a:t>Q</a:t>
            </a:r>
            <a:r>
              <a:rPr lang="es-ES_tradnl" baseline="-25000" dirty="0"/>
              <a:t>14</a:t>
            </a:r>
            <a:r>
              <a:rPr lang="es-ES_tradnl" dirty="0"/>
              <a:t>=1.2</a:t>
            </a:r>
          </a:p>
        </p:txBody>
      </p:sp>
      <p:pic>
        <p:nvPicPr>
          <p:cNvPr id="53" name="Picture 52">
            <a:extLst>
              <a:ext uri="{FF2B5EF4-FFF2-40B4-BE49-F238E27FC236}">
                <a16:creationId xmlns:a16="http://schemas.microsoft.com/office/drawing/2014/main" id="{AA9EE1A3-C7B8-AB42-8CFB-D8B8015109AB}"/>
              </a:ext>
            </a:extLst>
          </p:cNvPr>
          <p:cNvPicPr>
            <a:picLocks noChangeAspect="1"/>
          </p:cNvPicPr>
          <p:nvPr/>
        </p:nvPicPr>
        <p:blipFill>
          <a:blip r:embed="rId4"/>
          <a:srcRect t="32740" b="22039"/>
          <a:stretch/>
        </p:blipFill>
        <p:spPr>
          <a:xfrm flipH="1">
            <a:off x="5706262" y="3039420"/>
            <a:ext cx="1219241" cy="551362"/>
          </a:xfrm>
          <a:prstGeom prst="rect">
            <a:avLst/>
          </a:prstGeom>
        </p:spPr>
      </p:pic>
      <p:sp>
        <p:nvSpPr>
          <p:cNvPr id="3" name="TextBox 2">
            <a:extLst>
              <a:ext uri="{FF2B5EF4-FFF2-40B4-BE49-F238E27FC236}">
                <a16:creationId xmlns:a16="http://schemas.microsoft.com/office/drawing/2014/main" id="{ECFA4A65-3B56-E0AB-705F-3BD3D5295E0E}"/>
              </a:ext>
            </a:extLst>
          </p:cNvPr>
          <p:cNvSpPr txBox="1"/>
          <p:nvPr/>
        </p:nvSpPr>
        <p:spPr>
          <a:xfrm>
            <a:off x="9066949" y="5372699"/>
            <a:ext cx="2448106" cy="369332"/>
          </a:xfrm>
          <a:prstGeom prst="rect">
            <a:avLst/>
          </a:prstGeom>
          <a:noFill/>
        </p:spPr>
        <p:txBody>
          <a:bodyPr wrap="none" rtlCol="0">
            <a:spAutoFit/>
          </a:bodyPr>
          <a:lstStyle/>
          <a:p>
            <a:r>
              <a:rPr lang="es-ES_tradnl" i="1" dirty="0">
                <a:solidFill>
                  <a:srgbClr val="C00000"/>
                </a:solidFill>
              </a:rPr>
              <a:t>Se elije al azar esta acción</a:t>
            </a:r>
          </a:p>
        </p:txBody>
      </p:sp>
      <p:sp>
        <p:nvSpPr>
          <p:cNvPr id="9" name="Rounded Rectangle 8">
            <a:extLst>
              <a:ext uri="{FF2B5EF4-FFF2-40B4-BE49-F238E27FC236}">
                <a16:creationId xmlns:a16="http://schemas.microsoft.com/office/drawing/2014/main" id="{5FD1FA33-B27C-6293-E393-45AACD22C62F}"/>
              </a:ext>
            </a:extLst>
          </p:cNvPr>
          <p:cNvSpPr/>
          <p:nvPr/>
        </p:nvSpPr>
        <p:spPr>
          <a:xfrm>
            <a:off x="8001284" y="4927314"/>
            <a:ext cx="1037259" cy="1157798"/>
          </a:xfrm>
          <a:prstGeom prst="round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Content Placeholder 3">
            <a:extLst>
              <a:ext uri="{FF2B5EF4-FFF2-40B4-BE49-F238E27FC236}">
                <a16:creationId xmlns:a16="http://schemas.microsoft.com/office/drawing/2014/main" id="{AFDDE64D-BEB8-706A-CDE1-8B5AB11765C2}"/>
              </a:ext>
            </a:extLst>
          </p:cNvPr>
          <p:cNvSpPr>
            <a:spLocks noGrp="1"/>
          </p:cNvSpPr>
          <p:nvPr>
            <p:ph idx="1"/>
          </p:nvPr>
        </p:nvSpPr>
        <p:spPr>
          <a:xfrm>
            <a:off x="700635" y="2081479"/>
            <a:ext cx="10691265" cy="4003633"/>
          </a:xfrm>
        </p:spPr>
        <p:txBody>
          <a:bodyPr>
            <a:normAutofit/>
          </a:bodyPr>
          <a:lstStyle/>
          <a:p>
            <a:pPr marL="0" indent="0">
              <a:buNone/>
            </a:pPr>
            <a:r>
              <a:rPr lang="es-ES_tradnl" dirty="0"/>
              <a:t>Al inicio del entrenamiento, el agente no sabe qué acciones son </a:t>
            </a:r>
            <a:r>
              <a:rPr lang="es-ES_tradnl" i="1" dirty="0">
                <a:solidFill>
                  <a:srgbClr val="00B050"/>
                </a:solidFill>
              </a:rPr>
              <a:t>buenas</a:t>
            </a:r>
            <a:r>
              <a:rPr lang="es-ES_tradnl" dirty="0"/>
              <a:t> o </a:t>
            </a:r>
            <a:r>
              <a:rPr lang="es-ES_tradnl" i="1" dirty="0">
                <a:solidFill>
                  <a:srgbClr val="C00000"/>
                </a:solidFill>
              </a:rPr>
              <a:t>malas</a:t>
            </a:r>
            <a:r>
              <a:rPr lang="es-ES_tradnl" dirty="0"/>
              <a:t>. Durante la </a:t>
            </a:r>
            <a:r>
              <a:rPr lang="es-ES_tradnl" sz="2000" b="1" i="1" dirty="0">
                <a:solidFill>
                  <a:schemeClr val="accent6"/>
                </a:solidFill>
              </a:rPr>
              <a:t>exploración</a:t>
            </a:r>
            <a:r>
              <a:rPr lang="es-ES_tradnl" dirty="0"/>
              <a:t>, prueba diferentes acciones al azar y observa las recompensas, lo que le permite descubrir nuevas estrategias.</a:t>
            </a:r>
          </a:p>
        </p:txBody>
      </p:sp>
      <p:sp>
        <p:nvSpPr>
          <p:cNvPr id="13" name="TextBox 12">
            <a:extLst>
              <a:ext uri="{FF2B5EF4-FFF2-40B4-BE49-F238E27FC236}">
                <a16:creationId xmlns:a16="http://schemas.microsoft.com/office/drawing/2014/main" id="{54B9FD66-3406-9FC1-D90D-C54CEE8FB0EF}"/>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Exploración</a:t>
            </a:r>
          </a:p>
        </p:txBody>
      </p:sp>
    </p:spTree>
    <p:extLst>
      <p:ext uri="{BB962C8B-B14F-4D97-AF65-F5344CB8AC3E}">
        <p14:creationId xmlns:p14="http://schemas.microsoft.com/office/powerpoint/2010/main" val="62739334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2144D4-8A63-280D-827E-533DA851B9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43D6EF-7A4C-CC1E-F3D9-28ABE1502E0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57B57FF6-3918-C058-F35B-6CA93358158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637B01C9-7289-4A54-63EF-6D66F2BFE03D}"/>
              </a:ext>
            </a:extLst>
          </p:cNvPr>
          <p:cNvSpPr>
            <a:spLocks noGrp="1"/>
          </p:cNvSpPr>
          <p:nvPr>
            <p:ph idx="1"/>
          </p:nvPr>
        </p:nvSpPr>
        <p:spPr>
          <a:xfrm>
            <a:off x="700635" y="2081479"/>
            <a:ext cx="10691265" cy="4003633"/>
          </a:xfrm>
        </p:spPr>
        <p:txBody>
          <a:bodyPr>
            <a:normAutofit/>
          </a:bodyPr>
          <a:lstStyle/>
          <a:p>
            <a:pPr marL="0" indent="0">
              <a:buNone/>
            </a:pPr>
            <a:r>
              <a:rPr lang="es-ES_tradnl" dirty="0"/>
              <a:t>Con el tiempo, el agente acumula conocimiento. Cuando el modelo ya ha aprendido lo suficiente, puede elegir sistemáticamente las mejores acciones, </a:t>
            </a:r>
            <a:r>
              <a:rPr lang="es-ES_tradnl" b="1" dirty="0">
                <a:solidFill>
                  <a:schemeClr val="accent6">
                    <a:lumMod val="60000"/>
                    <a:lumOff val="40000"/>
                  </a:schemeClr>
                </a:solidFill>
              </a:rPr>
              <a:t>aquellas que producen el mayor retorno esperado</a:t>
            </a:r>
            <a:r>
              <a:rPr lang="es-ES_tradnl" dirty="0"/>
              <a:t>.</a:t>
            </a:r>
          </a:p>
        </p:txBody>
      </p:sp>
      <p:sp>
        <p:nvSpPr>
          <p:cNvPr id="7" name="Image by vectorjuice">
            <a:extLst>
              <a:ext uri="{FF2B5EF4-FFF2-40B4-BE49-F238E27FC236}">
                <a16:creationId xmlns:a16="http://schemas.microsoft.com/office/drawing/2014/main" id="{54C3F54F-DADF-8737-C8AF-EC10F6C984F2}"/>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6" name="TextBox 5">
            <a:extLst>
              <a:ext uri="{FF2B5EF4-FFF2-40B4-BE49-F238E27FC236}">
                <a16:creationId xmlns:a16="http://schemas.microsoft.com/office/drawing/2014/main" id="{BCE0050C-EF38-6391-E1F1-0FD579B14B4B}"/>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Explotación</a:t>
            </a:r>
          </a:p>
        </p:txBody>
      </p:sp>
      <p:sp>
        <p:nvSpPr>
          <p:cNvPr id="23" name="TextBox 22">
            <a:extLst>
              <a:ext uri="{FF2B5EF4-FFF2-40B4-BE49-F238E27FC236}">
                <a16:creationId xmlns:a16="http://schemas.microsoft.com/office/drawing/2014/main" id="{36ABF691-406E-3487-77AC-BB12378C7ED8}"/>
              </a:ext>
            </a:extLst>
          </p:cNvPr>
          <p:cNvSpPr txBox="1"/>
          <p:nvPr/>
        </p:nvSpPr>
        <p:spPr>
          <a:xfrm>
            <a:off x="3580095" y="5718851"/>
            <a:ext cx="1005250" cy="369332"/>
          </a:xfrm>
          <a:prstGeom prst="rect">
            <a:avLst/>
          </a:prstGeom>
          <a:noFill/>
        </p:spPr>
        <p:txBody>
          <a:bodyPr wrap="square" rtlCol="0">
            <a:spAutoFit/>
          </a:bodyPr>
          <a:lstStyle/>
          <a:p>
            <a:pPr algn="ctr"/>
            <a:r>
              <a:rPr lang="es-ES_tradnl" dirty="0"/>
              <a:t>Q</a:t>
            </a:r>
            <a:r>
              <a:rPr lang="es-ES_tradnl" baseline="-25000" dirty="0"/>
              <a:t>11</a:t>
            </a:r>
            <a:r>
              <a:rPr lang="es-ES_tradnl" dirty="0"/>
              <a:t>=1.4</a:t>
            </a:r>
          </a:p>
        </p:txBody>
      </p:sp>
      <p:sp>
        <p:nvSpPr>
          <p:cNvPr id="19" name="Oval 18">
            <a:extLst>
              <a:ext uri="{FF2B5EF4-FFF2-40B4-BE49-F238E27FC236}">
                <a16:creationId xmlns:a16="http://schemas.microsoft.com/office/drawing/2014/main" id="{372FA7C5-68C3-5595-D333-9711AC3DCC97}"/>
              </a:ext>
            </a:extLst>
          </p:cNvPr>
          <p:cNvSpPr/>
          <p:nvPr/>
        </p:nvSpPr>
        <p:spPr>
          <a:xfrm>
            <a:off x="5936483" y="3608614"/>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21" name="Oval 20">
            <a:extLst>
              <a:ext uri="{FF2B5EF4-FFF2-40B4-BE49-F238E27FC236}">
                <a16:creationId xmlns:a16="http://schemas.microsoft.com/office/drawing/2014/main" id="{A041C0A3-96EE-941E-6348-1477383213A9}"/>
              </a:ext>
            </a:extLst>
          </p:cNvPr>
          <p:cNvSpPr/>
          <p:nvPr/>
        </p:nvSpPr>
        <p:spPr>
          <a:xfrm>
            <a:off x="3783749" y="5042195"/>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sp>
        <p:nvSpPr>
          <p:cNvPr id="31" name="Oval 30">
            <a:extLst>
              <a:ext uri="{FF2B5EF4-FFF2-40B4-BE49-F238E27FC236}">
                <a16:creationId xmlns:a16="http://schemas.microsoft.com/office/drawing/2014/main" id="{B3D3D8DB-E951-158E-5EA0-8B5140B91F4A}"/>
              </a:ext>
            </a:extLst>
          </p:cNvPr>
          <p:cNvSpPr/>
          <p:nvPr/>
        </p:nvSpPr>
        <p:spPr>
          <a:xfrm>
            <a:off x="5239516" y="5042196"/>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2</a:t>
            </a:r>
          </a:p>
        </p:txBody>
      </p:sp>
      <p:sp>
        <p:nvSpPr>
          <p:cNvPr id="32" name="Oval 31">
            <a:extLst>
              <a:ext uri="{FF2B5EF4-FFF2-40B4-BE49-F238E27FC236}">
                <a16:creationId xmlns:a16="http://schemas.microsoft.com/office/drawing/2014/main" id="{0E06DE86-EC9D-C3E5-ECB0-C63F3CAF899C}"/>
              </a:ext>
            </a:extLst>
          </p:cNvPr>
          <p:cNvSpPr/>
          <p:nvPr/>
        </p:nvSpPr>
        <p:spPr>
          <a:xfrm>
            <a:off x="6740551" y="5042198"/>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3</a:t>
            </a:r>
          </a:p>
        </p:txBody>
      </p:sp>
      <p:sp>
        <p:nvSpPr>
          <p:cNvPr id="33" name="Oval 32">
            <a:extLst>
              <a:ext uri="{FF2B5EF4-FFF2-40B4-BE49-F238E27FC236}">
                <a16:creationId xmlns:a16="http://schemas.microsoft.com/office/drawing/2014/main" id="{7A6AA8CA-D9DE-A226-C4D4-436A8B55C4C6}"/>
              </a:ext>
            </a:extLst>
          </p:cNvPr>
          <p:cNvSpPr/>
          <p:nvPr/>
        </p:nvSpPr>
        <p:spPr>
          <a:xfrm>
            <a:off x="8196318" y="5042195"/>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4</a:t>
            </a:r>
          </a:p>
        </p:txBody>
      </p:sp>
      <p:cxnSp>
        <p:nvCxnSpPr>
          <p:cNvPr id="8" name="Straight Arrow Connector 7">
            <a:extLst>
              <a:ext uri="{FF2B5EF4-FFF2-40B4-BE49-F238E27FC236}">
                <a16:creationId xmlns:a16="http://schemas.microsoft.com/office/drawing/2014/main" id="{02C2AC46-2F21-067F-2FA7-CCACBEC14ED9}"/>
              </a:ext>
            </a:extLst>
          </p:cNvPr>
          <p:cNvCxnSpPr>
            <a:cxnSpLocks/>
            <a:stCxn id="19" idx="2"/>
            <a:endCxn id="21" idx="7"/>
          </p:cNvCxnSpPr>
          <p:nvPr/>
        </p:nvCxnSpPr>
        <p:spPr>
          <a:xfrm flipH="1">
            <a:off x="4306145" y="3974026"/>
            <a:ext cx="1630338" cy="11577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9858D1B5-D67C-DA5D-AE65-EFB0088DC093}"/>
              </a:ext>
            </a:extLst>
          </p:cNvPr>
          <p:cNvCxnSpPr>
            <a:cxnSpLocks/>
            <a:stCxn id="19" idx="3"/>
            <a:endCxn id="31" idx="0"/>
          </p:cNvCxnSpPr>
          <p:nvPr/>
        </p:nvCxnSpPr>
        <p:spPr>
          <a:xfrm flipH="1">
            <a:off x="5545529" y="4232411"/>
            <a:ext cx="502078" cy="80978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E52EFD4-7F45-379D-096A-AD5ED2FD100A}"/>
              </a:ext>
            </a:extLst>
          </p:cNvPr>
          <p:cNvCxnSpPr>
            <a:cxnSpLocks/>
            <a:stCxn id="19" idx="5"/>
            <a:endCxn id="32" idx="0"/>
          </p:cNvCxnSpPr>
          <p:nvPr/>
        </p:nvCxnSpPr>
        <p:spPr>
          <a:xfrm>
            <a:off x="6584159" y="4232411"/>
            <a:ext cx="462405" cy="8097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E788D84B-D843-621A-0537-E9AED93166A9}"/>
              </a:ext>
            </a:extLst>
          </p:cNvPr>
          <p:cNvCxnSpPr>
            <a:cxnSpLocks/>
            <a:stCxn id="19" idx="6"/>
            <a:endCxn id="33" idx="1"/>
          </p:cNvCxnSpPr>
          <p:nvPr/>
        </p:nvCxnSpPr>
        <p:spPr>
          <a:xfrm>
            <a:off x="6695283" y="3974026"/>
            <a:ext cx="1590664" cy="11577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5F35691B-A3C3-6604-897B-5A81881724B1}"/>
              </a:ext>
            </a:extLst>
          </p:cNvPr>
          <p:cNvSpPr txBox="1"/>
          <p:nvPr/>
        </p:nvSpPr>
        <p:spPr>
          <a:xfrm>
            <a:off x="5059459" y="5718851"/>
            <a:ext cx="1005250" cy="369332"/>
          </a:xfrm>
          <a:prstGeom prst="rect">
            <a:avLst/>
          </a:prstGeom>
          <a:noFill/>
        </p:spPr>
        <p:txBody>
          <a:bodyPr wrap="square" rtlCol="0">
            <a:spAutoFit/>
          </a:bodyPr>
          <a:lstStyle/>
          <a:p>
            <a:pPr algn="ctr"/>
            <a:r>
              <a:rPr lang="es-ES_tradnl" dirty="0"/>
              <a:t>Q</a:t>
            </a:r>
            <a:r>
              <a:rPr lang="es-ES_tradnl" baseline="-25000" dirty="0"/>
              <a:t>12</a:t>
            </a:r>
            <a:r>
              <a:rPr lang="es-ES_tradnl" dirty="0"/>
              <a:t>=1.7</a:t>
            </a:r>
          </a:p>
        </p:txBody>
      </p:sp>
      <p:sp>
        <p:nvSpPr>
          <p:cNvPr id="50" name="TextBox 49">
            <a:extLst>
              <a:ext uri="{FF2B5EF4-FFF2-40B4-BE49-F238E27FC236}">
                <a16:creationId xmlns:a16="http://schemas.microsoft.com/office/drawing/2014/main" id="{71E34FCD-A70E-A92B-3DF5-8ACF6FC110A3}"/>
              </a:ext>
            </a:extLst>
          </p:cNvPr>
          <p:cNvSpPr txBox="1"/>
          <p:nvPr/>
        </p:nvSpPr>
        <p:spPr>
          <a:xfrm>
            <a:off x="6538823" y="5718851"/>
            <a:ext cx="1005250" cy="369332"/>
          </a:xfrm>
          <a:prstGeom prst="rect">
            <a:avLst/>
          </a:prstGeom>
          <a:noFill/>
        </p:spPr>
        <p:txBody>
          <a:bodyPr wrap="square" rtlCol="0">
            <a:spAutoFit/>
          </a:bodyPr>
          <a:lstStyle/>
          <a:p>
            <a:pPr algn="ctr"/>
            <a:r>
              <a:rPr lang="es-ES_tradnl" dirty="0"/>
              <a:t>Q</a:t>
            </a:r>
            <a:r>
              <a:rPr lang="es-ES_tradnl" baseline="-25000" dirty="0"/>
              <a:t>13</a:t>
            </a:r>
            <a:r>
              <a:rPr lang="es-ES_tradnl" dirty="0"/>
              <a:t>=0.9</a:t>
            </a:r>
          </a:p>
        </p:txBody>
      </p:sp>
      <p:sp>
        <p:nvSpPr>
          <p:cNvPr id="51" name="TextBox 50">
            <a:extLst>
              <a:ext uri="{FF2B5EF4-FFF2-40B4-BE49-F238E27FC236}">
                <a16:creationId xmlns:a16="http://schemas.microsoft.com/office/drawing/2014/main" id="{1CC50F5E-69EE-AB91-F28E-8B618ACAFB44}"/>
              </a:ext>
            </a:extLst>
          </p:cNvPr>
          <p:cNvSpPr txBox="1"/>
          <p:nvPr/>
        </p:nvSpPr>
        <p:spPr>
          <a:xfrm>
            <a:off x="8018187" y="5718851"/>
            <a:ext cx="1005250" cy="369332"/>
          </a:xfrm>
          <a:prstGeom prst="rect">
            <a:avLst/>
          </a:prstGeom>
          <a:noFill/>
        </p:spPr>
        <p:txBody>
          <a:bodyPr wrap="square" rtlCol="0">
            <a:spAutoFit/>
          </a:bodyPr>
          <a:lstStyle/>
          <a:p>
            <a:pPr algn="ctr"/>
            <a:r>
              <a:rPr lang="es-ES_tradnl" dirty="0"/>
              <a:t>Q</a:t>
            </a:r>
            <a:r>
              <a:rPr lang="es-ES_tradnl" baseline="-25000" dirty="0"/>
              <a:t>14</a:t>
            </a:r>
            <a:r>
              <a:rPr lang="es-ES_tradnl" dirty="0"/>
              <a:t>=1.2</a:t>
            </a:r>
          </a:p>
        </p:txBody>
      </p:sp>
      <p:pic>
        <p:nvPicPr>
          <p:cNvPr id="53" name="Picture 52">
            <a:extLst>
              <a:ext uri="{FF2B5EF4-FFF2-40B4-BE49-F238E27FC236}">
                <a16:creationId xmlns:a16="http://schemas.microsoft.com/office/drawing/2014/main" id="{D5B60225-112C-EACF-4921-CC184A38E6C0}"/>
              </a:ext>
            </a:extLst>
          </p:cNvPr>
          <p:cNvPicPr>
            <a:picLocks noChangeAspect="1"/>
          </p:cNvPicPr>
          <p:nvPr/>
        </p:nvPicPr>
        <p:blipFill>
          <a:blip r:embed="rId4"/>
          <a:srcRect t="32740" b="22039"/>
          <a:stretch/>
        </p:blipFill>
        <p:spPr>
          <a:xfrm flipH="1">
            <a:off x="5706262" y="3039420"/>
            <a:ext cx="1219241" cy="551362"/>
          </a:xfrm>
          <a:prstGeom prst="rect">
            <a:avLst/>
          </a:prstGeom>
        </p:spPr>
      </p:pic>
    </p:spTree>
    <p:extLst>
      <p:ext uri="{BB962C8B-B14F-4D97-AF65-F5344CB8AC3E}">
        <p14:creationId xmlns:p14="http://schemas.microsoft.com/office/powerpoint/2010/main" val="3544438409"/>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63F13F-390C-D0B4-D0BB-29E43B9A9E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69A1CD-CC7A-D2B2-925E-72C80D897014}"/>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E9270C41-846C-E685-B5A2-FBEB09CEA9D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EE3A081-B512-237E-01EF-A93D556B98B9}"/>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23" name="TextBox 22">
            <a:extLst>
              <a:ext uri="{FF2B5EF4-FFF2-40B4-BE49-F238E27FC236}">
                <a16:creationId xmlns:a16="http://schemas.microsoft.com/office/drawing/2014/main" id="{6A1BDF81-BFE4-54D6-B3C8-75024A86E5DB}"/>
              </a:ext>
            </a:extLst>
          </p:cNvPr>
          <p:cNvSpPr txBox="1"/>
          <p:nvPr/>
        </p:nvSpPr>
        <p:spPr>
          <a:xfrm>
            <a:off x="3580095" y="5718851"/>
            <a:ext cx="1005250" cy="369332"/>
          </a:xfrm>
          <a:prstGeom prst="rect">
            <a:avLst/>
          </a:prstGeom>
          <a:noFill/>
        </p:spPr>
        <p:txBody>
          <a:bodyPr wrap="square" rtlCol="0">
            <a:spAutoFit/>
          </a:bodyPr>
          <a:lstStyle/>
          <a:p>
            <a:pPr algn="ctr"/>
            <a:r>
              <a:rPr lang="es-ES_tradnl" dirty="0"/>
              <a:t>Q</a:t>
            </a:r>
            <a:r>
              <a:rPr lang="es-ES_tradnl" baseline="-25000" dirty="0"/>
              <a:t>11</a:t>
            </a:r>
            <a:r>
              <a:rPr lang="es-ES_tradnl" dirty="0"/>
              <a:t>=1.4</a:t>
            </a:r>
          </a:p>
        </p:txBody>
      </p:sp>
      <p:sp>
        <p:nvSpPr>
          <p:cNvPr id="19" name="Oval 18">
            <a:extLst>
              <a:ext uri="{FF2B5EF4-FFF2-40B4-BE49-F238E27FC236}">
                <a16:creationId xmlns:a16="http://schemas.microsoft.com/office/drawing/2014/main" id="{F30C342E-BA2E-DC82-E3BF-C3CD88749233}"/>
              </a:ext>
            </a:extLst>
          </p:cNvPr>
          <p:cNvSpPr/>
          <p:nvPr/>
        </p:nvSpPr>
        <p:spPr>
          <a:xfrm>
            <a:off x="5936483" y="3608614"/>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21" name="Oval 20">
            <a:extLst>
              <a:ext uri="{FF2B5EF4-FFF2-40B4-BE49-F238E27FC236}">
                <a16:creationId xmlns:a16="http://schemas.microsoft.com/office/drawing/2014/main" id="{7F9BF954-0ED2-E90B-56C0-21AC098EC3E9}"/>
              </a:ext>
            </a:extLst>
          </p:cNvPr>
          <p:cNvSpPr/>
          <p:nvPr/>
        </p:nvSpPr>
        <p:spPr>
          <a:xfrm>
            <a:off x="3783749" y="5042195"/>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sp>
        <p:nvSpPr>
          <p:cNvPr id="31" name="Oval 30">
            <a:extLst>
              <a:ext uri="{FF2B5EF4-FFF2-40B4-BE49-F238E27FC236}">
                <a16:creationId xmlns:a16="http://schemas.microsoft.com/office/drawing/2014/main" id="{9386888D-305E-B855-7152-6414151EC654}"/>
              </a:ext>
            </a:extLst>
          </p:cNvPr>
          <p:cNvSpPr/>
          <p:nvPr/>
        </p:nvSpPr>
        <p:spPr>
          <a:xfrm>
            <a:off x="5239516" y="5042196"/>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2</a:t>
            </a:r>
          </a:p>
        </p:txBody>
      </p:sp>
      <p:sp>
        <p:nvSpPr>
          <p:cNvPr id="32" name="Oval 31">
            <a:extLst>
              <a:ext uri="{FF2B5EF4-FFF2-40B4-BE49-F238E27FC236}">
                <a16:creationId xmlns:a16="http://schemas.microsoft.com/office/drawing/2014/main" id="{37582FA5-750D-289A-D512-D5CE7E8DF17C}"/>
              </a:ext>
            </a:extLst>
          </p:cNvPr>
          <p:cNvSpPr/>
          <p:nvPr/>
        </p:nvSpPr>
        <p:spPr>
          <a:xfrm>
            <a:off x="6740551" y="5042198"/>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3</a:t>
            </a:r>
          </a:p>
        </p:txBody>
      </p:sp>
      <p:sp>
        <p:nvSpPr>
          <p:cNvPr id="33" name="Oval 32">
            <a:extLst>
              <a:ext uri="{FF2B5EF4-FFF2-40B4-BE49-F238E27FC236}">
                <a16:creationId xmlns:a16="http://schemas.microsoft.com/office/drawing/2014/main" id="{D5EC4DF5-D261-15AE-336C-4766C8BC0881}"/>
              </a:ext>
            </a:extLst>
          </p:cNvPr>
          <p:cNvSpPr/>
          <p:nvPr/>
        </p:nvSpPr>
        <p:spPr>
          <a:xfrm>
            <a:off x="8196318" y="5042195"/>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4</a:t>
            </a:r>
          </a:p>
        </p:txBody>
      </p:sp>
      <p:cxnSp>
        <p:nvCxnSpPr>
          <p:cNvPr id="8" name="Straight Arrow Connector 7">
            <a:extLst>
              <a:ext uri="{FF2B5EF4-FFF2-40B4-BE49-F238E27FC236}">
                <a16:creationId xmlns:a16="http://schemas.microsoft.com/office/drawing/2014/main" id="{559FD60E-A41B-6E29-E0BC-D3376A188182}"/>
              </a:ext>
            </a:extLst>
          </p:cNvPr>
          <p:cNvCxnSpPr>
            <a:cxnSpLocks/>
            <a:stCxn id="19" idx="2"/>
            <a:endCxn id="21" idx="7"/>
          </p:cNvCxnSpPr>
          <p:nvPr/>
        </p:nvCxnSpPr>
        <p:spPr>
          <a:xfrm flipH="1">
            <a:off x="4306145" y="3974026"/>
            <a:ext cx="1630338" cy="11577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FB95DDF-6A8F-E8FB-909B-575012B288A0}"/>
              </a:ext>
            </a:extLst>
          </p:cNvPr>
          <p:cNvCxnSpPr>
            <a:cxnSpLocks/>
            <a:stCxn id="19" idx="3"/>
            <a:endCxn id="31" idx="0"/>
          </p:cNvCxnSpPr>
          <p:nvPr/>
        </p:nvCxnSpPr>
        <p:spPr>
          <a:xfrm flipH="1">
            <a:off x="5545529" y="4232411"/>
            <a:ext cx="502078" cy="80978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45C5EF5D-6212-E9B4-521D-0F033AB92C76}"/>
              </a:ext>
            </a:extLst>
          </p:cNvPr>
          <p:cNvCxnSpPr>
            <a:cxnSpLocks/>
            <a:stCxn id="19" idx="5"/>
            <a:endCxn id="32" idx="0"/>
          </p:cNvCxnSpPr>
          <p:nvPr/>
        </p:nvCxnSpPr>
        <p:spPr>
          <a:xfrm>
            <a:off x="6584159" y="4232411"/>
            <a:ext cx="462405" cy="8097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A4A8B893-053D-03FB-CF05-9481F00845C2}"/>
              </a:ext>
            </a:extLst>
          </p:cNvPr>
          <p:cNvCxnSpPr>
            <a:cxnSpLocks/>
            <a:stCxn id="19" idx="6"/>
            <a:endCxn id="33" idx="1"/>
          </p:cNvCxnSpPr>
          <p:nvPr/>
        </p:nvCxnSpPr>
        <p:spPr>
          <a:xfrm>
            <a:off x="6695283" y="3974026"/>
            <a:ext cx="1590664" cy="11577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B340BC73-69EC-069C-4C57-3B87D0C5A6AC}"/>
              </a:ext>
            </a:extLst>
          </p:cNvPr>
          <p:cNvSpPr txBox="1"/>
          <p:nvPr/>
        </p:nvSpPr>
        <p:spPr>
          <a:xfrm>
            <a:off x="5059459" y="5718851"/>
            <a:ext cx="1005250" cy="369332"/>
          </a:xfrm>
          <a:prstGeom prst="rect">
            <a:avLst/>
          </a:prstGeom>
          <a:noFill/>
        </p:spPr>
        <p:txBody>
          <a:bodyPr wrap="square" rtlCol="0">
            <a:spAutoFit/>
          </a:bodyPr>
          <a:lstStyle/>
          <a:p>
            <a:pPr algn="ctr"/>
            <a:r>
              <a:rPr lang="es-ES_tradnl" dirty="0"/>
              <a:t>Q</a:t>
            </a:r>
            <a:r>
              <a:rPr lang="es-ES_tradnl" baseline="-25000" dirty="0"/>
              <a:t>12</a:t>
            </a:r>
            <a:r>
              <a:rPr lang="es-ES_tradnl" dirty="0"/>
              <a:t>=1.7</a:t>
            </a:r>
          </a:p>
        </p:txBody>
      </p:sp>
      <p:sp>
        <p:nvSpPr>
          <p:cNvPr id="50" name="TextBox 49">
            <a:extLst>
              <a:ext uri="{FF2B5EF4-FFF2-40B4-BE49-F238E27FC236}">
                <a16:creationId xmlns:a16="http://schemas.microsoft.com/office/drawing/2014/main" id="{6E5732D5-AAA8-AAF5-4830-6CDB86A513E7}"/>
              </a:ext>
            </a:extLst>
          </p:cNvPr>
          <p:cNvSpPr txBox="1"/>
          <p:nvPr/>
        </p:nvSpPr>
        <p:spPr>
          <a:xfrm>
            <a:off x="6538823" y="5718851"/>
            <a:ext cx="1005250" cy="369332"/>
          </a:xfrm>
          <a:prstGeom prst="rect">
            <a:avLst/>
          </a:prstGeom>
          <a:noFill/>
        </p:spPr>
        <p:txBody>
          <a:bodyPr wrap="square" rtlCol="0">
            <a:spAutoFit/>
          </a:bodyPr>
          <a:lstStyle/>
          <a:p>
            <a:pPr algn="ctr"/>
            <a:r>
              <a:rPr lang="es-ES_tradnl" dirty="0"/>
              <a:t>Q</a:t>
            </a:r>
            <a:r>
              <a:rPr lang="es-ES_tradnl" baseline="-25000" dirty="0"/>
              <a:t>13</a:t>
            </a:r>
            <a:r>
              <a:rPr lang="es-ES_tradnl" dirty="0"/>
              <a:t>=0.9</a:t>
            </a:r>
          </a:p>
        </p:txBody>
      </p:sp>
      <p:sp>
        <p:nvSpPr>
          <p:cNvPr id="51" name="TextBox 50">
            <a:extLst>
              <a:ext uri="{FF2B5EF4-FFF2-40B4-BE49-F238E27FC236}">
                <a16:creationId xmlns:a16="http://schemas.microsoft.com/office/drawing/2014/main" id="{4B3E7CE9-F4C1-4916-0B68-9740A2CF28FC}"/>
              </a:ext>
            </a:extLst>
          </p:cNvPr>
          <p:cNvSpPr txBox="1"/>
          <p:nvPr/>
        </p:nvSpPr>
        <p:spPr>
          <a:xfrm>
            <a:off x="8018187" y="5718851"/>
            <a:ext cx="1005250" cy="369332"/>
          </a:xfrm>
          <a:prstGeom prst="rect">
            <a:avLst/>
          </a:prstGeom>
          <a:noFill/>
        </p:spPr>
        <p:txBody>
          <a:bodyPr wrap="square" rtlCol="0">
            <a:spAutoFit/>
          </a:bodyPr>
          <a:lstStyle/>
          <a:p>
            <a:pPr algn="ctr"/>
            <a:r>
              <a:rPr lang="es-ES_tradnl" dirty="0"/>
              <a:t>Q</a:t>
            </a:r>
            <a:r>
              <a:rPr lang="es-ES_tradnl" baseline="-25000" dirty="0"/>
              <a:t>14</a:t>
            </a:r>
            <a:r>
              <a:rPr lang="es-ES_tradnl" dirty="0"/>
              <a:t>=1.2</a:t>
            </a:r>
          </a:p>
        </p:txBody>
      </p:sp>
      <p:pic>
        <p:nvPicPr>
          <p:cNvPr id="53" name="Picture 52">
            <a:extLst>
              <a:ext uri="{FF2B5EF4-FFF2-40B4-BE49-F238E27FC236}">
                <a16:creationId xmlns:a16="http://schemas.microsoft.com/office/drawing/2014/main" id="{EF121748-3131-6C9F-9B93-D6B751038D51}"/>
              </a:ext>
            </a:extLst>
          </p:cNvPr>
          <p:cNvPicPr>
            <a:picLocks noChangeAspect="1"/>
          </p:cNvPicPr>
          <p:nvPr/>
        </p:nvPicPr>
        <p:blipFill>
          <a:blip r:embed="rId4"/>
          <a:srcRect t="32740" b="22039"/>
          <a:stretch/>
        </p:blipFill>
        <p:spPr>
          <a:xfrm flipH="1">
            <a:off x="5706262" y="3039420"/>
            <a:ext cx="1219241" cy="551362"/>
          </a:xfrm>
          <a:prstGeom prst="rect">
            <a:avLst/>
          </a:prstGeom>
        </p:spPr>
      </p:pic>
      <p:sp>
        <p:nvSpPr>
          <p:cNvPr id="3" name="TextBox 2">
            <a:extLst>
              <a:ext uri="{FF2B5EF4-FFF2-40B4-BE49-F238E27FC236}">
                <a16:creationId xmlns:a16="http://schemas.microsoft.com/office/drawing/2014/main" id="{041D2AD3-4380-DE39-FA4C-F70D94B0B92E}"/>
              </a:ext>
            </a:extLst>
          </p:cNvPr>
          <p:cNvSpPr txBox="1"/>
          <p:nvPr/>
        </p:nvSpPr>
        <p:spPr>
          <a:xfrm>
            <a:off x="4867166" y="6111031"/>
            <a:ext cx="1314784" cy="369332"/>
          </a:xfrm>
          <a:prstGeom prst="rect">
            <a:avLst/>
          </a:prstGeom>
          <a:noFill/>
        </p:spPr>
        <p:txBody>
          <a:bodyPr wrap="none" rtlCol="0">
            <a:spAutoFit/>
          </a:bodyPr>
          <a:lstStyle/>
          <a:p>
            <a:r>
              <a:rPr lang="es-ES_tradnl" i="1" dirty="0">
                <a:solidFill>
                  <a:srgbClr val="C00000"/>
                </a:solidFill>
              </a:rPr>
              <a:t>Mejor acción</a:t>
            </a:r>
          </a:p>
        </p:txBody>
      </p:sp>
      <p:sp>
        <p:nvSpPr>
          <p:cNvPr id="9" name="Rounded Rectangle 8">
            <a:extLst>
              <a:ext uri="{FF2B5EF4-FFF2-40B4-BE49-F238E27FC236}">
                <a16:creationId xmlns:a16="http://schemas.microsoft.com/office/drawing/2014/main" id="{25F9C9C6-976E-9E03-35A6-09AD14F3BFCC}"/>
              </a:ext>
            </a:extLst>
          </p:cNvPr>
          <p:cNvSpPr/>
          <p:nvPr/>
        </p:nvSpPr>
        <p:spPr>
          <a:xfrm>
            <a:off x="5029580" y="4892709"/>
            <a:ext cx="1037259" cy="1210235"/>
          </a:xfrm>
          <a:prstGeom prst="round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Content Placeholder 3">
            <a:extLst>
              <a:ext uri="{FF2B5EF4-FFF2-40B4-BE49-F238E27FC236}">
                <a16:creationId xmlns:a16="http://schemas.microsoft.com/office/drawing/2014/main" id="{E4B585C8-1B15-198C-D5DD-ADFB6B9779DA}"/>
              </a:ext>
            </a:extLst>
          </p:cNvPr>
          <p:cNvSpPr>
            <a:spLocks noGrp="1"/>
          </p:cNvSpPr>
          <p:nvPr>
            <p:ph idx="1"/>
          </p:nvPr>
        </p:nvSpPr>
        <p:spPr>
          <a:xfrm>
            <a:off x="700635" y="2081479"/>
            <a:ext cx="10691265" cy="4003633"/>
          </a:xfrm>
        </p:spPr>
        <p:txBody>
          <a:bodyPr>
            <a:normAutofit/>
          </a:bodyPr>
          <a:lstStyle/>
          <a:p>
            <a:pPr marL="0" indent="0">
              <a:buNone/>
            </a:pPr>
            <a:r>
              <a:rPr lang="es-ES_tradnl" dirty="0"/>
              <a:t>Con el tiempo, el agente acumula conocimiento. Cuando el modelo ya ha aprendido lo suficiente, puede elegir sistemáticamente las mejores acciones, </a:t>
            </a:r>
            <a:r>
              <a:rPr lang="es-ES_tradnl" b="1" dirty="0">
                <a:solidFill>
                  <a:schemeClr val="accent6">
                    <a:lumMod val="60000"/>
                    <a:lumOff val="40000"/>
                  </a:schemeClr>
                </a:solidFill>
              </a:rPr>
              <a:t>aquellas que producen el mayor retorno esperado</a:t>
            </a:r>
            <a:r>
              <a:rPr lang="es-ES_tradnl" dirty="0"/>
              <a:t>.</a:t>
            </a:r>
          </a:p>
        </p:txBody>
      </p:sp>
      <p:sp>
        <p:nvSpPr>
          <p:cNvPr id="13" name="TextBox 12">
            <a:extLst>
              <a:ext uri="{FF2B5EF4-FFF2-40B4-BE49-F238E27FC236}">
                <a16:creationId xmlns:a16="http://schemas.microsoft.com/office/drawing/2014/main" id="{E21A59AA-C46D-E33C-BD72-355A7F73795A}"/>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Explotación</a:t>
            </a:r>
          </a:p>
        </p:txBody>
      </p:sp>
    </p:spTree>
    <p:extLst>
      <p:ext uri="{BB962C8B-B14F-4D97-AF65-F5344CB8AC3E}">
        <p14:creationId xmlns:p14="http://schemas.microsoft.com/office/powerpoint/2010/main" val="2244028724"/>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155371"/>
            <a:ext cx="5920601" cy="3780533"/>
          </a:xfrm>
        </p:spPr>
        <p:txBody>
          <a:bodyPr>
            <a:normAutofit/>
          </a:bodyPr>
          <a:lstStyle/>
          <a:p>
            <a:pPr marL="0" indent="0">
              <a:buNone/>
            </a:pPr>
            <a:r>
              <a:rPr lang="es-ES_tradnl" sz="1800" dirty="0"/>
              <a:t>Para decidir entre explorar o explotar, se utiliza la estrategia </a:t>
            </a:r>
            <a:r>
              <a:rPr lang="el-GR" sz="1800" b="1" dirty="0">
                <a:solidFill>
                  <a:schemeClr val="accent1"/>
                </a:solidFill>
              </a:rPr>
              <a:t>ε-</a:t>
            </a:r>
            <a:r>
              <a:rPr lang="es-ES_tradnl" sz="1800" b="1" dirty="0" err="1">
                <a:solidFill>
                  <a:schemeClr val="accent1"/>
                </a:solidFill>
              </a:rPr>
              <a:t>Greedy</a:t>
            </a:r>
            <a:r>
              <a:rPr lang="es-ES_tradnl" sz="1800" dirty="0"/>
              <a:t>. </a:t>
            </a:r>
          </a:p>
          <a:p>
            <a:r>
              <a:rPr lang="es-ES_tradnl" sz="1800" dirty="0"/>
              <a:t>Se define una tasa de exploración </a:t>
            </a:r>
            <a:r>
              <a:rPr lang="el-GR" sz="1800" dirty="0"/>
              <a:t>ε, </a:t>
            </a:r>
            <a:r>
              <a:rPr lang="es-ES_tradnl" sz="1800" dirty="0"/>
              <a:t>que disminuye gradualmente a lo largo del entrenamiento.</a:t>
            </a:r>
          </a:p>
          <a:p>
            <a:r>
              <a:rPr lang="es-ES_tradnl" sz="1800" dirty="0"/>
              <a:t>Al principio, se favorece la </a:t>
            </a:r>
            <a:r>
              <a:rPr lang="es-ES_tradnl" sz="1800" b="1" i="1" dirty="0">
                <a:solidFill>
                  <a:schemeClr val="accent6"/>
                </a:solidFill>
              </a:rPr>
              <a:t>exploración</a:t>
            </a:r>
            <a:r>
              <a:rPr lang="es-ES_tradnl" sz="1800" dirty="0"/>
              <a:t>; luego, se prefiere la </a:t>
            </a:r>
            <a:r>
              <a:rPr lang="es-ES_tradnl" sz="1800" b="1" i="1" dirty="0">
                <a:solidFill>
                  <a:schemeClr val="accent3"/>
                </a:solidFill>
              </a:rPr>
              <a:t>explotación</a:t>
            </a:r>
            <a:r>
              <a:rPr lang="es-ES_tradnl" sz="1800" dirty="0"/>
              <a:t>.</a:t>
            </a:r>
            <a:br>
              <a:rPr lang="es-ES_tradnl" dirty="0"/>
            </a:br>
            <a:br>
              <a:rPr lang="es-ES_tradnl" dirty="0"/>
            </a:br>
            <a:endParaRPr lang="es-ES_tradnl" dirty="0"/>
          </a:p>
          <a:p>
            <a:pPr marL="0" indent="0">
              <a:buNone/>
            </a:pP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6" name="TextBox 5">
            <a:extLst>
              <a:ext uri="{FF2B5EF4-FFF2-40B4-BE49-F238E27FC236}">
                <a16:creationId xmlns:a16="http://schemas.microsoft.com/office/drawing/2014/main" id="{D09053A0-7B6C-24D2-D2A2-EFA6B5612395}"/>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Exploración vs. Explotación: estrategia </a:t>
            </a:r>
            <a:r>
              <a:rPr lang="el-GR" sz="2400" dirty="0">
                <a:latin typeface="+mj-lt"/>
              </a:rPr>
              <a:t>ε-</a:t>
            </a:r>
            <a:r>
              <a:rPr lang="es-ES_tradnl" sz="2400" dirty="0" err="1">
                <a:latin typeface="+mj-lt"/>
              </a:rPr>
              <a:t>Greedy</a:t>
            </a:r>
            <a:endParaRPr lang="es-ES_tradnl" sz="2400" dirty="0">
              <a:latin typeface="+mj-lt"/>
            </a:endParaRPr>
          </a:p>
        </p:txBody>
      </p:sp>
      <p:pic>
        <p:nvPicPr>
          <p:cNvPr id="18" name="Picture 17" descr="A pink line graph with white text&#10;&#10;AI-generated content may be incorrect.">
            <a:extLst>
              <a:ext uri="{FF2B5EF4-FFF2-40B4-BE49-F238E27FC236}">
                <a16:creationId xmlns:a16="http://schemas.microsoft.com/office/drawing/2014/main" id="{936803A5-A624-1630-12D8-90B492A94762}"/>
              </a:ext>
            </a:extLst>
          </p:cNvPr>
          <p:cNvPicPr>
            <a:picLocks noChangeAspect="1"/>
          </p:cNvPicPr>
          <p:nvPr/>
        </p:nvPicPr>
        <p:blipFill>
          <a:blip r:embed="rId4"/>
          <a:stretch>
            <a:fillRect/>
          </a:stretch>
        </p:blipFill>
        <p:spPr>
          <a:xfrm>
            <a:off x="6680852" y="2329093"/>
            <a:ext cx="4982414" cy="3347358"/>
          </a:xfrm>
          <a:prstGeom prst="rect">
            <a:avLst/>
          </a:prstGeom>
        </p:spPr>
      </p:pic>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5B4EB6CF-2CD8-3CDA-3339-66C9BC12880D}"/>
                  </a:ext>
                </a:extLst>
              </p:cNvPr>
              <p:cNvSpPr txBox="1"/>
              <p:nvPr/>
            </p:nvSpPr>
            <p:spPr>
              <a:xfrm>
                <a:off x="8646101" y="3499555"/>
                <a:ext cx="1540037" cy="3866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ES_tradnl" sz="2400" i="1" smtClean="0">
                          <a:latin typeface="Cambria Math" panose="02040503050406030204" pitchFamily="18" charset="0"/>
                          <a:ea typeface="Cambria Math" panose="02040503050406030204" pitchFamily="18" charset="0"/>
                        </a:rPr>
                        <m:t>𝜀</m:t>
                      </m:r>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s-ES_tradnl" sz="2400" i="1">
                              <a:latin typeface="Cambria Math" panose="02040503050406030204" pitchFamily="18" charset="0"/>
                              <a:ea typeface="Cambria Math" panose="02040503050406030204" pitchFamily="18" charset="0"/>
                            </a:rPr>
                            <m:t>𝜀</m:t>
                          </m:r>
                        </m:e>
                        <m:sub>
                          <m:r>
                            <a:rPr lang="en-US" sz="2400" b="0" i="1" smtClean="0">
                              <a:latin typeface="Cambria Math" panose="02040503050406030204" pitchFamily="18" charset="0"/>
                              <a:ea typeface="Cambria Math" panose="02040503050406030204" pitchFamily="18" charset="0"/>
                            </a:rPr>
                            <m:t>0</m:t>
                          </m:r>
                        </m:sub>
                      </m:sSub>
                      <m:sSup>
                        <m:sSupPr>
                          <m:ctrlPr>
                            <a:rPr lang="en-US" sz="2400" b="0" i="1" smtClean="0">
                              <a:latin typeface="Cambria Math" panose="02040503050406030204" pitchFamily="18" charset="0"/>
                              <a:ea typeface="Cambria Math" panose="02040503050406030204" pitchFamily="18" charset="0"/>
                            </a:rPr>
                          </m:ctrlPr>
                        </m:sSupPr>
                        <m:e>
                          <m:r>
                            <a:rPr lang="en-US" sz="2400" b="0" i="1" smtClean="0">
                              <a:latin typeface="Cambria Math" panose="02040503050406030204" pitchFamily="18" charset="0"/>
                              <a:ea typeface="Cambria Math" panose="02040503050406030204" pitchFamily="18" charset="0"/>
                            </a:rPr>
                            <m:t>𝑒</m:t>
                          </m:r>
                        </m:e>
                        <m:sup>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𝜆</m:t>
                          </m:r>
                          <m:r>
                            <a:rPr lang="en-US" sz="2400" b="0" i="1" smtClean="0">
                              <a:latin typeface="Cambria Math" panose="02040503050406030204" pitchFamily="18" charset="0"/>
                              <a:ea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𝑡</m:t>
                          </m:r>
                        </m:sup>
                      </m:sSup>
                    </m:oMath>
                  </m:oMathPara>
                </a14:m>
                <a:endParaRPr lang="es-ES_tradnl" sz="2400" dirty="0"/>
              </a:p>
            </p:txBody>
          </p:sp>
        </mc:Choice>
        <mc:Fallback xmlns="">
          <p:sp>
            <p:nvSpPr>
              <p:cNvPr id="19" name="TextBox 18">
                <a:extLst>
                  <a:ext uri="{FF2B5EF4-FFF2-40B4-BE49-F238E27FC236}">
                    <a16:creationId xmlns:a16="http://schemas.microsoft.com/office/drawing/2014/main" id="{5B4EB6CF-2CD8-3CDA-3339-66C9BC12880D}"/>
                  </a:ext>
                </a:extLst>
              </p:cNvPr>
              <p:cNvSpPr txBox="1">
                <a:spLocks noRot="1" noChangeAspect="1" noMove="1" noResize="1" noEditPoints="1" noAdjustHandles="1" noChangeArrowheads="1" noChangeShapeType="1" noTextEdit="1"/>
              </p:cNvSpPr>
              <p:nvPr/>
            </p:nvSpPr>
            <p:spPr>
              <a:xfrm>
                <a:off x="8646101" y="3499555"/>
                <a:ext cx="1540037" cy="386644"/>
              </a:xfrm>
              <a:prstGeom prst="rect">
                <a:avLst/>
              </a:prstGeom>
              <a:blipFill>
                <a:blip r:embed="rId5"/>
                <a:stretch>
                  <a:fillRect l="-1626" t="-6452" b="-19355"/>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DD4867FD-6E1E-976F-A76E-44F8AF474EA5}"/>
                  </a:ext>
                </a:extLst>
              </p:cNvPr>
              <p:cNvSpPr txBox="1"/>
              <p:nvPr/>
            </p:nvSpPr>
            <p:spPr>
              <a:xfrm>
                <a:off x="3417233" y="4899632"/>
                <a:ext cx="3352627" cy="830997"/>
              </a:xfrm>
              <a:prstGeom prst="rect">
                <a:avLst/>
              </a:prstGeom>
              <a:noFill/>
            </p:spPr>
            <p:txBody>
              <a:bodyPr wrap="square">
                <a:spAutoFit/>
              </a:bodyPr>
              <a:lstStyle/>
              <a:p>
                <a:r>
                  <a:rPr lang="es-ES_tradnl" sz="2000" dirty="0"/>
                  <a:t> Si U[0,1] &lt; </a:t>
                </a:r>
                <a14:m>
                  <m:oMath xmlns:m="http://schemas.openxmlformats.org/officeDocument/2006/math">
                    <m:r>
                      <a:rPr lang="es-ES_tradnl" sz="2000" i="1" smtClean="0">
                        <a:latin typeface="Cambria Math" panose="02040503050406030204" pitchFamily="18" charset="0"/>
                        <a:ea typeface="Cambria Math" panose="02040503050406030204" pitchFamily="18" charset="0"/>
                      </a:rPr>
                      <m:t>𝜀</m:t>
                    </m:r>
                  </m:oMath>
                </a14:m>
                <a:r>
                  <a:rPr lang="es-ES_tradnl" sz="2000" dirty="0"/>
                  <a:t> → </a:t>
                </a:r>
                <a:r>
                  <a:rPr lang="es-ES_tradnl" sz="2000" b="1" dirty="0">
                    <a:solidFill>
                      <a:schemeClr val="accent6"/>
                    </a:solidFill>
                  </a:rPr>
                  <a:t>Explorar</a:t>
                </a:r>
                <a:br>
                  <a:rPr lang="es-ES_tradnl" sz="2000" b="1" dirty="0">
                    <a:solidFill>
                      <a:schemeClr val="accent6"/>
                    </a:solidFill>
                  </a:rPr>
                </a:br>
                <a:r>
                  <a:rPr lang="es-ES_tradnl" sz="800" b="1" dirty="0">
                    <a:solidFill>
                      <a:schemeClr val="bg1"/>
                    </a:solidFill>
                  </a:rPr>
                  <a:t>d</a:t>
                </a:r>
                <a:endParaRPr lang="es-ES_tradnl" sz="2000" b="1" dirty="0">
                  <a:solidFill>
                    <a:schemeClr val="bg1"/>
                  </a:solidFill>
                </a:endParaRPr>
              </a:p>
              <a:p>
                <a:r>
                  <a:rPr lang="es-ES_tradnl" sz="2000" dirty="0"/>
                  <a:t> Si U[0,1] &gt; </a:t>
                </a:r>
                <a14:m>
                  <m:oMath xmlns:m="http://schemas.openxmlformats.org/officeDocument/2006/math">
                    <m:r>
                      <a:rPr lang="es-ES_tradnl" sz="2000" i="1" smtClean="0">
                        <a:latin typeface="Cambria Math" panose="02040503050406030204" pitchFamily="18" charset="0"/>
                        <a:ea typeface="Cambria Math" panose="02040503050406030204" pitchFamily="18" charset="0"/>
                      </a:rPr>
                      <m:t>𝜀</m:t>
                    </m:r>
                  </m:oMath>
                </a14:m>
                <a:r>
                  <a:rPr lang="es-ES_tradnl" sz="2000" dirty="0"/>
                  <a:t> → </a:t>
                </a:r>
                <a:r>
                  <a:rPr lang="es-ES_tradnl" sz="2000" b="1" dirty="0">
                    <a:solidFill>
                      <a:schemeClr val="accent3"/>
                    </a:solidFill>
                  </a:rPr>
                  <a:t>Explotar</a:t>
                </a:r>
              </a:p>
            </p:txBody>
          </p:sp>
        </mc:Choice>
        <mc:Fallback xmlns="">
          <p:sp>
            <p:nvSpPr>
              <p:cNvPr id="21" name="TextBox 20">
                <a:extLst>
                  <a:ext uri="{FF2B5EF4-FFF2-40B4-BE49-F238E27FC236}">
                    <a16:creationId xmlns:a16="http://schemas.microsoft.com/office/drawing/2014/main" id="{DD4867FD-6E1E-976F-A76E-44F8AF474EA5}"/>
                  </a:ext>
                </a:extLst>
              </p:cNvPr>
              <p:cNvSpPr txBox="1">
                <a:spLocks noRot="1" noChangeAspect="1" noMove="1" noResize="1" noEditPoints="1" noAdjustHandles="1" noChangeArrowheads="1" noChangeShapeType="1" noTextEdit="1"/>
              </p:cNvSpPr>
              <p:nvPr/>
            </p:nvSpPr>
            <p:spPr>
              <a:xfrm>
                <a:off x="3417233" y="4899632"/>
                <a:ext cx="3352627" cy="830997"/>
              </a:xfrm>
              <a:prstGeom prst="rect">
                <a:avLst/>
              </a:prstGeom>
              <a:blipFill>
                <a:blip r:embed="rId6"/>
                <a:stretch>
                  <a:fillRect t="-2985" b="-11940"/>
                </a:stretch>
              </a:blipFill>
            </p:spPr>
            <p:txBody>
              <a:bodyPr/>
              <a:lstStyle/>
              <a:p>
                <a:r>
                  <a:rPr lang="es-ES_tradnl">
                    <a:noFill/>
                  </a:rPr>
                  <a:t> </a:t>
                </a:r>
              </a:p>
            </p:txBody>
          </p:sp>
        </mc:Fallback>
      </mc:AlternateContent>
      <p:pic>
        <p:nvPicPr>
          <p:cNvPr id="22" name="Picture 21">
            <a:extLst>
              <a:ext uri="{FF2B5EF4-FFF2-40B4-BE49-F238E27FC236}">
                <a16:creationId xmlns:a16="http://schemas.microsoft.com/office/drawing/2014/main" id="{D08603C0-2DA7-D1DC-3E89-BC8DC0FAF7D7}"/>
              </a:ext>
            </a:extLst>
          </p:cNvPr>
          <p:cNvPicPr>
            <a:picLocks noChangeAspect="1"/>
          </p:cNvPicPr>
          <p:nvPr/>
        </p:nvPicPr>
        <p:blipFill>
          <a:blip r:embed="rId7"/>
          <a:srcRect t="32740" b="22039"/>
          <a:stretch/>
        </p:blipFill>
        <p:spPr>
          <a:xfrm flipH="1">
            <a:off x="466046" y="4726781"/>
            <a:ext cx="2261761" cy="1022808"/>
          </a:xfrm>
          <a:prstGeom prst="rect">
            <a:avLst/>
          </a:prstGeom>
        </p:spPr>
      </p:pic>
      <p:sp>
        <p:nvSpPr>
          <p:cNvPr id="24" name="TextBox 23">
            <a:extLst>
              <a:ext uri="{FF2B5EF4-FFF2-40B4-BE49-F238E27FC236}">
                <a16:creationId xmlns:a16="http://schemas.microsoft.com/office/drawing/2014/main" id="{05FDA308-D244-9D27-4590-D9CC87A06984}"/>
              </a:ext>
            </a:extLst>
          </p:cNvPr>
          <p:cNvSpPr txBox="1"/>
          <p:nvPr/>
        </p:nvSpPr>
        <p:spPr>
          <a:xfrm>
            <a:off x="2727807" y="5091676"/>
            <a:ext cx="469177" cy="584775"/>
          </a:xfrm>
          <a:prstGeom prst="rect">
            <a:avLst/>
          </a:prstGeom>
          <a:noFill/>
        </p:spPr>
        <p:txBody>
          <a:bodyPr wrap="square">
            <a:spAutoFit/>
          </a:bodyPr>
          <a:lstStyle/>
          <a:p>
            <a:r>
              <a:rPr lang="es-ES_tradnl" sz="3200" dirty="0"/>
              <a:t>🎲</a:t>
            </a:r>
            <a:endParaRPr lang="es-ES_tradnl" dirty="0"/>
          </a:p>
        </p:txBody>
      </p:sp>
    </p:spTree>
    <p:extLst>
      <p:ext uri="{BB962C8B-B14F-4D97-AF65-F5344CB8AC3E}">
        <p14:creationId xmlns:p14="http://schemas.microsoft.com/office/powerpoint/2010/main" val="973197645"/>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081479"/>
                <a:ext cx="10691265" cy="4003633"/>
              </a:xfrm>
            </p:spPr>
            <p:txBody>
              <a:bodyPr>
                <a:normAutofit/>
              </a:bodyPr>
              <a:lstStyle/>
              <a:p>
                <a:pPr marL="0" indent="0">
                  <a:buNone/>
                </a:pPr>
                <a:r>
                  <a:rPr lang="es-ES_tradnl" sz="2400" noProof="0" dirty="0"/>
                  <a:t>Al finalizar el entrenamiento, se asume que el agente ha aprendido. La política óptima π</a:t>
                </a:r>
                <a:r>
                  <a:rPr lang="es-ES_tradnl" sz="2400" baseline="30000" noProof="0" dirty="0"/>
                  <a:t>∗</a:t>
                </a:r>
                <a:r>
                  <a:rPr lang="es-ES_tradnl" sz="2400" noProof="0" dirty="0"/>
                  <a:t> se determina eligiendo la acción con mayor valor Q en cada estado:</a:t>
                </a:r>
                <a:br>
                  <a:rPr lang="es-ES_tradnl" sz="2400" noProof="0" dirty="0"/>
                </a:br>
                <a:r>
                  <a:rPr lang="es-ES_tradnl" sz="1050" noProof="0" dirty="0">
                    <a:solidFill>
                      <a:schemeClr val="bg1"/>
                    </a:solidFill>
                  </a:rPr>
                  <a:t>d</a:t>
                </a:r>
              </a:p>
              <a:p>
                <a:pPr marL="0" indent="0">
                  <a:buNone/>
                </a:pPr>
                <a14:m>
                  <m:oMathPara xmlns:m="http://schemas.openxmlformats.org/officeDocument/2006/math">
                    <m:oMathParaPr>
                      <m:jc m:val="centerGroup"/>
                    </m:oMathParaPr>
                    <m:oMath xmlns:m="http://schemas.openxmlformats.org/officeDocument/2006/math">
                      <m:sSup>
                        <m:sSupPr>
                          <m:ctrlPr>
                            <a:rPr lang="es-ES_tradnl" sz="2400" i="1" noProof="0" smtClean="0">
                              <a:latin typeface="Cambria Math" panose="02040503050406030204" pitchFamily="18" charset="0"/>
                            </a:rPr>
                          </m:ctrlPr>
                        </m:sSupPr>
                        <m:e>
                          <m:r>
                            <a:rPr lang="es-ES_tradnl" sz="2400" i="1" noProof="0" smtClean="0">
                              <a:latin typeface="Cambria Math" panose="02040503050406030204" pitchFamily="18" charset="0"/>
                              <a:ea typeface="Cambria Math" panose="02040503050406030204" pitchFamily="18" charset="0"/>
                            </a:rPr>
                            <m:t>𝜋</m:t>
                          </m:r>
                        </m:e>
                        <m:sup>
                          <m:r>
                            <a:rPr lang="es-ES_tradnl" sz="2400" b="0" i="1" noProof="0" smtClean="0">
                              <a:latin typeface="Cambria Math" panose="02040503050406030204" pitchFamily="18" charset="0"/>
                            </a:rPr>
                            <m:t>∗</m:t>
                          </m:r>
                        </m:sup>
                      </m:sSup>
                      <m:d>
                        <m:dPr>
                          <m:ctrlPr>
                            <a:rPr lang="es-ES_tradnl" sz="2400" b="0" i="1" noProof="0" smtClean="0">
                              <a:latin typeface="Cambria Math" panose="02040503050406030204" pitchFamily="18" charset="0"/>
                            </a:rPr>
                          </m:ctrlPr>
                        </m:dPr>
                        <m:e>
                          <m:r>
                            <a:rPr lang="es-ES_tradnl" sz="2400" b="0" i="1" noProof="0" smtClean="0">
                              <a:latin typeface="Cambria Math" panose="02040503050406030204" pitchFamily="18" charset="0"/>
                            </a:rPr>
                            <m:t>𝑠</m:t>
                          </m:r>
                        </m:e>
                      </m:d>
                      <m:r>
                        <a:rPr lang="es-ES_tradnl" sz="2400" b="0" i="1" noProof="0" smtClean="0">
                          <a:latin typeface="Cambria Math" panose="02040503050406030204" pitchFamily="18" charset="0"/>
                        </a:rPr>
                        <m:t>=</m:t>
                      </m:r>
                      <m:r>
                        <a:rPr lang="es-ES_tradnl" sz="2400" b="0" i="1" noProof="0" smtClean="0">
                          <a:latin typeface="Cambria Math" panose="02040503050406030204" pitchFamily="18" charset="0"/>
                        </a:rPr>
                        <m:t>𝑎𝑟𝑔𝑚𝑎𝑥</m:t>
                      </m:r>
                      <m:r>
                        <a:rPr lang="es-ES_tradnl" sz="2400" b="0" i="1" noProof="0" smtClean="0">
                          <a:latin typeface="Cambria Math" panose="02040503050406030204" pitchFamily="18" charset="0"/>
                        </a:rPr>
                        <m:t>(</m:t>
                      </m:r>
                      <m:r>
                        <a:rPr lang="es-ES_tradnl" sz="2400" b="0" i="1" noProof="0" smtClean="0">
                          <a:latin typeface="Cambria Math" panose="02040503050406030204" pitchFamily="18" charset="0"/>
                        </a:rPr>
                        <m:t>𝑄</m:t>
                      </m:r>
                      <m:d>
                        <m:dPr>
                          <m:ctrlPr>
                            <a:rPr lang="es-ES_tradnl" sz="2400" b="0" i="1" noProof="0" smtClean="0">
                              <a:latin typeface="Cambria Math" panose="02040503050406030204" pitchFamily="18" charset="0"/>
                            </a:rPr>
                          </m:ctrlPr>
                        </m:dPr>
                        <m:e>
                          <m:r>
                            <a:rPr lang="es-ES_tradnl" sz="2400" b="0" i="1" noProof="0" smtClean="0">
                              <a:latin typeface="Cambria Math" panose="02040503050406030204" pitchFamily="18" charset="0"/>
                            </a:rPr>
                            <m:t>𝑠</m:t>
                          </m:r>
                          <m:r>
                            <a:rPr lang="es-ES_tradnl" sz="2400" b="0" i="1" noProof="0" smtClean="0">
                              <a:latin typeface="Cambria Math" panose="02040503050406030204" pitchFamily="18" charset="0"/>
                            </a:rPr>
                            <m:t>,</m:t>
                          </m:r>
                          <m:r>
                            <a:rPr lang="es-ES_tradnl" sz="2400" b="0" i="1" noProof="0" smtClean="0">
                              <a:latin typeface="Cambria Math" panose="02040503050406030204" pitchFamily="18" charset="0"/>
                            </a:rPr>
                            <m:t>𝑎</m:t>
                          </m:r>
                        </m:e>
                      </m:d>
                      <m:r>
                        <a:rPr lang="es-ES_tradnl" sz="2400" b="0" i="1" noProof="0" smtClean="0">
                          <a:latin typeface="Cambria Math" panose="02040503050406030204" pitchFamily="18" charset="0"/>
                        </a:rPr>
                        <m:t>)</m:t>
                      </m:r>
                    </m:oMath>
                  </m:oMathPara>
                </a14:m>
                <a:endParaRPr lang="es-ES_tradnl" sz="2400" noProof="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5" y="2081479"/>
                <a:ext cx="10691265" cy="4003633"/>
              </a:xfrm>
              <a:blipFill>
                <a:blip r:embed="rId3"/>
                <a:stretch>
                  <a:fillRect l="-949" t="-946"/>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53" name="TextBox 52">
            <a:extLst>
              <a:ext uri="{FF2B5EF4-FFF2-40B4-BE49-F238E27FC236}">
                <a16:creationId xmlns:a16="http://schemas.microsoft.com/office/drawing/2014/main" id="{7A7FB1DA-F105-C042-6434-9839E7BB656F}"/>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¿Cómo se elige la política a partir del valor Q?</a:t>
            </a:r>
          </a:p>
        </p:txBody>
      </p:sp>
      <p:sp>
        <p:nvSpPr>
          <p:cNvPr id="55" name="TextBox 54">
            <a:extLst>
              <a:ext uri="{FF2B5EF4-FFF2-40B4-BE49-F238E27FC236}">
                <a16:creationId xmlns:a16="http://schemas.microsoft.com/office/drawing/2014/main" id="{D1DADD30-AC76-F80F-B2FE-FD2773F9CACA}"/>
              </a:ext>
            </a:extLst>
          </p:cNvPr>
          <p:cNvSpPr txBox="1"/>
          <p:nvPr/>
        </p:nvSpPr>
        <p:spPr>
          <a:xfrm>
            <a:off x="7356063" y="4040875"/>
            <a:ext cx="1005250" cy="369332"/>
          </a:xfrm>
          <a:prstGeom prst="rect">
            <a:avLst/>
          </a:prstGeom>
          <a:noFill/>
        </p:spPr>
        <p:txBody>
          <a:bodyPr wrap="square" rtlCol="0">
            <a:spAutoFit/>
          </a:bodyPr>
          <a:lstStyle/>
          <a:p>
            <a:pPr algn="ctr"/>
            <a:r>
              <a:rPr lang="es-ES_tradnl" dirty="0"/>
              <a:t>Q</a:t>
            </a:r>
            <a:r>
              <a:rPr lang="es-ES_tradnl" baseline="-25000" dirty="0"/>
              <a:t>11</a:t>
            </a:r>
            <a:r>
              <a:rPr lang="es-ES_tradnl" dirty="0"/>
              <a:t>=1.4</a:t>
            </a:r>
          </a:p>
        </p:txBody>
      </p:sp>
      <p:sp>
        <p:nvSpPr>
          <p:cNvPr id="56" name="Oval 55">
            <a:extLst>
              <a:ext uri="{FF2B5EF4-FFF2-40B4-BE49-F238E27FC236}">
                <a16:creationId xmlns:a16="http://schemas.microsoft.com/office/drawing/2014/main" id="{C9C4CC49-DD8D-A1D3-4F70-A628EEEAE372}"/>
              </a:ext>
            </a:extLst>
          </p:cNvPr>
          <p:cNvSpPr/>
          <p:nvPr/>
        </p:nvSpPr>
        <p:spPr>
          <a:xfrm>
            <a:off x="5122660" y="4410207"/>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57" name="Oval 56">
            <a:extLst>
              <a:ext uri="{FF2B5EF4-FFF2-40B4-BE49-F238E27FC236}">
                <a16:creationId xmlns:a16="http://schemas.microsoft.com/office/drawing/2014/main" id="{A0257E1E-5A02-B6D3-1C9E-DD3FA6092935}"/>
              </a:ext>
            </a:extLst>
          </p:cNvPr>
          <p:cNvSpPr/>
          <p:nvPr/>
        </p:nvSpPr>
        <p:spPr>
          <a:xfrm>
            <a:off x="6779385" y="5001353"/>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2</a:t>
            </a:r>
          </a:p>
        </p:txBody>
      </p:sp>
      <p:sp>
        <p:nvSpPr>
          <p:cNvPr id="58" name="Oval 57">
            <a:extLst>
              <a:ext uri="{FF2B5EF4-FFF2-40B4-BE49-F238E27FC236}">
                <a16:creationId xmlns:a16="http://schemas.microsoft.com/office/drawing/2014/main" id="{BA80DD84-571B-CC72-41C5-4CCE9D128B83}"/>
              </a:ext>
            </a:extLst>
          </p:cNvPr>
          <p:cNvSpPr/>
          <p:nvPr/>
        </p:nvSpPr>
        <p:spPr>
          <a:xfrm>
            <a:off x="6779385" y="3959459"/>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cxnSp>
        <p:nvCxnSpPr>
          <p:cNvPr id="59" name="Straight Arrow Connector 58">
            <a:extLst>
              <a:ext uri="{FF2B5EF4-FFF2-40B4-BE49-F238E27FC236}">
                <a16:creationId xmlns:a16="http://schemas.microsoft.com/office/drawing/2014/main" id="{62A4D159-068C-496F-D474-92F86735DD56}"/>
              </a:ext>
            </a:extLst>
          </p:cNvPr>
          <p:cNvCxnSpPr>
            <a:cxnSpLocks/>
            <a:stCxn id="56" idx="5"/>
            <a:endCxn id="57" idx="2"/>
          </p:cNvCxnSpPr>
          <p:nvPr/>
        </p:nvCxnSpPr>
        <p:spPr>
          <a:xfrm>
            <a:off x="5770336" y="5034004"/>
            <a:ext cx="1009049" cy="2733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C198E6C6-15BB-3F22-7972-F1C367C07B03}"/>
              </a:ext>
            </a:extLst>
          </p:cNvPr>
          <p:cNvCxnSpPr>
            <a:cxnSpLocks/>
            <a:stCxn id="56" idx="7"/>
            <a:endCxn id="58" idx="2"/>
          </p:cNvCxnSpPr>
          <p:nvPr/>
        </p:nvCxnSpPr>
        <p:spPr>
          <a:xfrm flipV="1">
            <a:off x="5770336" y="4265472"/>
            <a:ext cx="1009049" cy="2517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BCF2D0C9-E71D-6B8E-D715-909614804441}"/>
              </a:ext>
            </a:extLst>
          </p:cNvPr>
          <p:cNvSpPr txBox="1"/>
          <p:nvPr/>
        </p:nvSpPr>
        <p:spPr>
          <a:xfrm>
            <a:off x="7356063" y="5135587"/>
            <a:ext cx="1005250" cy="369332"/>
          </a:xfrm>
          <a:prstGeom prst="rect">
            <a:avLst/>
          </a:prstGeom>
          <a:noFill/>
        </p:spPr>
        <p:txBody>
          <a:bodyPr wrap="square" rtlCol="0">
            <a:spAutoFit/>
          </a:bodyPr>
          <a:lstStyle/>
          <a:p>
            <a:pPr algn="ctr"/>
            <a:r>
              <a:rPr lang="es-ES_tradnl" dirty="0"/>
              <a:t>Q</a:t>
            </a:r>
            <a:r>
              <a:rPr lang="es-ES_tradnl" baseline="-25000" dirty="0"/>
              <a:t>12</a:t>
            </a:r>
            <a:r>
              <a:rPr lang="es-ES_tradnl" dirty="0"/>
              <a:t>=1.7</a:t>
            </a:r>
          </a:p>
        </p:txBody>
      </p:sp>
      <p:pic>
        <p:nvPicPr>
          <p:cNvPr id="62" name="Picture 61">
            <a:extLst>
              <a:ext uri="{FF2B5EF4-FFF2-40B4-BE49-F238E27FC236}">
                <a16:creationId xmlns:a16="http://schemas.microsoft.com/office/drawing/2014/main" id="{19A35422-1769-C93D-55CE-811F9EA39470}"/>
              </a:ext>
            </a:extLst>
          </p:cNvPr>
          <p:cNvPicPr>
            <a:picLocks noChangeAspect="1"/>
          </p:cNvPicPr>
          <p:nvPr/>
        </p:nvPicPr>
        <p:blipFill>
          <a:blip r:embed="rId5"/>
          <a:srcRect t="32740" b="22039"/>
          <a:stretch/>
        </p:blipFill>
        <p:spPr>
          <a:xfrm flipH="1">
            <a:off x="2840977" y="4207069"/>
            <a:ext cx="2234378" cy="1010425"/>
          </a:xfrm>
          <a:prstGeom prst="rect">
            <a:avLst/>
          </a:prstGeom>
        </p:spPr>
      </p:pic>
    </p:spTree>
    <p:extLst>
      <p:ext uri="{BB962C8B-B14F-4D97-AF65-F5344CB8AC3E}">
        <p14:creationId xmlns:p14="http://schemas.microsoft.com/office/powerpoint/2010/main" val="163587807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6BB693-B957-2154-22EE-4A542106BE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128B85-49D8-218A-0779-5A16018AF4F6}"/>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9103895A-6000-5D7E-5E33-50FEAD2B8BE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1FE0BF8D-1A4D-F6D9-0A74-85CB5E77B129}"/>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mc:AlternateContent xmlns:mc="http://schemas.openxmlformats.org/markup-compatibility/2006">
        <mc:Choice xmlns:a14="http://schemas.microsoft.com/office/drawing/2010/main" Requires="a14">
          <p:sp>
            <p:nvSpPr>
              <p:cNvPr id="25" name="TextBox 24">
                <a:extLst>
                  <a:ext uri="{FF2B5EF4-FFF2-40B4-BE49-F238E27FC236}">
                    <a16:creationId xmlns:a16="http://schemas.microsoft.com/office/drawing/2014/main" id="{38A3B671-CA32-F6D7-D955-C7E8D11799F8}"/>
                  </a:ext>
                </a:extLst>
              </p:cNvPr>
              <p:cNvSpPr txBox="1"/>
              <p:nvPr/>
            </p:nvSpPr>
            <p:spPr>
              <a:xfrm>
                <a:off x="8363033" y="5132541"/>
                <a:ext cx="1009049" cy="37542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b="1" i="1" smtClean="0">
                              <a:solidFill>
                                <a:schemeClr val="accent6"/>
                              </a:solidFill>
                              <a:latin typeface="Cambria Math" panose="02040503050406030204" pitchFamily="18" charset="0"/>
                              <a:ea typeface="Cambria Math" panose="02040503050406030204" pitchFamily="18" charset="0"/>
                            </a:rPr>
                          </m:ctrlPr>
                        </m:sSubSupPr>
                        <m:e>
                          <m:r>
                            <a:rPr lang="en-US" b="1" i="1">
                              <a:solidFill>
                                <a:schemeClr val="accent6"/>
                              </a:solidFill>
                              <a:latin typeface="Cambria Math" panose="02040503050406030204" pitchFamily="18" charset="0"/>
                              <a:ea typeface="Cambria Math" panose="02040503050406030204" pitchFamily="18" charset="0"/>
                            </a:rPr>
                            <m:t>𝝅</m:t>
                          </m:r>
                        </m:e>
                        <m:sub>
                          <m:r>
                            <a:rPr lang="en-US" b="1" i="1" smtClean="0">
                              <a:solidFill>
                                <a:schemeClr val="accent6"/>
                              </a:solidFill>
                              <a:latin typeface="Cambria Math" panose="02040503050406030204" pitchFamily="18" charset="0"/>
                              <a:ea typeface="Cambria Math" panose="02040503050406030204" pitchFamily="18" charset="0"/>
                            </a:rPr>
                            <m:t>𝟐</m:t>
                          </m:r>
                        </m:sub>
                        <m:sup>
                          <m:r>
                            <a:rPr lang="en-US" b="1" i="1" smtClean="0">
                              <a:solidFill>
                                <a:schemeClr val="accent6"/>
                              </a:solidFill>
                              <a:latin typeface="Cambria Math" panose="02040503050406030204" pitchFamily="18" charset="0"/>
                              <a:ea typeface="Cambria Math" panose="02040503050406030204" pitchFamily="18" charset="0"/>
                            </a:rPr>
                            <m:t>∗</m:t>
                          </m:r>
                        </m:sup>
                      </m:sSubSup>
                      <m:r>
                        <a:rPr lang="en-US" b="1" i="1" smtClean="0">
                          <a:solidFill>
                            <a:schemeClr val="accent6"/>
                          </a:solidFill>
                          <a:latin typeface="Cambria Math" panose="02040503050406030204" pitchFamily="18" charset="0"/>
                          <a:ea typeface="Cambria Math" panose="02040503050406030204" pitchFamily="18" charset="0"/>
                        </a:rPr>
                        <m:t>=</m:t>
                      </m:r>
                      <m:r>
                        <a:rPr lang="en-US" b="1" i="1" smtClean="0">
                          <a:solidFill>
                            <a:schemeClr val="accent6"/>
                          </a:solidFill>
                          <a:latin typeface="Cambria Math" panose="02040503050406030204" pitchFamily="18" charset="0"/>
                          <a:ea typeface="Cambria Math" panose="02040503050406030204" pitchFamily="18" charset="0"/>
                        </a:rPr>
                        <m:t>𝟏</m:t>
                      </m:r>
                    </m:oMath>
                  </m:oMathPara>
                </a14:m>
                <a:endParaRPr lang="es-ES_tradnl" b="1" dirty="0">
                  <a:solidFill>
                    <a:schemeClr val="accent6"/>
                  </a:solidFill>
                </a:endParaRPr>
              </a:p>
            </p:txBody>
          </p:sp>
        </mc:Choice>
        <mc:Fallback>
          <p:sp>
            <p:nvSpPr>
              <p:cNvPr id="25" name="TextBox 24">
                <a:extLst>
                  <a:ext uri="{FF2B5EF4-FFF2-40B4-BE49-F238E27FC236}">
                    <a16:creationId xmlns:a16="http://schemas.microsoft.com/office/drawing/2014/main" id="{38A3B671-CA32-F6D7-D955-C7E8D11799F8}"/>
                  </a:ext>
                </a:extLst>
              </p:cNvPr>
              <p:cNvSpPr txBox="1">
                <a:spLocks noRot="1" noChangeAspect="1" noMove="1" noResize="1" noEditPoints="1" noAdjustHandles="1" noChangeArrowheads="1" noChangeShapeType="1" noTextEdit="1"/>
              </p:cNvSpPr>
              <p:nvPr/>
            </p:nvSpPr>
            <p:spPr>
              <a:xfrm>
                <a:off x="8363033" y="5132541"/>
                <a:ext cx="1009049" cy="375424"/>
              </a:xfrm>
              <a:prstGeom prst="rect">
                <a:avLst/>
              </a:prstGeom>
              <a:blipFill>
                <a:blip r:embed="rId4"/>
                <a:stretch>
                  <a:fillRect/>
                </a:stretch>
              </a:blipFill>
            </p:spPr>
            <p:txBody>
              <a:bodyPr/>
              <a:lstStyle/>
              <a:p>
                <a:r>
                  <a:rPr lang="es-ES_tradnl">
                    <a:noFill/>
                  </a:rPr>
                  <a:t> </a:t>
                </a:r>
              </a:p>
            </p:txBody>
          </p:sp>
        </mc:Fallback>
      </mc:AlternateContent>
      <p:sp>
        <p:nvSpPr>
          <p:cNvPr id="6" name="TextBox 5">
            <a:extLst>
              <a:ext uri="{FF2B5EF4-FFF2-40B4-BE49-F238E27FC236}">
                <a16:creationId xmlns:a16="http://schemas.microsoft.com/office/drawing/2014/main" id="{1D41E740-68B4-AA5B-0FF5-21B76DD059C2}"/>
              </a:ext>
            </a:extLst>
          </p:cNvPr>
          <p:cNvSpPr txBox="1"/>
          <p:nvPr/>
        </p:nvSpPr>
        <p:spPr>
          <a:xfrm>
            <a:off x="7356063" y="4040875"/>
            <a:ext cx="1005250" cy="369332"/>
          </a:xfrm>
          <a:prstGeom prst="rect">
            <a:avLst/>
          </a:prstGeom>
          <a:noFill/>
        </p:spPr>
        <p:txBody>
          <a:bodyPr wrap="square" rtlCol="0">
            <a:spAutoFit/>
          </a:bodyPr>
          <a:lstStyle/>
          <a:p>
            <a:pPr algn="ctr"/>
            <a:r>
              <a:rPr lang="es-ES_tradnl" dirty="0"/>
              <a:t>Q</a:t>
            </a:r>
            <a:r>
              <a:rPr lang="es-ES_tradnl" baseline="-25000" dirty="0"/>
              <a:t>11</a:t>
            </a:r>
            <a:r>
              <a:rPr lang="es-ES_tradnl" dirty="0"/>
              <a:t>=1.4</a:t>
            </a:r>
          </a:p>
        </p:txBody>
      </p:sp>
      <p:sp>
        <p:nvSpPr>
          <p:cNvPr id="8" name="Oval 7">
            <a:extLst>
              <a:ext uri="{FF2B5EF4-FFF2-40B4-BE49-F238E27FC236}">
                <a16:creationId xmlns:a16="http://schemas.microsoft.com/office/drawing/2014/main" id="{E14E847F-CB99-70C5-004E-09B87D7C6F7E}"/>
              </a:ext>
            </a:extLst>
          </p:cNvPr>
          <p:cNvSpPr/>
          <p:nvPr/>
        </p:nvSpPr>
        <p:spPr>
          <a:xfrm>
            <a:off x="5122660" y="4410207"/>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10" name="Oval 9">
            <a:extLst>
              <a:ext uri="{FF2B5EF4-FFF2-40B4-BE49-F238E27FC236}">
                <a16:creationId xmlns:a16="http://schemas.microsoft.com/office/drawing/2014/main" id="{F88CEFE5-FC52-C497-5C71-94D54D266B25}"/>
              </a:ext>
            </a:extLst>
          </p:cNvPr>
          <p:cNvSpPr/>
          <p:nvPr/>
        </p:nvSpPr>
        <p:spPr>
          <a:xfrm>
            <a:off x="6779385" y="5001353"/>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2</a:t>
            </a:r>
          </a:p>
        </p:txBody>
      </p:sp>
      <p:sp>
        <p:nvSpPr>
          <p:cNvPr id="11" name="Oval 10">
            <a:extLst>
              <a:ext uri="{FF2B5EF4-FFF2-40B4-BE49-F238E27FC236}">
                <a16:creationId xmlns:a16="http://schemas.microsoft.com/office/drawing/2014/main" id="{9C490822-D063-1907-7688-F0063E11AF27}"/>
              </a:ext>
            </a:extLst>
          </p:cNvPr>
          <p:cNvSpPr/>
          <p:nvPr/>
        </p:nvSpPr>
        <p:spPr>
          <a:xfrm>
            <a:off x="6779385" y="3959459"/>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cxnSp>
        <p:nvCxnSpPr>
          <p:cNvPr id="17" name="Straight Arrow Connector 16">
            <a:extLst>
              <a:ext uri="{FF2B5EF4-FFF2-40B4-BE49-F238E27FC236}">
                <a16:creationId xmlns:a16="http://schemas.microsoft.com/office/drawing/2014/main" id="{5E5D5284-19D9-5993-05CC-C42E8F862105}"/>
              </a:ext>
            </a:extLst>
          </p:cNvPr>
          <p:cNvCxnSpPr>
            <a:cxnSpLocks/>
            <a:stCxn id="8" idx="5"/>
            <a:endCxn id="10" idx="2"/>
          </p:cNvCxnSpPr>
          <p:nvPr/>
        </p:nvCxnSpPr>
        <p:spPr>
          <a:xfrm>
            <a:off x="5770336" y="5034004"/>
            <a:ext cx="1009049" cy="2733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4ACB7E5-5D52-B49E-3BA4-D01EBE412E66}"/>
              </a:ext>
            </a:extLst>
          </p:cNvPr>
          <p:cNvCxnSpPr>
            <a:cxnSpLocks/>
            <a:stCxn id="8" idx="7"/>
            <a:endCxn id="11" idx="2"/>
          </p:cNvCxnSpPr>
          <p:nvPr/>
        </p:nvCxnSpPr>
        <p:spPr>
          <a:xfrm flipV="1">
            <a:off x="5770336" y="4265472"/>
            <a:ext cx="1009049" cy="2517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1CDAB3D-CC8F-7571-35AC-014E73842813}"/>
              </a:ext>
            </a:extLst>
          </p:cNvPr>
          <p:cNvSpPr txBox="1"/>
          <p:nvPr/>
        </p:nvSpPr>
        <p:spPr>
          <a:xfrm>
            <a:off x="7356063" y="5135587"/>
            <a:ext cx="1005250" cy="369332"/>
          </a:xfrm>
          <a:prstGeom prst="rect">
            <a:avLst/>
          </a:prstGeom>
          <a:noFill/>
        </p:spPr>
        <p:txBody>
          <a:bodyPr wrap="square" rtlCol="0">
            <a:spAutoFit/>
          </a:bodyPr>
          <a:lstStyle/>
          <a:p>
            <a:pPr algn="ctr"/>
            <a:r>
              <a:rPr lang="es-ES_tradnl" dirty="0"/>
              <a:t>Q</a:t>
            </a:r>
            <a:r>
              <a:rPr lang="es-ES_tradnl" baseline="-25000" dirty="0"/>
              <a:t>12</a:t>
            </a:r>
            <a:r>
              <a:rPr lang="es-ES_tradnl" dirty="0"/>
              <a:t>=1.7</a:t>
            </a:r>
          </a:p>
        </p:txBody>
      </p:sp>
      <p:pic>
        <p:nvPicPr>
          <p:cNvPr id="31" name="Picture 30">
            <a:extLst>
              <a:ext uri="{FF2B5EF4-FFF2-40B4-BE49-F238E27FC236}">
                <a16:creationId xmlns:a16="http://schemas.microsoft.com/office/drawing/2014/main" id="{0CDA14FD-54BA-762F-67EF-C2B8ACF90B76}"/>
              </a:ext>
            </a:extLst>
          </p:cNvPr>
          <p:cNvPicPr>
            <a:picLocks noChangeAspect="1"/>
          </p:cNvPicPr>
          <p:nvPr/>
        </p:nvPicPr>
        <p:blipFill>
          <a:blip r:embed="rId5"/>
          <a:srcRect t="32740" b="22039"/>
          <a:stretch/>
        </p:blipFill>
        <p:spPr>
          <a:xfrm flipH="1">
            <a:off x="2840977" y="4207069"/>
            <a:ext cx="2234378" cy="1010425"/>
          </a:xfrm>
          <a:prstGeom prst="rect">
            <a:avLst/>
          </a:prstGeom>
        </p:spPr>
      </p:pic>
      <mc:AlternateContent xmlns:mc="http://schemas.openxmlformats.org/markup-compatibility/2006">
        <mc:Choice xmlns:a14="http://schemas.microsoft.com/office/drawing/2010/main" Requires="a14">
          <p:sp>
            <p:nvSpPr>
              <p:cNvPr id="52" name="TextBox 51">
                <a:extLst>
                  <a:ext uri="{FF2B5EF4-FFF2-40B4-BE49-F238E27FC236}">
                    <a16:creationId xmlns:a16="http://schemas.microsoft.com/office/drawing/2014/main" id="{7C4C5EC4-1F39-FEEB-A8A2-7F2B34F94F49}"/>
                  </a:ext>
                </a:extLst>
              </p:cNvPr>
              <p:cNvSpPr txBox="1"/>
              <p:nvPr/>
            </p:nvSpPr>
            <p:spPr>
              <a:xfrm>
                <a:off x="8363033" y="4015929"/>
                <a:ext cx="1009049" cy="37542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b="1" i="1" smtClean="0">
                              <a:solidFill>
                                <a:schemeClr val="accent6"/>
                              </a:solidFill>
                              <a:latin typeface="Cambria Math" panose="02040503050406030204" pitchFamily="18" charset="0"/>
                              <a:ea typeface="Cambria Math" panose="02040503050406030204" pitchFamily="18" charset="0"/>
                            </a:rPr>
                          </m:ctrlPr>
                        </m:sSubSupPr>
                        <m:e>
                          <m:r>
                            <a:rPr lang="en-US" b="1" i="1">
                              <a:solidFill>
                                <a:schemeClr val="accent6"/>
                              </a:solidFill>
                              <a:latin typeface="Cambria Math" panose="02040503050406030204" pitchFamily="18" charset="0"/>
                              <a:ea typeface="Cambria Math" panose="02040503050406030204" pitchFamily="18" charset="0"/>
                            </a:rPr>
                            <m:t>𝝅</m:t>
                          </m:r>
                        </m:e>
                        <m:sub>
                          <m:r>
                            <a:rPr lang="en-US" b="1" i="1" smtClean="0">
                              <a:solidFill>
                                <a:schemeClr val="accent6"/>
                              </a:solidFill>
                              <a:latin typeface="Cambria Math" panose="02040503050406030204" pitchFamily="18" charset="0"/>
                              <a:ea typeface="Cambria Math" panose="02040503050406030204" pitchFamily="18" charset="0"/>
                            </a:rPr>
                            <m:t>𝟏</m:t>
                          </m:r>
                        </m:sub>
                        <m:sup>
                          <m:r>
                            <a:rPr lang="en-US" b="1" i="1" smtClean="0">
                              <a:solidFill>
                                <a:schemeClr val="accent6"/>
                              </a:solidFill>
                              <a:latin typeface="Cambria Math" panose="02040503050406030204" pitchFamily="18" charset="0"/>
                              <a:ea typeface="Cambria Math" panose="02040503050406030204" pitchFamily="18" charset="0"/>
                            </a:rPr>
                            <m:t>∗</m:t>
                          </m:r>
                        </m:sup>
                      </m:sSubSup>
                      <m:r>
                        <a:rPr lang="en-US" b="1" i="1" smtClean="0">
                          <a:solidFill>
                            <a:schemeClr val="accent6"/>
                          </a:solidFill>
                          <a:latin typeface="Cambria Math" panose="02040503050406030204" pitchFamily="18" charset="0"/>
                          <a:ea typeface="Cambria Math" panose="02040503050406030204" pitchFamily="18" charset="0"/>
                        </a:rPr>
                        <m:t>=</m:t>
                      </m:r>
                      <m:r>
                        <a:rPr lang="en-US" b="1" i="1" smtClean="0">
                          <a:solidFill>
                            <a:schemeClr val="accent6"/>
                          </a:solidFill>
                          <a:latin typeface="Cambria Math" panose="02040503050406030204" pitchFamily="18" charset="0"/>
                          <a:ea typeface="Cambria Math" panose="02040503050406030204" pitchFamily="18" charset="0"/>
                        </a:rPr>
                        <m:t>𝟎</m:t>
                      </m:r>
                    </m:oMath>
                  </m:oMathPara>
                </a14:m>
                <a:endParaRPr lang="es-ES_tradnl" b="1" dirty="0">
                  <a:solidFill>
                    <a:schemeClr val="accent6"/>
                  </a:solidFill>
                </a:endParaRPr>
              </a:p>
            </p:txBody>
          </p:sp>
        </mc:Choice>
        <mc:Fallback>
          <p:sp>
            <p:nvSpPr>
              <p:cNvPr id="52" name="TextBox 51">
                <a:extLst>
                  <a:ext uri="{FF2B5EF4-FFF2-40B4-BE49-F238E27FC236}">
                    <a16:creationId xmlns:a16="http://schemas.microsoft.com/office/drawing/2014/main" id="{7C4C5EC4-1F39-FEEB-A8A2-7F2B34F94F49}"/>
                  </a:ext>
                </a:extLst>
              </p:cNvPr>
              <p:cNvSpPr txBox="1">
                <a:spLocks noRot="1" noChangeAspect="1" noMove="1" noResize="1" noEditPoints="1" noAdjustHandles="1" noChangeArrowheads="1" noChangeShapeType="1" noTextEdit="1"/>
              </p:cNvSpPr>
              <p:nvPr/>
            </p:nvSpPr>
            <p:spPr>
              <a:xfrm>
                <a:off x="8363033" y="4015929"/>
                <a:ext cx="1009049" cy="375424"/>
              </a:xfrm>
              <a:prstGeom prst="rect">
                <a:avLst/>
              </a:prstGeom>
              <a:blipFill>
                <a:blip r:embed="rId6"/>
                <a:stretch>
                  <a:fillRect b="-333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3" name="Content Placeholder 3">
                <a:extLst>
                  <a:ext uri="{FF2B5EF4-FFF2-40B4-BE49-F238E27FC236}">
                    <a16:creationId xmlns:a16="http://schemas.microsoft.com/office/drawing/2014/main" id="{733E4218-A80D-EA27-9A01-A0A72FABE37E}"/>
                  </a:ext>
                </a:extLst>
              </p:cNvPr>
              <p:cNvSpPr>
                <a:spLocks noGrp="1"/>
              </p:cNvSpPr>
              <p:nvPr>
                <p:ph idx="1"/>
              </p:nvPr>
            </p:nvSpPr>
            <p:spPr>
              <a:xfrm>
                <a:off x="700635" y="2081479"/>
                <a:ext cx="10691265" cy="4003633"/>
              </a:xfrm>
            </p:spPr>
            <p:txBody>
              <a:bodyPr>
                <a:normAutofit/>
              </a:bodyPr>
              <a:lstStyle/>
              <a:p>
                <a:pPr marL="0" indent="0">
                  <a:buNone/>
                </a:pPr>
                <a:r>
                  <a:rPr lang="es-ES_tradnl" sz="2400" noProof="0" dirty="0"/>
                  <a:t>Al finalizar el entrenamiento, se asume que el agente ha aprendido. La política óptima π</a:t>
                </a:r>
                <a:r>
                  <a:rPr lang="es-ES_tradnl" sz="2400" baseline="30000" noProof="0" dirty="0"/>
                  <a:t>∗</a:t>
                </a:r>
                <a:r>
                  <a:rPr lang="es-ES_tradnl" sz="2400" noProof="0" dirty="0"/>
                  <a:t> se determina eligiendo la acción con mayor valor Q en cada estado:</a:t>
                </a:r>
                <a:br>
                  <a:rPr lang="es-ES_tradnl" sz="2400" noProof="0" dirty="0"/>
                </a:br>
                <a:r>
                  <a:rPr lang="es-ES_tradnl" sz="1050" noProof="0" dirty="0">
                    <a:solidFill>
                      <a:schemeClr val="bg1"/>
                    </a:solidFill>
                  </a:rPr>
                  <a:t>d</a:t>
                </a:r>
              </a:p>
              <a:p>
                <a:pPr marL="0" indent="0">
                  <a:buNone/>
                </a:pPr>
                <a14:m>
                  <m:oMathPara xmlns:m="http://schemas.openxmlformats.org/officeDocument/2006/math">
                    <m:oMathParaPr>
                      <m:jc m:val="centerGroup"/>
                    </m:oMathParaPr>
                    <m:oMath xmlns:m="http://schemas.openxmlformats.org/officeDocument/2006/math">
                      <m:sSup>
                        <m:sSupPr>
                          <m:ctrlPr>
                            <a:rPr lang="es-ES_tradnl" sz="2400" i="1" noProof="0" smtClean="0">
                              <a:latin typeface="Cambria Math" panose="02040503050406030204" pitchFamily="18" charset="0"/>
                            </a:rPr>
                          </m:ctrlPr>
                        </m:sSupPr>
                        <m:e>
                          <m:r>
                            <a:rPr lang="es-ES_tradnl" sz="2400" i="1" noProof="0" smtClean="0">
                              <a:latin typeface="Cambria Math" panose="02040503050406030204" pitchFamily="18" charset="0"/>
                              <a:ea typeface="Cambria Math" panose="02040503050406030204" pitchFamily="18" charset="0"/>
                            </a:rPr>
                            <m:t>𝜋</m:t>
                          </m:r>
                        </m:e>
                        <m:sup>
                          <m:r>
                            <a:rPr lang="es-ES_tradnl" sz="2400" b="0" i="1" noProof="0" smtClean="0">
                              <a:latin typeface="Cambria Math" panose="02040503050406030204" pitchFamily="18" charset="0"/>
                            </a:rPr>
                            <m:t>∗</m:t>
                          </m:r>
                        </m:sup>
                      </m:sSup>
                      <m:d>
                        <m:dPr>
                          <m:ctrlPr>
                            <a:rPr lang="es-ES_tradnl" sz="2400" b="0" i="1" noProof="0" smtClean="0">
                              <a:latin typeface="Cambria Math" panose="02040503050406030204" pitchFamily="18" charset="0"/>
                            </a:rPr>
                          </m:ctrlPr>
                        </m:dPr>
                        <m:e>
                          <m:r>
                            <a:rPr lang="es-ES_tradnl" sz="2400" b="0" i="1" noProof="0" smtClean="0">
                              <a:latin typeface="Cambria Math" panose="02040503050406030204" pitchFamily="18" charset="0"/>
                            </a:rPr>
                            <m:t>𝑠</m:t>
                          </m:r>
                        </m:e>
                      </m:d>
                      <m:r>
                        <a:rPr lang="es-ES_tradnl" sz="2400" b="0" i="1" noProof="0" smtClean="0">
                          <a:latin typeface="Cambria Math" panose="02040503050406030204" pitchFamily="18" charset="0"/>
                        </a:rPr>
                        <m:t>=</m:t>
                      </m:r>
                      <m:r>
                        <a:rPr lang="es-ES_tradnl" sz="2400" b="0" i="1" noProof="0" smtClean="0">
                          <a:latin typeface="Cambria Math" panose="02040503050406030204" pitchFamily="18" charset="0"/>
                        </a:rPr>
                        <m:t>𝑎𝑟𝑔𝑚𝑎𝑥</m:t>
                      </m:r>
                      <m:r>
                        <a:rPr lang="es-ES_tradnl" sz="2400" b="0" i="1" noProof="0" smtClean="0">
                          <a:latin typeface="Cambria Math" panose="02040503050406030204" pitchFamily="18" charset="0"/>
                        </a:rPr>
                        <m:t>(</m:t>
                      </m:r>
                      <m:r>
                        <a:rPr lang="es-ES_tradnl" sz="2400" b="0" i="1" noProof="0" smtClean="0">
                          <a:latin typeface="Cambria Math" panose="02040503050406030204" pitchFamily="18" charset="0"/>
                        </a:rPr>
                        <m:t>𝑄</m:t>
                      </m:r>
                      <m:d>
                        <m:dPr>
                          <m:ctrlPr>
                            <a:rPr lang="es-ES_tradnl" sz="2400" b="0" i="1" noProof="0" smtClean="0">
                              <a:latin typeface="Cambria Math" panose="02040503050406030204" pitchFamily="18" charset="0"/>
                            </a:rPr>
                          </m:ctrlPr>
                        </m:dPr>
                        <m:e>
                          <m:r>
                            <a:rPr lang="es-ES_tradnl" sz="2400" b="0" i="1" noProof="0" smtClean="0">
                              <a:latin typeface="Cambria Math" panose="02040503050406030204" pitchFamily="18" charset="0"/>
                            </a:rPr>
                            <m:t>𝑠</m:t>
                          </m:r>
                          <m:r>
                            <a:rPr lang="es-ES_tradnl" sz="2400" b="0" i="1" noProof="0" smtClean="0">
                              <a:latin typeface="Cambria Math" panose="02040503050406030204" pitchFamily="18" charset="0"/>
                            </a:rPr>
                            <m:t>,</m:t>
                          </m:r>
                          <m:r>
                            <a:rPr lang="es-ES_tradnl" sz="2400" b="0" i="1" noProof="0" smtClean="0">
                              <a:latin typeface="Cambria Math" panose="02040503050406030204" pitchFamily="18" charset="0"/>
                            </a:rPr>
                            <m:t>𝑎</m:t>
                          </m:r>
                        </m:e>
                      </m:d>
                      <m:r>
                        <a:rPr lang="es-ES_tradnl" sz="2400" b="0" i="1" noProof="0" smtClean="0">
                          <a:latin typeface="Cambria Math" panose="02040503050406030204" pitchFamily="18" charset="0"/>
                        </a:rPr>
                        <m:t>)</m:t>
                      </m:r>
                    </m:oMath>
                  </m:oMathPara>
                </a14:m>
                <a:endParaRPr lang="es-ES_tradnl" sz="2400" noProof="0" dirty="0"/>
              </a:p>
            </p:txBody>
          </p:sp>
        </mc:Choice>
        <mc:Fallback xmlns="">
          <p:sp>
            <p:nvSpPr>
              <p:cNvPr id="13" name="Content Placeholder 3">
                <a:extLst>
                  <a:ext uri="{FF2B5EF4-FFF2-40B4-BE49-F238E27FC236}">
                    <a16:creationId xmlns:a16="http://schemas.microsoft.com/office/drawing/2014/main" id="{733E4218-A80D-EA27-9A01-A0A72FABE37E}"/>
                  </a:ext>
                </a:extLst>
              </p:cNvPr>
              <p:cNvSpPr>
                <a:spLocks noGrp="1" noRot="1" noChangeAspect="1" noMove="1" noResize="1" noEditPoints="1" noAdjustHandles="1" noChangeArrowheads="1" noChangeShapeType="1" noTextEdit="1"/>
              </p:cNvSpPr>
              <p:nvPr>
                <p:ph idx="1"/>
              </p:nvPr>
            </p:nvSpPr>
            <p:spPr>
              <a:xfrm>
                <a:off x="700635" y="2081479"/>
                <a:ext cx="10691265" cy="4003633"/>
              </a:xfrm>
              <a:blipFill>
                <a:blip r:embed="rId7"/>
                <a:stretch>
                  <a:fillRect l="-949" t="-946"/>
                </a:stretch>
              </a:blipFill>
            </p:spPr>
            <p:txBody>
              <a:bodyPr/>
              <a:lstStyle/>
              <a:p>
                <a:r>
                  <a:rPr lang="es-ES_tradnl">
                    <a:noFill/>
                  </a:rPr>
                  <a:t> </a:t>
                </a:r>
              </a:p>
            </p:txBody>
          </p:sp>
        </mc:Fallback>
      </mc:AlternateContent>
      <p:sp>
        <p:nvSpPr>
          <p:cNvPr id="14" name="TextBox 13">
            <a:extLst>
              <a:ext uri="{FF2B5EF4-FFF2-40B4-BE49-F238E27FC236}">
                <a16:creationId xmlns:a16="http://schemas.microsoft.com/office/drawing/2014/main" id="{0F3214BD-E1CF-1DF6-A3DC-1C3E86729CFA}"/>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¿Cómo se elige la política a partir del valor Q?</a:t>
            </a:r>
          </a:p>
        </p:txBody>
      </p:sp>
      <p:sp>
        <p:nvSpPr>
          <p:cNvPr id="3" name="Rounded Rectangle 2">
            <a:extLst>
              <a:ext uri="{FF2B5EF4-FFF2-40B4-BE49-F238E27FC236}">
                <a16:creationId xmlns:a16="http://schemas.microsoft.com/office/drawing/2014/main" id="{4A824D38-664B-8283-E82A-40BE70231F0D}"/>
              </a:ext>
            </a:extLst>
          </p:cNvPr>
          <p:cNvSpPr/>
          <p:nvPr/>
        </p:nvSpPr>
        <p:spPr>
          <a:xfrm rot="1048734">
            <a:off x="5004429" y="4606842"/>
            <a:ext cx="2548784" cy="816695"/>
          </a:xfrm>
          <a:prstGeom prst="round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4055712618"/>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081479"/>
            <a:ext cx="10691265" cy="4003633"/>
          </a:xfrm>
        </p:spPr>
        <p:txBody>
          <a:bodyPr>
            <a:normAutofit/>
          </a:bodyPr>
          <a:lstStyle/>
          <a:p>
            <a:pPr marL="0" indent="0">
              <a:buNone/>
            </a:pPr>
            <a:r>
              <a:rPr lang="es-ES_tradnl" sz="2400" dirty="0"/>
              <a:t>Generalmente, la política óptima es </a:t>
            </a:r>
            <a:r>
              <a:rPr lang="es-ES_tradnl" sz="2400" b="1" dirty="0">
                <a:solidFill>
                  <a:schemeClr val="accent4"/>
                </a:solidFill>
              </a:rPr>
              <a:t>determinista</a:t>
            </a:r>
            <a:r>
              <a:rPr lang="es-ES_tradnl" sz="2400" dirty="0"/>
              <a:t>, eligiendo siempre la mejor acción.</a:t>
            </a:r>
          </a:p>
          <a:p>
            <a:pPr marL="0" indent="0">
              <a:buNone/>
            </a:pPr>
            <a:r>
              <a:rPr lang="es-ES_tradnl" sz="2400" dirty="0"/>
              <a:t>Sin embargo, puede ser estocástica si hay empate entre </a:t>
            </a:r>
            <a:r>
              <a:rPr lang="es-ES_tradnl" sz="2400" b="1" dirty="0">
                <a:solidFill>
                  <a:schemeClr val="accent6">
                    <a:lumMod val="60000"/>
                    <a:lumOff val="40000"/>
                  </a:schemeClr>
                </a:solidFill>
              </a:rPr>
              <a:t>dos acciones</a:t>
            </a:r>
            <a:r>
              <a:rPr lang="es-ES_tradnl" sz="2400" dirty="0"/>
              <a:t>. En ese caso, se elige aleatoriamente entre ellas con igual probabilidad.</a:t>
            </a:r>
          </a:p>
          <a:p>
            <a:pPr marL="0" indent="0">
              <a:buNone/>
            </a:pPr>
            <a:r>
              <a:rPr lang="es-ES_tradnl" sz="2400" i="1" dirty="0">
                <a:solidFill>
                  <a:schemeClr val="accent1">
                    <a:lumMod val="75000"/>
                  </a:schemeClr>
                </a:solidFill>
              </a:rPr>
              <a:t>En entornos con oponentes, una política estocástica es útil para evitar ser predecible, dificultando que el adversario explote el comportamiento del agente.</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11" name="TextBox 10">
            <a:extLst>
              <a:ext uri="{FF2B5EF4-FFF2-40B4-BE49-F238E27FC236}">
                <a16:creationId xmlns:a16="http://schemas.microsoft.com/office/drawing/2014/main" id="{4AB13714-FB71-333F-0C7A-2A3BC3C8CBDA}"/>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¿Cómo se elige la política a partir del valor Q?</a:t>
            </a:r>
          </a:p>
        </p:txBody>
      </p:sp>
    </p:spTree>
    <p:extLst>
      <p:ext uri="{BB962C8B-B14F-4D97-AF65-F5344CB8AC3E}">
        <p14:creationId xmlns:p14="http://schemas.microsoft.com/office/powerpoint/2010/main" val="13942234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C174AC-ACF9-51D7-A2DF-0062047B5F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04EB24-5ACD-F109-36CC-15B6B69AB6E8}"/>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FDE7B393-EC8F-B278-21B1-DDABC50D83B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43EAFACE-3615-8690-7327-88E4840490DD}"/>
              </a:ext>
            </a:extLst>
          </p:cNvPr>
          <p:cNvSpPr>
            <a:spLocks noGrp="1"/>
          </p:cNvSpPr>
          <p:nvPr>
            <p:ph idx="1"/>
          </p:nvPr>
        </p:nvSpPr>
        <p:spPr>
          <a:xfrm>
            <a:off x="800100" y="1730187"/>
            <a:ext cx="7495223" cy="4354925"/>
          </a:xfrm>
        </p:spPr>
        <p:txBody>
          <a:bodyPr>
            <a:normAutofit/>
          </a:bodyPr>
          <a:lstStyle/>
          <a:p>
            <a:pPr marL="0" indent="0">
              <a:buNone/>
            </a:pPr>
            <a:r>
              <a:rPr lang="es-ES" dirty="0"/>
              <a:t>Un ejemplo: </a:t>
            </a:r>
          </a:p>
          <a:p>
            <a:pPr marL="0" indent="0">
              <a:buNone/>
            </a:pPr>
            <a:r>
              <a:rPr lang="es-ES" dirty="0"/>
              <a:t>Podemos construir un </a:t>
            </a:r>
            <a:r>
              <a:rPr lang="es-ES" i="1" dirty="0" err="1">
                <a:solidFill>
                  <a:schemeClr val="accent6"/>
                </a:solidFill>
              </a:rPr>
              <a:t>chatbot</a:t>
            </a:r>
            <a:r>
              <a:rPr lang="es-ES" dirty="0"/>
              <a:t> que, a partir de muchas conversaciones previas, genere texto automáticamente comenzando con una frase inicial. Esto se logra modelando las transiciones entre palabras o frases como una cadena de Márkov.</a:t>
            </a:r>
          </a:p>
          <a:p>
            <a:pPr marL="0" indent="0">
              <a:buNone/>
            </a:pPr>
            <a:r>
              <a:rPr lang="es-ES" dirty="0"/>
              <a:t>Así obtenemos secuencias como:</a:t>
            </a:r>
          </a:p>
        </p:txBody>
      </p:sp>
      <p:sp>
        <p:nvSpPr>
          <p:cNvPr id="7" name="Image by vectorjuice">
            <a:extLst>
              <a:ext uri="{FF2B5EF4-FFF2-40B4-BE49-F238E27FC236}">
                <a16:creationId xmlns:a16="http://schemas.microsoft.com/office/drawing/2014/main" id="{9166A587-EAAE-3257-3584-4F783E2FCBD5}"/>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6" name="Rounded Rectangle 5">
            <a:extLst>
              <a:ext uri="{FF2B5EF4-FFF2-40B4-BE49-F238E27FC236}">
                <a16:creationId xmlns:a16="http://schemas.microsoft.com/office/drawing/2014/main" id="{8474FC34-EFE4-B24B-02B6-9EAC37EFEBFA}"/>
              </a:ext>
            </a:extLst>
          </p:cNvPr>
          <p:cNvSpPr/>
          <p:nvPr/>
        </p:nvSpPr>
        <p:spPr>
          <a:xfrm>
            <a:off x="800100" y="4510011"/>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[INICIO]</a:t>
            </a:r>
          </a:p>
        </p:txBody>
      </p:sp>
      <p:sp>
        <p:nvSpPr>
          <p:cNvPr id="8" name="Rounded Rectangle 7">
            <a:extLst>
              <a:ext uri="{FF2B5EF4-FFF2-40B4-BE49-F238E27FC236}">
                <a16:creationId xmlns:a16="http://schemas.microsoft.com/office/drawing/2014/main" id="{2DC19FB9-11F5-F023-E037-E7E8BAFFFDCE}"/>
              </a:ext>
            </a:extLst>
          </p:cNvPr>
          <p:cNvSpPr/>
          <p:nvPr/>
        </p:nvSpPr>
        <p:spPr>
          <a:xfrm>
            <a:off x="2726436" y="4510011"/>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yo</a:t>
            </a:r>
          </a:p>
        </p:txBody>
      </p:sp>
      <p:sp>
        <p:nvSpPr>
          <p:cNvPr id="9" name="Rounded Rectangle 8">
            <a:extLst>
              <a:ext uri="{FF2B5EF4-FFF2-40B4-BE49-F238E27FC236}">
                <a16:creationId xmlns:a16="http://schemas.microsoft.com/office/drawing/2014/main" id="{A1DEBFE0-FDF7-9ED7-5E42-7848FAA03562}"/>
              </a:ext>
            </a:extLst>
          </p:cNvPr>
          <p:cNvSpPr/>
          <p:nvPr/>
        </p:nvSpPr>
        <p:spPr>
          <a:xfrm>
            <a:off x="4656178" y="4510011"/>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quiero</a:t>
            </a:r>
          </a:p>
        </p:txBody>
      </p:sp>
      <p:sp>
        <p:nvSpPr>
          <p:cNvPr id="10" name="Rounded Rectangle 9">
            <a:extLst>
              <a:ext uri="{FF2B5EF4-FFF2-40B4-BE49-F238E27FC236}">
                <a16:creationId xmlns:a16="http://schemas.microsoft.com/office/drawing/2014/main" id="{4C8EECFA-C622-4BE9-DD19-DC3E62497AA1}"/>
              </a:ext>
            </a:extLst>
          </p:cNvPr>
          <p:cNvSpPr/>
          <p:nvPr/>
        </p:nvSpPr>
        <p:spPr>
          <a:xfrm>
            <a:off x="6546557" y="4080986"/>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café</a:t>
            </a:r>
          </a:p>
        </p:txBody>
      </p:sp>
      <p:sp>
        <p:nvSpPr>
          <p:cNvPr id="11" name="Rounded Rectangle 10">
            <a:extLst>
              <a:ext uri="{FF2B5EF4-FFF2-40B4-BE49-F238E27FC236}">
                <a16:creationId xmlns:a16="http://schemas.microsoft.com/office/drawing/2014/main" id="{0F2911A5-A8D3-A486-A8C6-8BE893C0570D}"/>
              </a:ext>
            </a:extLst>
          </p:cNvPr>
          <p:cNvSpPr/>
          <p:nvPr/>
        </p:nvSpPr>
        <p:spPr>
          <a:xfrm>
            <a:off x="6546557" y="4849215"/>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té</a:t>
            </a:r>
          </a:p>
        </p:txBody>
      </p:sp>
      <p:cxnSp>
        <p:nvCxnSpPr>
          <p:cNvPr id="12" name="Straight Arrow Connector 11">
            <a:extLst>
              <a:ext uri="{FF2B5EF4-FFF2-40B4-BE49-F238E27FC236}">
                <a16:creationId xmlns:a16="http://schemas.microsoft.com/office/drawing/2014/main" id="{0407D469-C709-EF4A-8025-73697C9E7B7F}"/>
              </a:ext>
            </a:extLst>
          </p:cNvPr>
          <p:cNvCxnSpPr>
            <a:cxnSpLocks/>
            <a:stCxn id="6" idx="3"/>
            <a:endCxn id="8" idx="1"/>
          </p:cNvCxnSpPr>
          <p:nvPr/>
        </p:nvCxnSpPr>
        <p:spPr>
          <a:xfrm>
            <a:off x="1997964" y="4738611"/>
            <a:ext cx="72847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10C9387-8228-72BD-CBD5-D4F27AF4C02F}"/>
              </a:ext>
            </a:extLst>
          </p:cNvPr>
          <p:cNvCxnSpPr>
            <a:cxnSpLocks/>
            <a:stCxn id="8" idx="3"/>
            <a:endCxn id="9" idx="1"/>
          </p:cNvCxnSpPr>
          <p:nvPr/>
        </p:nvCxnSpPr>
        <p:spPr>
          <a:xfrm>
            <a:off x="3924300" y="4738611"/>
            <a:ext cx="73187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EDAFF20-B5DD-5D23-B449-AB530D0C4EB3}"/>
              </a:ext>
            </a:extLst>
          </p:cNvPr>
          <p:cNvCxnSpPr>
            <a:cxnSpLocks/>
            <a:stCxn id="9" idx="3"/>
            <a:endCxn id="10" idx="1"/>
          </p:cNvCxnSpPr>
          <p:nvPr/>
        </p:nvCxnSpPr>
        <p:spPr>
          <a:xfrm flipV="1">
            <a:off x="5854042" y="4309586"/>
            <a:ext cx="692515" cy="4290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C5D0C6AA-8778-D68A-5A6B-1E898602844A}"/>
              </a:ext>
            </a:extLst>
          </p:cNvPr>
          <p:cNvCxnSpPr>
            <a:cxnSpLocks/>
            <a:stCxn id="9" idx="3"/>
            <a:endCxn id="11" idx="1"/>
          </p:cNvCxnSpPr>
          <p:nvPr/>
        </p:nvCxnSpPr>
        <p:spPr>
          <a:xfrm>
            <a:off x="5854042" y="4738611"/>
            <a:ext cx="692515" cy="33920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68BCDA33-14FC-C15E-98D5-B4FA14BD95BE}"/>
              </a:ext>
            </a:extLst>
          </p:cNvPr>
          <p:cNvSpPr txBox="1"/>
          <p:nvPr/>
        </p:nvSpPr>
        <p:spPr>
          <a:xfrm>
            <a:off x="2097429" y="4325345"/>
            <a:ext cx="482824" cy="369332"/>
          </a:xfrm>
          <a:prstGeom prst="rect">
            <a:avLst/>
          </a:prstGeom>
          <a:noFill/>
        </p:spPr>
        <p:txBody>
          <a:bodyPr wrap="none" rtlCol="0">
            <a:spAutoFit/>
          </a:bodyPr>
          <a:lstStyle/>
          <a:p>
            <a:r>
              <a:rPr lang="es-ES_tradnl" dirty="0"/>
              <a:t>1.0</a:t>
            </a:r>
          </a:p>
        </p:txBody>
      </p:sp>
      <p:sp>
        <p:nvSpPr>
          <p:cNvPr id="27" name="TextBox 26">
            <a:extLst>
              <a:ext uri="{FF2B5EF4-FFF2-40B4-BE49-F238E27FC236}">
                <a16:creationId xmlns:a16="http://schemas.microsoft.com/office/drawing/2014/main" id="{DD24201F-76A3-4DCC-0BD5-713CC84789B1}"/>
              </a:ext>
            </a:extLst>
          </p:cNvPr>
          <p:cNvSpPr txBox="1"/>
          <p:nvPr/>
        </p:nvSpPr>
        <p:spPr>
          <a:xfrm>
            <a:off x="4023765" y="4325345"/>
            <a:ext cx="482824" cy="369332"/>
          </a:xfrm>
          <a:prstGeom prst="rect">
            <a:avLst/>
          </a:prstGeom>
          <a:noFill/>
        </p:spPr>
        <p:txBody>
          <a:bodyPr wrap="none" rtlCol="0">
            <a:spAutoFit/>
          </a:bodyPr>
          <a:lstStyle/>
          <a:p>
            <a:r>
              <a:rPr lang="es-ES_tradnl" dirty="0"/>
              <a:t>1.0</a:t>
            </a:r>
          </a:p>
        </p:txBody>
      </p:sp>
      <p:sp>
        <p:nvSpPr>
          <p:cNvPr id="28" name="TextBox 27">
            <a:extLst>
              <a:ext uri="{FF2B5EF4-FFF2-40B4-BE49-F238E27FC236}">
                <a16:creationId xmlns:a16="http://schemas.microsoft.com/office/drawing/2014/main" id="{4AD3B8E8-E6A4-F0AE-0119-D77A748CE082}"/>
              </a:ext>
            </a:extLst>
          </p:cNvPr>
          <p:cNvSpPr txBox="1"/>
          <p:nvPr/>
        </p:nvSpPr>
        <p:spPr>
          <a:xfrm>
            <a:off x="5950101" y="4058906"/>
            <a:ext cx="482824" cy="369332"/>
          </a:xfrm>
          <a:prstGeom prst="rect">
            <a:avLst/>
          </a:prstGeom>
          <a:noFill/>
        </p:spPr>
        <p:txBody>
          <a:bodyPr wrap="none" rtlCol="0">
            <a:spAutoFit/>
          </a:bodyPr>
          <a:lstStyle/>
          <a:p>
            <a:r>
              <a:rPr lang="es-ES_tradnl" dirty="0"/>
              <a:t>0.6</a:t>
            </a:r>
          </a:p>
        </p:txBody>
      </p:sp>
      <p:sp>
        <p:nvSpPr>
          <p:cNvPr id="29" name="TextBox 28">
            <a:extLst>
              <a:ext uri="{FF2B5EF4-FFF2-40B4-BE49-F238E27FC236}">
                <a16:creationId xmlns:a16="http://schemas.microsoft.com/office/drawing/2014/main" id="{26F6C2EC-0556-2613-457D-DAD63041A86C}"/>
              </a:ext>
            </a:extLst>
          </p:cNvPr>
          <p:cNvSpPr txBox="1"/>
          <p:nvPr/>
        </p:nvSpPr>
        <p:spPr>
          <a:xfrm>
            <a:off x="5950101" y="4937083"/>
            <a:ext cx="482824" cy="369332"/>
          </a:xfrm>
          <a:prstGeom prst="rect">
            <a:avLst/>
          </a:prstGeom>
          <a:noFill/>
        </p:spPr>
        <p:txBody>
          <a:bodyPr wrap="none" rtlCol="0">
            <a:spAutoFit/>
          </a:bodyPr>
          <a:lstStyle/>
          <a:p>
            <a:r>
              <a:rPr lang="es-ES_tradnl" dirty="0"/>
              <a:t>0.4</a:t>
            </a:r>
          </a:p>
        </p:txBody>
      </p:sp>
      <p:pic>
        <p:nvPicPr>
          <p:cNvPr id="36" name="Picture 35" descr="A robot holding a cup of coffee&#10;&#10;AI-generated content may be incorrect.">
            <a:extLst>
              <a:ext uri="{FF2B5EF4-FFF2-40B4-BE49-F238E27FC236}">
                <a16:creationId xmlns:a16="http://schemas.microsoft.com/office/drawing/2014/main" id="{2A287F4B-3B17-74C5-7F45-5602A33E92DE}"/>
              </a:ext>
            </a:extLst>
          </p:cNvPr>
          <p:cNvPicPr>
            <a:picLocks noChangeAspect="1"/>
          </p:cNvPicPr>
          <p:nvPr/>
        </p:nvPicPr>
        <p:blipFill>
          <a:blip r:embed="rId4"/>
          <a:stretch>
            <a:fillRect/>
          </a:stretch>
        </p:blipFill>
        <p:spPr>
          <a:xfrm>
            <a:off x="8689450" y="1799568"/>
            <a:ext cx="2810242" cy="4215363"/>
          </a:xfrm>
          <a:prstGeom prst="rect">
            <a:avLst/>
          </a:prstGeom>
        </p:spPr>
      </p:pic>
    </p:spTree>
    <p:extLst>
      <p:ext uri="{BB962C8B-B14F-4D97-AF65-F5344CB8AC3E}">
        <p14:creationId xmlns:p14="http://schemas.microsoft.com/office/powerpoint/2010/main" val="270291900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081479"/>
            <a:ext cx="10691265" cy="4003633"/>
          </a:xfrm>
        </p:spPr>
        <p:txBody>
          <a:bodyPr>
            <a:normAutofit fontScale="85000" lnSpcReduction="20000"/>
          </a:bodyPr>
          <a:lstStyle/>
          <a:p>
            <a:pPr marL="0" indent="0">
              <a:buNone/>
            </a:pPr>
            <a:r>
              <a:rPr lang="es-ES_tradnl" dirty="0"/>
              <a:t>Aunque algunos algoritmos se basan en valores y otros directamente en políticas, comparten ciertas características clave:</a:t>
            </a:r>
          </a:p>
          <a:p>
            <a:r>
              <a:rPr lang="es-ES_tradnl" b="1" dirty="0">
                <a:solidFill>
                  <a:schemeClr val="accent1"/>
                </a:solidFill>
              </a:rPr>
              <a:t>Frecuencia de actualización:</a:t>
            </a:r>
          </a:p>
          <a:p>
            <a:pPr lvl="1"/>
            <a:r>
              <a:rPr lang="es-ES_tradnl" dirty="0"/>
              <a:t>Por episodio.</a:t>
            </a:r>
          </a:p>
          <a:p>
            <a:pPr lvl="1"/>
            <a:r>
              <a:rPr lang="es-ES_tradnl" dirty="0"/>
              <a:t>Por cada paso</a:t>
            </a:r>
          </a:p>
          <a:p>
            <a:pPr lvl="1"/>
            <a:r>
              <a:rPr lang="es-ES_tradnl" dirty="0"/>
              <a:t>Cada n pasos</a:t>
            </a:r>
          </a:p>
          <a:p>
            <a:r>
              <a:rPr lang="es-ES_tradnl" b="1" dirty="0">
                <a:solidFill>
                  <a:schemeClr val="accent4"/>
                </a:solidFill>
              </a:rPr>
              <a:t>Profundidad de actualización:</a:t>
            </a:r>
          </a:p>
          <a:p>
            <a:pPr lvl="1"/>
            <a:r>
              <a:rPr lang="es-ES_tradnl" dirty="0"/>
              <a:t>Desde el final del episodio</a:t>
            </a:r>
          </a:p>
          <a:p>
            <a:pPr lvl="1"/>
            <a:r>
              <a:rPr lang="es-ES_tradnl" dirty="0"/>
              <a:t>Paso a paso</a:t>
            </a:r>
          </a:p>
          <a:p>
            <a:pPr lvl="1"/>
            <a:r>
              <a:rPr lang="es-ES_tradnl" dirty="0"/>
              <a:t>n pasos hacia atrás</a:t>
            </a:r>
          </a:p>
          <a:p>
            <a:r>
              <a:rPr lang="es-ES_tradnl" b="1" dirty="0">
                <a:solidFill>
                  <a:schemeClr val="accent6"/>
                </a:solidFill>
              </a:rPr>
              <a:t>Fórmula de actualización:</a:t>
            </a:r>
          </a:p>
          <a:p>
            <a:pPr lvl="1"/>
            <a:r>
              <a:rPr lang="es-ES_tradnl" dirty="0"/>
              <a:t>Algunas variantes usan versiones distintas de la ecuación de </a:t>
            </a:r>
            <a:r>
              <a:rPr lang="es-ES_tradnl" dirty="0" err="1"/>
              <a:t>Bellman</a:t>
            </a:r>
            <a:r>
              <a:rPr lang="es-ES_tradnl" dirty="0"/>
              <a:t>.</a:t>
            </a:r>
          </a:p>
          <a:p>
            <a:pPr lvl="1"/>
            <a:r>
              <a:rPr lang="es-ES_tradnl" dirty="0"/>
              <a:t>En algoritmos basados en políticas, se ajustan las probabilidades de acción en función de las recompensas recibidas.</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6" name="TextBox 5">
            <a:extLst>
              <a:ext uri="{FF2B5EF4-FFF2-40B4-BE49-F238E27FC236}">
                <a16:creationId xmlns:a16="http://schemas.microsoft.com/office/drawing/2014/main" id="{26477CFC-0762-C2A3-F99D-8AD794762C27}"/>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Otros algoritmos: similitudes y diferencias</a:t>
            </a:r>
          </a:p>
        </p:txBody>
      </p:sp>
    </p:spTree>
    <p:extLst>
      <p:ext uri="{BB962C8B-B14F-4D97-AF65-F5344CB8AC3E}">
        <p14:creationId xmlns:p14="http://schemas.microsoft.com/office/powerpoint/2010/main" val="776369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D6A436-B83A-87DB-5A59-EA96B0A626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444A32-5341-818E-6DFC-6235C327BD74}"/>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FE6A98E0-2184-C76F-9C2B-665DDEEE6E3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677F9125-7DF4-1972-B209-501A67B3F7C2}"/>
              </a:ext>
            </a:extLst>
          </p:cNvPr>
          <p:cNvSpPr>
            <a:spLocks noGrp="1"/>
          </p:cNvSpPr>
          <p:nvPr>
            <p:ph idx="1"/>
          </p:nvPr>
        </p:nvSpPr>
        <p:spPr>
          <a:xfrm>
            <a:off x="800100" y="1730187"/>
            <a:ext cx="7495223" cy="4354925"/>
          </a:xfrm>
        </p:spPr>
        <p:txBody>
          <a:bodyPr>
            <a:normAutofit/>
          </a:bodyPr>
          <a:lstStyle/>
          <a:p>
            <a:pPr marL="0" indent="0">
              <a:buNone/>
            </a:pPr>
            <a:r>
              <a:rPr lang="es-ES" dirty="0"/>
              <a:t>Un ejemplo: </a:t>
            </a:r>
          </a:p>
          <a:p>
            <a:pPr marL="0" indent="0">
              <a:buNone/>
            </a:pPr>
            <a:r>
              <a:rPr lang="es-ES" dirty="0"/>
              <a:t>Podemos construir un </a:t>
            </a:r>
            <a:r>
              <a:rPr lang="es-ES" i="1" dirty="0" err="1">
                <a:solidFill>
                  <a:schemeClr val="accent6"/>
                </a:solidFill>
              </a:rPr>
              <a:t>chatbot</a:t>
            </a:r>
            <a:r>
              <a:rPr lang="es-ES" dirty="0"/>
              <a:t> que, a partir de muchas conversaciones previas, genere texto automáticamente comenzando con una frase inicial. Esto se logra modelando las transiciones entre palabras o frases como una cadena de Márkov.</a:t>
            </a:r>
          </a:p>
          <a:p>
            <a:pPr marL="0" indent="0">
              <a:buNone/>
            </a:pPr>
            <a:r>
              <a:rPr lang="es-ES" dirty="0"/>
              <a:t>Así obtenemos secuencias como:</a:t>
            </a:r>
          </a:p>
        </p:txBody>
      </p:sp>
      <p:sp>
        <p:nvSpPr>
          <p:cNvPr id="7" name="Image by vectorjuice">
            <a:extLst>
              <a:ext uri="{FF2B5EF4-FFF2-40B4-BE49-F238E27FC236}">
                <a16:creationId xmlns:a16="http://schemas.microsoft.com/office/drawing/2014/main" id="{3C6A64B2-F787-28CE-D27B-1CC00B0638A6}"/>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6" name="Rounded Rectangle 5">
            <a:extLst>
              <a:ext uri="{FF2B5EF4-FFF2-40B4-BE49-F238E27FC236}">
                <a16:creationId xmlns:a16="http://schemas.microsoft.com/office/drawing/2014/main" id="{858804D4-A1DC-F91F-D384-A0F5FC283136}"/>
              </a:ext>
            </a:extLst>
          </p:cNvPr>
          <p:cNvSpPr/>
          <p:nvPr/>
        </p:nvSpPr>
        <p:spPr>
          <a:xfrm>
            <a:off x="800100" y="4510011"/>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[INICIO]</a:t>
            </a:r>
          </a:p>
        </p:txBody>
      </p:sp>
      <p:sp>
        <p:nvSpPr>
          <p:cNvPr id="8" name="Rounded Rectangle 7">
            <a:extLst>
              <a:ext uri="{FF2B5EF4-FFF2-40B4-BE49-F238E27FC236}">
                <a16:creationId xmlns:a16="http://schemas.microsoft.com/office/drawing/2014/main" id="{903B2FCC-D290-1BDF-3011-E0A61433F9E6}"/>
              </a:ext>
            </a:extLst>
          </p:cNvPr>
          <p:cNvSpPr/>
          <p:nvPr/>
        </p:nvSpPr>
        <p:spPr>
          <a:xfrm>
            <a:off x="2726436" y="4510011"/>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yo</a:t>
            </a:r>
          </a:p>
        </p:txBody>
      </p:sp>
      <p:sp>
        <p:nvSpPr>
          <p:cNvPr id="9" name="Rounded Rectangle 8">
            <a:extLst>
              <a:ext uri="{FF2B5EF4-FFF2-40B4-BE49-F238E27FC236}">
                <a16:creationId xmlns:a16="http://schemas.microsoft.com/office/drawing/2014/main" id="{45238F70-8496-017C-162B-6A42AEEAC737}"/>
              </a:ext>
            </a:extLst>
          </p:cNvPr>
          <p:cNvSpPr/>
          <p:nvPr/>
        </p:nvSpPr>
        <p:spPr>
          <a:xfrm>
            <a:off x="4656178" y="4510011"/>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quiero</a:t>
            </a:r>
          </a:p>
        </p:txBody>
      </p:sp>
      <p:sp>
        <p:nvSpPr>
          <p:cNvPr id="10" name="Rounded Rectangle 9">
            <a:extLst>
              <a:ext uri="{FF2B5EF4-FFF2-40B4-BE49-F238E27FC236}">
                <a16:creationId xmlns:a16="http://schemas.microsoft.com/office/drawing/2014/main" id="{DA901ED2-D87A-3DD0-D23D-04255F7AA9A5}"/>
              </a:ext>
            </a:extLst>
          </p:cNvPr>
          <p:cNvSpPr/>
          <p:nvPr/>
        </p:nvSpPr>
        <p:spPr>
          <a:xfrm>
            <a:off x="6546557" y="4080986"/>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café</a:t>
            </a:r>
          </a:p>
        </p:txBody>
      </p:sp>
      <p:sp>
        <p:nvSpPr>
          <p:cNvPr id="11" name="Rounded Rectangle 10">
            <a:extLst>
              <a:ext uri="{FF2B5EF4-FFF2-40B4-BE49-F238E27FC236}">
                <a16:creationId xmlns:a16="http://schemas.microsoft.com/office/drawing/2014/main" id="{88D42DAF-2A78-A12E-6921-BC39DD14865A}"/>
              </a:ext>
            </a:extLst>
          </p:cNvPr>
          <p:cNvSpPr/>
          <p:nvPr/>
        </p:nvSpPr>
        <p:spPr>
          <a:xfrm>
            <a:off x="6546557" y="4849215"/>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té</a:t>
            </a:r>
          </a:p>
        </p:txBody>
      </p:sp>
      <p:cxnSp>
        <p:nvCxnSpPr>
          <p:cNvPr id="12" name="Straight Arrow Connector 11">
            <a:extLst>
              <a:ext uri="{FF2B5EF4-FFF2-40B4-BE49-F238E27FC236}">
                <a16:creationId xmlns:a16="http://schemas.microsoft.com/office/drawing/2014/main" id="{D1E364A4-B15A-6B16-10CC-1129358423DB}"/>
              </a:ext>
            </a:extLst>
          </p:cNvPr>
          <p:cNvCxnSpPr>
            <a:cxnSpLocks/>
            <a:stCxn id="6" idx="3"/>
            <a:endCxn id="8" idx="1"/>
          </p:cNvCxnSpPr>
          <p:nvPr/>
        </p:nvCxnSpPr>
        <p:spPr>
          <a:xfrm>
            <a:off x="1997964" y="4738611"/>
            <a:ext cx="72847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7AB4083-6491-2C85-288A-815607373320}"/>
              </a:ext>
            </a:extLst>
          </p:cNvPr>
          <p:cNvCxnSpPr>
            <a:cxnSpLocks/>
            <a:stCxn id="8" idx="3"/>
            <a:endCxn id="9" idx="1"/>
          </p:cNvCxnSpPr>
          <p:nvPr/>
        </p:nvCxnSpPr>
        <p:spPr>
          <a:xfrm>
            <a:off x="3924300" y="4738611"/>
            <a:ext cx="73187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262560D-079A-9234-97EA-A05A13F16DCD}"/>
              </a:ext>
            </a:extLst>
          </p:cNvPr>
          <p:cNvCxnSpPr>
            <a:cxnSpLocks/>
            <a:stCxn id="9" idx="3"/>
            <a:endCxn id="10" idx="1"/>
          </p:cNvCxnSpPr>
          <p:nvPr/>
        </p:nvCxnSpPr>
        <p:spPr>
          <a:xfrm flipV="1">
            <a:off x="5854042" y="4309586"/>
            <a:ext cx="692515" cy="4290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6CD37F4-CF95-D67D-2F0B-F793D980F8A6}"/>
              </a:ext>
            </a:extLst>
          </p:cNvPr>
          <p:cNvCxnSpPr>
            <a:cxnSpLocks/>
            <a:stCxn id="9" idx="3"/>
            <a:endCxn id="11" idx="1"/>
          </p:cNvCxnSpPr>
          <p:nvPr/>
        </p:nvCxnSpPr>
        <p:spPr>
          <a:xfrm>
            <a:off x="5854042" y="4738611"/>
            <a:ext cx="692515" cy="33920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E0ECF91D-1C8C-2D31-7FB1-8E43D5DDA982}"/>
              </a:ext>
            </a:extLst>
          </p:cNvPr>
          <p:cNvSpPr txBox="1"/>
          <p:nvPr/>
        </p:nvSpPr>
        <p:spPr>
          <a:xfrm>
            <a:off x="2097429" y="4325345"/>
            <a:ext cx="482824" cy="369332"/>
          </a:xfrm>
          <a:prstGeom prst="rect">
            <a:avLst/>
          </a:prstGeom>
          <a:noFill/>
        </p:spPr>
        <p:txBody>
          <a:bodyPr wrap="none" rtlCol="0">
            <a:spAutoFit/>
          </a:bodyPr>
          <a:lstStyle/>
          <a:p>
            <a:r>
              <a:rPr lang="es-ES_tradnl" dirty="0"/>
              <a:t>1.0</a:t>
            </a:r>
          </a:p>
        </p:txBody>
      </p:sp>
      <p:sp>
        <p:nvSpPr>
          <p:cNvPr id="27" name="TextBox 26">
            <a:extLst>
              <a:ext uri="{FF2B5EF4-FFF2-40B4-BE49-F238E27FC236}">
                <a16:creationId xmlns:a16="http://schemas.microsoft.com/office/drawing/2014/main" id="{C1737716-8D10-69F1-AA74-A59E8FEB7D7B}"/>
              </a:ext>
            </a:extLst>
          </p:cNvPr>
          <p:cNvSpPr txBox="1"/>
          <p:nvPr/>
        </p:nvSpPr>
        <p:spPr>
          <a:xfrm>
            <a:off x="4023765" y="4325345"/>
            <a:ext cx="482824" cy="369332"/>
          </a:xfrm>
          <a:prstGeom prst="rect">
            <a:avLst/>
          </a:prstGeom>
          <a:noFill/>
        </p:spPr>
        <p:txBody>
          <a:bodyPr wrap="none" rtlCol="0">
            <a:spAutoFit/>
          </a:bodyPr>
          <a:lstStyle/>
          <a:p>
            <a:r>
              <a:rPr lang="es-ES_tradnl" dirty="0"/>
              <a:t>1.0</a:t>
            </a:r>
          </a:p>
        </p:txBody>
      </p:sp>
      <p:sp>
        <p:nvSpPr>
          <p:cNvPr id="28" name="TextBox 27">
            <a:extLst>
              <a:ext uri="{FF2B5EF4-FFF2-40B4-BE49-F238E27FC236}">
                <a16:creationId xmlns:a16="http://schemas.microsoft.com/office/drawing/2014/main" id="{EF32E68D-C9FB-A1D0-7984-CE01E8F58DBE}"/>
              </a:ext>
            </a:extLst>
          </p:cNvPr>
          <p:cNvSpPr txBox="1"/>
          <p:nvPr/>
        </p:nvSpPr>
        <p:spPr>
          <a:xfrm>
            <a:off x="5950101" y="4058906"/>
            <a:ext cx="482824" cy="369332"/>
          </a:xfrm>
          <a:prstGeom prst="rect">
            <a:avLst/>
          </a:prstGeom>
          <a:noFill/>
        </p:spPr>
        <p:txBody>
          <a:bodyPr wrap="none" rtlCol="0">
            <a:spAutoFit/>
          </a:bodyPr>
          <a:lstStyle/>
          <a:p>
            <a:r>
              <a:rPr lang="es-ES_tradnl" dirty="0"/>
              <a:t>0.6</a:t>
            </a:r>
          </a:p>
        </p:txBody>
      </p:sp>
      <p:sp>
        <p:nvSpPr>
          <p:cNvPr id="29" name="TextBox 28">
            <a:extLst>
              <a:ext uri="{FF2B5EF4-FFF2-40B4-BE49-F238E27FC236}">
                <a16:creationId xmlns:a16="http://schemas.microsoft.com/office/drawing/2014/main" id="{F97550C7-0AE3-1F28-034D-439566F89046}"/>
              </a:ext>
            </a:extLst>
          </p:cNvPr>
          <p:cNvSpPr txBox="1"/>
          <p:nvPr/>
        </p:nvSpPr>
        <p:spPr>
          <a:xfrm>
            <a:off x="5950101" y="4937083"/>
            <a:ext cx="482824" cy="369332"/>
          </a:xfrm>
          <a:prstGeom prst="rect">
            <a:avLst/>
          </a:prstGeom>
          <a:noFill/>
        </p:spPr>
        <p:txBody>
          <a:bodyPr wrap="none" rtlCol="0">
            <a:spAutoFit/>
          </a:bodyPr>
          <a:lstStyle/>
          <a:p>
            <a:r>
              <a:rPr lang="es-ES_tradnl" dirty="0"/>
              <a:t>0.4</a:t>
            </a:r>
          </a:p>
        </p:txBody>
      </p:sp>
      <p:sp>
        <p:nvSpPr>
          <p:cNvPr id="32" name="TextBox 31">
            <a:extLst>
              <a:ext uri="{FF2B5EF4-FFF2-40B4-BE49-F238E27FC236}">
                <a16:creationId xmlns:a16="http://schemas.microsoft.com/office/drawing/2014/main" id="{FF7D2422-F01A-A206-9C43-1215B7B1B4CB}"/>
              </a:ext>
            </a:extLst>
          </p:cNvPr>
          <p:cNvSpPr txBox="1"/>
          <p:nvPr/>
        </p:nvSpPr>
        <p:spPr>
          <a:xfrm>
            <a:off x="859882" y="5412684"/>
            <a:ext cx="1513556" cy="523220"/>
          </a:xfrm>
          <a:prstGeom prst="rect">
            <a:avLst/>
          </a:prstGeom>
          <a:noFill/>
        </p:spPr>
        <p:txBody>
          <a:bodyPr wrap="none" rtlCol="0">
            <a:spAutoFit/>
          </a:bodyPr>
          <a:lstStyle/>
          <a:p>
            <a:r>
              <a:rPr lang="es-ES_tradnl" sz="2800" dirty="0" err="1"/>
              <a:t>Chatbot</a:t>
            </a:r>
            <a:r>
              <a:rPr lang="es-ES_tradnl" sz="2800" dirty="0"/>
              <a:t>:</a:t>
            </a:r>
            <a:endParaRPr lang="es-ES_tradnl" sz="2800" dirty="0">
              <a:solidFill>
                <a:schemeClr val="accent4"/>
              </a:solidFill>
            </a:endParaRPr>
          </a:p>
        </p:txBody>
      </p:sp>
      <p:pic>
        <p:nvPicPr>
          <p:cNvPr id="36" name="Picture 35" descr="A robot holding a cup of coffee&#10;&#10;AI-generated content may be incorrect.">
            <a:extLst>
              <a:ext uri="{FF2B5EF4-FFF2-40B4-BE49-F238E27FC236}">
                <a16:creationId xmlns:a16="http://schemas.microsoft.com/office/drawing/2014/main" id="{27FE6B5E-5E89-4935-4206-438A9ADA202F}"/>
              </a:ext>
            </a:extLst>
          </p:cNvPr>
          <p:cNvPicPr>
            <a:picLocks noChangeAspect="1"/>
          </p:cNvPicPr>
          <p:nvPr/>
        </p:nvPicPr>
        <p:blipFill>
          <a:blip r:embed="rId4"/>
          <a:stretch>
            <a:fillRect/>
          </a:stretch>
        </p:blipFill>
        <p:spPr>
          <a:xfrm>
            <a:off x="8689450" y="1799568"/>
            <a:ext cx="2810242" cy="4215363"/>
          </a:xfrm>
          <a:prstGeom prst="rect">
            <a:avLst/>
          </a:prstGeom>
        </p:spPr>
      </p:pic>
    </p:spTree>
    <p:extLst>
      <p:ext uri="{BB962C8B-B14F-4D97-AF65-F5344CB8AC3E}">
        <p14:creationId xmlns:p14="http://schemas.microsoft.com/office/powerpoint/2010/main" val="2675785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7D7EC-F655-26D1-65A5-F58F099D00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1F294E-D32F-509A-9CBB-A81DC60531D1}"/>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BA8E9D2-67FD-EF51-B553-56D4CA7951B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2935BF57-9714-9350-A9B5-32F53CC9BD98}"/>
              </a:ext>
            </a:extLst>
          </p:cNvPr>
          <p:cNvSpPr>
            <a:spLocks noGrp="1"/>
          </p:cNvSpPr>
          <p:nvPr>
            <p:ph idx="1"/>
          </p:nvPr>
        </p:nvSpPr>
        <p:spPr>
          <a:xfrm>
            <a:off x="800100" y="1730187"/>
            <a:ext cx="7495223" cy="4354925"/>
          </a:xfrm>
        </p:spPr>
        <p:txBody>
          <a:bodyPr>
            <a:normAutofit/>
          </a:bodyPr>
          <a:lstStyle/>
          <a:p>
            <a:pPr marL="0" indent="0">
              <a:buNone/>
            </a:pPr>
            <a:r>
              <a:rPr lang="es-ES" dirty="0"/>
              <a:t>Un ejemplo: </a:t>
            </a:r>
          </a:p>
          <a:p>
            <a:pPr marL="0" indent="0">
              <a:buNone/>
            </a:pPr>
            <a:r>
              <a:rPr lang="es-ES" dirty="0"/>
              <a:t>Podemos construir un </a:t>
            </a:r>
            <a:r>
              <a:rPr lang="es-ES" i="1" dirty="0" err="1">
                <a:solidFill>
                  <a:schemeClr val="accent6"/>
                </a:solidFill>
              </a:rPr>
              <a:t>chatbot</a:t>
            </a:r>
            <a:r>
              <a:rPr lang="es-ES" dirty="0"/>
              <a:t> que, a partir de muchas conversaciones previas, genere texto automáticamente comenzando con una frase inicial. Esto se logra modelando las transiciones entre palabras o frases como una cadena de Márkov.</a:t>
            </a:r>
          </a:p>
          <a:p>
            <a:pPr marL="0" indent="0">
              <a:buNone/>
            </a:pPr>
            <a:r>
              <a:rPr lang="es-ES" dirty="0"/>
              <a:t>Así obtenemos secuencias como:</a:t>
            </a:r>
          </a:p>
        </p:txBody>
      </p:sp>
      <p:sp>
        <p:nvSpPr>
          <p:cNvPr id="7" name="Image by vectorjuice">
            <a:extLst>
              <a:ext uri="{FF2B5EF4-FFF2-40B4-BE49-F238E27FC236}">
                <a16:creationId xmlns:a16="http://schemas.microsoft.com/office/drawing/2014/main" id="{82254EA8-CA9D-62A1-2A2A-534513220389}"/>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6" name="Rounded Rectangle 5">
            <a:extLst>
              <a:ext uri="{FF2B5EF4-FFF2-40B4-BE49-F238E27FC236}">
                <a16:creationId xmlns:a16="http://schemas.microsoft.com/office/drawing/2014/main" id="{C9390C79-8CC6-2660-3EC9-1E73578BDD53}"/>
              </a:ext>
            </a:extLst>
          </p:cNvPr>
          <p:cNvSpPr/>
          <p:nvPr/>
        </p:nvSpPr>
        <p:spPr>
          <a:xfrm>
            <a:off x="800100" y="4510011"/>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[INICIO]</a:t>
            </a:r>
          </a:p>
        </p:txBody>
      </p:sp>
      <p:sp>
        <p:nvSpPr>
          <p:cNvPr id="8" name="Rounded Rectangle 7">
            <a:extLst>
              <a:ext uri="{FF2B5EF4-FFF2-40B4-BE49-F238E27FC236}">
                <a16:creationId xmlns:a16="http://schemas.microsoft.com/office/drawing/2014/main" id="{77C7244C-C93C-F50D-E1C8-3809C406CD52}"/>
              </a:ext>
            </a:extLst>
          </p:cNvPr>
          <p:cNvSpPr/>
          <p:nvPr/>
        </p:nvSpPr>
        <p:spPr>
          <a:xfrm>
            <a:off x="2726436" y="4510011"/>
            <a:ext cx="1197864" cy="457200"/>
          </a:xfrm>
          <a:prstGeom prst="roundRect">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yo</a:t>
            </a:r>
          </a:p>
        </p:txBody>
      </p:sp>
      <p:sp>
        <p:nvSpPr>
          <p:cNvPr id="9" name="Rounded Rectangle 8">
            <a:extLst>
              <a:ext uri="{FF2B5EF4-FFF2-40B4-BE49-F238E27FC236}">
                <a16:creationId xmlns:a16="http://schemas.microsoft.com/office/drawing/2014/main" id="{F503124B-6E28-7F37-591B-8B66508A5B05}"/>
              </a:ext>
            </a:extLst>
          </p:cNvPr>
          <p:cNvSpPr/>
          <p:nvPr/>
        </p:nvSpPr>
        <p:spPr>
          <a:xfrm>
            <a:off x="4656178" y="4510011"/>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quiero</a:t>
            </a:r>
          </a:p>
        </p:txBody>
      </p:sp>
      <p:sp>
        <p:nvSpPr>
          <p:cNvPr id="10" name="Rounded Rectangle 9">
            <a:extLst>
              <a:ext uri="{FF2B5EF4-FFF2-40B4-BE49-F238E27FC236}">
                <a16:creationId xmlns:a16="http://schemas.microsoft.com/office/drawing/2014/main" id="{C6325F72-699E-E362-1D91-1B11521F4CF9}"/>
              </a:ext>
            </a:extLst>
          </p:cNvPr>
          <p:cNvSpPr/>
          <p:nvPr/>
        </p:nvSpPr>
        <p:spPr>
          <a:xfrm>
            <a:off x="6546557" y="4080986"/>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café</a:t>
            </a:r>
          </a:p>
        </p:txBody>
      </p:sp>
      <p:sp>
        <p:nvSpPr>
          <p:cNvPr id="11" name="Rounded Rectangle 10">
            <a:extLst>
              <a:ext uri="{FF2B5EF4-FFF2-40B4-BE49-F238E27FC236}">
                <a16:creationId xmlns:a16="http://schemas.microsoft.com/office/drawing/2014/main" id="{A6130E36-6531-C733-447C-1279E84F3816}"/>
              </a:ext>
            </a:extLst>
          </p:cNvPr>
          <p:cNvSpPr/>
          <p:nvPr/>
        </p:nvSpPr>
        <p:spPr>
          <a:xfrm>
            <a:off x="6546557" y="4849215"/>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té</a:t>
            </a:r>
          </a:p>
        </p:txBody>
      </p:sp>
      <p:cxnSp>
        <p:nvCxnSpPr>
          <p:cNvPr id="12" name="Straight Arrow Connector 11">
            <a:extLst>
              <a:ext uri="{FF2B5EF4-FFF2-40B4-BE49-F238E27FC236}">
                <a16:creationId xmlns:a16="http://schemas.microsoft.com/office/drawing/2014/main" id="{F1264D0A-A843-4C04-B8D3-5D500E758F1B}"/>
              </a:ext>
            </a:extLst>
          </p:cNvPr>
          <p:cNvCxnSpPr>
            <a:cxnSpLocks/>
            <a:stCxn id="6" idx="3"/>
            <a:endCxn id="8" idx="1"/>
          </p:cNvCxnSpPr>
          <p:nvPr/>
        </p:nvCxnSpPr>
        <p:spPr>
          <a:xfrm>
            <a:off x="1997964" y="4738611"/>
            <a:ext cx="72847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7CC7864-847A-D50C-76F7-1704F00232A8}"/>
              </a:ext>
            </a:extLst>
          </p:cNvPr>
          <p:cNvCxnSpPr>
            <a:cxnSpLocks/>
            <a:stCxn id="8" idx="3"/>
            <a:endCxn id="9" idx="1"/>
          </p:cNvCxnSpPr>
          <p:nvPr/>
        </p:nvCxnSpPr>
        <p:spPr>
          <a:xfrm>
            <a:off x="3924300" y="4738611"/>
            <a:ext cx="73187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2DA73EA-866C-F40D-CEEF-C806CC427A05}"/>
              </a:ext>
            </a:extLst>
          </p:cNvPr>
          <p:cNvCxnSpPr>
            <a:cxnSpLocks/>
            <a:stCxn id="9" idx="3"/>
            <a:endCxn id="10" idx="1"/>
          </p:cNvCxnSpPr>
          <p:nvPr/>
        </p:nvCxnSpPr>
        <p:spPr>
          <a:xfrm flipV="1">
            <a:off x="5854042" y="4309586"/>
            <a:ext cx="692515" cy="4290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33B58CF-1817-45E0-F4EE-43499410F0FC}"/>
              </a:ext>
            </a:extLst>
          </p:cNvPr>
          <p:cNvCxnSpPr>
            <a:cxnSpLocks/>
            <a:stCxn id="9" idx="3"/>
            <a:endCxn id="11" idx="1"/>
          </p:cNvCxnSpPr>
          <p:nvPr/>
        </p:nvCxnSpPr>
        <p:spPr>
          <a:xfrm>
            <a:off x="5854042" y="4738611"/>
            <a:ext cx="692515" cy="33920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3B52BD2F-9B6C-7BC5-7B45-1BC64E2F696D}"/>
              </a:ext>
            </a:extLst>
          </p:cNvPr>
          <p:cNvSpPr txBox="1"/>
          <p:nvPr/>
        </p:nvSpPr>
        <p:spPr>
          <a:xfrm>
            <a:off x="2097429" y="4325345"/>
            <a:ext cx="482824" cy="369332"/>
          </a:xfrm>
          <a:prstGeom prst="rect">
            <a:avLst/>
          </a:prstGeom>
          <a:noFill/>
        </p:spPr>
        <p:txBody>
          <a:bodyPr wrap="none" rtlCol="0">
            <a:spAutoFit/>
          </a:bodyPr>
          <a:lstStyle/>
          <a:p>
            <a:r>
              <a:rPr lang="es-ES_tradnl" dirty="0"/>
              <a:t>1.0</a:t>
            </a:r>
          </a:p>
        </p:txBody>
      </p:sp>
      <p:sp>
        <p:nvSpPr>
          <p:cNvPr id="27" name="TextBox 26">
            <a:extLst>
              <a:ext uri="{FF2B5EF4-FFF2-40B4-BE49-F238E27FC236}">
                <a16:creationId xmlns:a16="http://schemas.microsoft.com/office/drawing/2014/main" id="{BC86B952-7A1B-F14F-8F8A-6D503358A45C}"/>
              </a:ext>
            </a:extLst>
          </p:cNvPr>
          <p:cNvSpPr txBox="1"/>
          <p:nvPr/>
        </p:nvSpPr>
        <p:spPr>
          <a:xfrm>
            <a:off x="4023765" y="4325345"/>
            <a:ext cx="482824" cy="369332"/>
          </a:xfrm>
          <a:prstGeom prst="rect">
            <a:avLst/>
          </a:prstGeom>
          <a:noFill/>
        </p:spPr>
        <p:txBody>
          <a:bodyPr wrap="none" rtlCol="0">
            <a:spAutoFit/>
          </a:bodyPr>
          <a:lstStyle/>
          <a:p>
            <a:r>
              <a:rPr lang="es-ES_tradnl" dirty="0"/>
              <a:t>1.0</a:t>
            </a:r>
          </a:p>
        </p:txBody>
      </p:sp>
      <p:sp>
        <p:nvSpPr>
          <p:cNvPr id="28" name="TextBox 27">
            <a:extLst>
              <a:ext uri="{FF2B5EF4-FFF2-40B4-BE49-F238E27FC236}">
                <a16:creationId xmlns:a16="http://schemas.microsoft.com/office/drawing/2014/main" id="{5729D28F-F997-F647-A78D-71A9B440EF1C}"/>
              </a:ext>
            </a:extLst>
          </p:cNvPr>
          <p:cNvSpPr txBox="1"/>
          <p:nvPr/>
        </p:nvSpPr>
        <p:spPr>
          <a:xfrm>
            <a:off x="5950101" y="4058906"/>
            <a:ext cx="482824" cy="369332"/>
          </a:xfrm>
          <a:prstGeom prst="rect">
            <a:avLst/>
          </a:prstGeom>
          <a:noFill/>
        </p:spPr>
        <p:txBody>
          <a:bodyPr wrap="none" rtlCol="0">
            <a:spAutoFit/>
          </a:bodyPr>
          <a:lstStyle/>
          <a:p>
            <a:r>
              <a:rPr lang="es-ES_tradnl" dirty="0"/>
              <a:t>0.6</a:t>
            </a:r>
          </a:p>
        </p:txBody>
      </p:sp>
      <p:sp>
        <p:nvSpPr>
          <p:cNvPr id="29" name="TextBox 28">
            <a:extLst>
              <a:ext uri="{FF2B5EF4-FFF2-40B4-BE49-F238E27FC236}">
                <a16:creationId xmlns:a16="http://schemas.microsoft.com/office/drawing/2014/main" id="{01D627C1-4318-8D79-5214-8F6DC48FD5A7}"/>
              </a:ext>
            </a:extLst>
          </p:cNvPr>
          <p:cNvSpPr txBox="1"/>
          <p:nvPr/>
        </p:nvSpPr>
        <p:spPr>
          <a:xfrm>
            <a:off x="5950101" y="4937083"/>
            <a:ext cx="482824" cy="369332"/>
          </a:xfrm>
          <a:prstGeom prst="rect">
            <a:avLst/>
          </a:prstGeom>
          <a:noFill/>
        </p:spPr>
        <p:txBody>
          <a:bodyPr wrap="none" rtlCol="0">
            <a:spAutoFit/>
          </a:bodyPr>
          <a:lstStyle/>
          <a:p>
            <a:r>
              <a:rPr lang="es-ES_tradnl" dirty="0"/>
              <a:t>0.4</a:t>
            </a:r>
          </a:p>
        </p:txBody>
      </p:sp>
      <p:sp>
        <p:nvSpPr>
          <p:cNvPr id="32" name="TextBox 31">
            <a:extLst>
              <a:ext uri="{FF2B5EF4-FFF2-40B4-BE49-F238E27FC236}">
                <a16:creationId xmlns:a16="http://schemas.microsoft.com/office/drawing/2014/main" id="{262774F6-85AE-9BBB-0A34-D0ACF23BA3ED}"/>
              </a:ext>
            </a:extLst>
          </p:cNvPr>
          <p:cNvSpPr txBox="1"/>
          <p:nvPr/>
        </p:nvSpPr>
        <p:spPr>
          <a:xfrm>
            <a:off x="859882" y="5412684"/>
            <a:ext cx="2029786" cy="523220"/>
          </a:xfrm>
          <a:prstGeom prst="rect">
            <a:avLst/>
          </a:prstGeom>
          <a:noFill/>
        </p:spPr>
        <p:txBody>
          <a:bodyPr wrap="none" rtlCol="0">
            <a:spAutoFit/>
          </a:bodyPr>
          <a:lstStyle/>
          <a:p>
            <a:r>
              <a:rPr lang="es-ES_tradnl" sz="2800" dirty="0" err="1"/>
              <a:t>Chatbot</a:t>
            </a:r>
            <a:r>
              <a:rPr lang="es-ES_tradnl" sz="2800" dirty="0"/>
              <a:t>: </a:t>
            </a:r>
            <a:r>
              <a:rPr lang="es-ES_tradnl" sz="2800" dirty="0">
                <a:solidFill>
                  <a:schemeClr val="accent1"/>
                </a:solidFill>
              </a:rPr>
              <a:t>Yo</a:t>
            </a:r>
            <a:endParaRPr lang="es-ES_tradnl" sz="2800" dirty="0">
              <a:solidFill>
                <a:schemeClr val="accent4"/>
              </a:solidFill>
            </a:endParaRPr>
          </a:p>
        </p:txBody>
      </p:sp>
      <p:pic>
        <p:nvPicPr>
          <p:cNvPr id="36" name="Picture 35" descr="A robot holding a cup of coffee&#10;&#10;AI-generated content may be incorrect.">
            <a:extLst>
              <a:ext uri="{FF2B5EF4-FFF2-40B4-BE49-F238E27FC236}">
                <a16:creationId xmlns:a16="http://schemas.microsoft.com/office/drawing/2014/main" id="{5F64F670-4256-F822-A7D5-5CCF6E507244}"/>
              </a:ext>
            </a:extLst>
          </p:cNvPr>
          <p:cNvPicPr>
            <a:picLocks noChangeAspect="1"/>
          </p:cNvPicPr>
          <p:nvPr/>
        </p:nvPicPr>
        <p:blipFill>
          <a:blip r:embed="rId4"/>
          <a:stretch>
            <a:fillRect/>
          </a:stretch>
        </p:blipFill>
        <p:spPr>
          <a:xfrm>
            <a:off x="8689450" y="1799568"/>
            <a:ext cx="2810242" cy="4215363"/>
          </a:xfrm>
          <a:prstGeom prst="rect">
            <a:avLst/>
          </a:prstGeom>
        </p:spPr>
      </p:pic>
    </p:spTree>
    <p:extLst>
      <p:ext uri="{BB962C8B-B14F-4D97-AF65-F5344CB8AC3E}">
        <p14:creationId xmlns:p14="http://schemas.microsoft.com/office/powerpoint/2010/main" val="3873302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4BDF9E-3B0E-3854-5382-4BC9AE9FE0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E90EBA-434B-8A9F-E8CC-E072A00214D4}"/>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24E158F9-1837-8F85-6BF3-09D7257A5E6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16284093-48B0-4CC4-8433-42E4295EFE4D}"/>
              </a:ext>
            </a:extLst>
          </p:cNvPr>
          <p:cNvSpPr>
            <a:spLocks noGrp="1"/>
          </p:cNvSpPr>
          <p:nvPr>
            <p:ph idx="1"/>
          </p:nvPr>
        </p:nvSpPr>
        <p:spPr>
          <a:xfrm>
            <a:off x="800100" y="1730187"/>
            <a:ext cx="7495223" cy="4354925"/>
          </a:xfrm>
        </p:spPr>
        <p:txBody>
          <a:bodyPr>
            <a:normAutofit/>
          </a:bodyPr>
          <a:lstStyle/>
          <a:p>
            <a:pPr marL="0" indent="0">
              <a:buNone/>
            </a:pPr>
            <a:r>
              <a:rPr lang="es-ES" dirty="0"/>
              <a:t>Un ejemplo: </a:t>
            </a:r>
          </a:p>
          <a:p>
            <a:pPr marL="0" indent="0">
              <a:buNone/>
            </a:pPr>
            <a:r>
              <a:rPr lang="es-ES" dirty="0"/>
              <a:t>Podemos construir un </a:t>
            </a:r>
            <a:r>
              <a:rPr lang="es-ES" i="1" dirty="0" err="1">
                <a:solidFill>
                  <a:schemeClr val="accent6"/>
                </a:solidFill>
              </a:rPr>
              <a:t>chatbot</a:t>
            </a:r>
            <a:r>
              <a:rPr lang="es-ES" dirty="0"/>
              <a:t> que, a partir de muchas conversaciones previas, genere texto automáticamente comenzando con una frase inicial. Esto se logra modelando las transiciones entre palabras o frases como una cadena de Márkov.</a:t>
            </a:r>
          </a:p>
          <a:p>
            <a:pPr marL="0" indent="0">
              <a:buNone/>
            </a:pPr>
            <a:r>
              <a:rPr lang="es-ES" dirty="0"/>
              <a:t>Así obtenemos secuencias como:</a:t>
            </a:r>
          </a:p>
        </p:txBody>
      </p:sp>
      <p:sp>
        <p:nvSpPr>
          <p:cNvPr id="7" name="Image by vectorjuice">
            <a:extLst>
              <a:ext uri="{FF2B5EF4-FFF2-40B4-BE49-F238E27FC236}">
                <a16:creationId xmlns:a16="http://schemas.microsoft.com/office/drawing/2014/main" id="{DE4624FD-549D-BC9B-0873-298981FAA52F}"/>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6" name="Rounded Rectangle 5">
            <a:extLst>
              <a:ext uri="{FF2B5EF4-FFF2-40B4-BE49-F238E27FC236}">
                <a16:creationId xmlns:a16="http://schemas.microsoft.com/office/drawing/2014/main" id="{EC39F15D-7978-A1B5-9200-32802378D6E0}"/>
              </a:ext>
            </a:extLst>
          </p:cNvPr>
          <p:cNvSpPr/>
          <p:nvPr/>
        </p:nvSpPr>
        <p:spPr>
          <a:xfrm>
            <a:off x="800100" y="4510011"/>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[INICIO]</a:t>
            </a:r>
          </a:p>
        </p:txBody>
      </p:sp>
      <p:sp>
        <p:nvSpPr>
          <p:cNvPr id="8" name="Rounded Rectangle 7">
            <a:extLst>
              <a:ext uri="{FF2B5EF4-FFF2-40B4-BE49-F238E27FC236}">
                <a16:creationId xmlns:a16="http://schemas.microsoft.com/office/drawing/2014/main" id="{61A8EFFE-1753-77E1-F63C-61B54E67F2C2}"/>
              </a:ext>
            </a:extLst>
          </p:cNvPr>
          <p:cNvSpPr/>
          <p:nvPr/>
        </p:nvSpPr>
        <p:spPr>
          <a:xfrm>
            <a:off x="2726436" y="4510011"/>
            <a:ext cx="1197864" cy="457200"/>
          </a:xfrm>
          <a:prstGeom prst="roundRect">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yo</a:t>
            </a:r>
          </a:p>
        </p:txBody>
      </p:sp>
      <p:sp>
        <p:nvSpPr>
          <p:cNvPr id="9" name="Rounded Rectangle 8">
            <a:extLst>
              <a:ext uri="{FF2B5EF4-FFF2-40B4-BE49-F238E27FC236}">
                <a16:creationId xmlns:a16="http://schemas.microsoft.com/office/drawing/2014/main" id="{71181C7F-0A7B-BF7E-C0E7-C35A016C7C11}"/>
              </a:ext>
            </a:extLst>
          </p:cNvPr>
          <p:cNvSpPr/>
          <p:nvPr/>
        </p:nvSpPr>
        <p:spPr>
          <a:xfrm>
            <a:off x="4656178" y="4510011"/>
            <a:ext cx="1197864" cy="457200"/>
          </a:xfrm>
          <a:prstGeom prst="round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quiero</a:t>
            </a:r>
          </a:p>
        </p:txBody>
      </p:sp>
      <p:sp>
        <p:nvSpPr>
          <p:cNvPr id="10" name="Rounded Rectangle 9">
            <a:extLst>
              <a:ext uri="{FF2B5EF4-FFF2-40B4-BE49-F238E27FC236}">
                <a16:creationId xmlns:a16="http://schemas.microsoft.com/office/drawing/2014/main" id="{AB53852E-66E6-F495-CF52-4BED1F30B14D}"/>
              </a:ext>
            </a:extLst>
          </p:cNvPr>
          <p:cNvSpPr/>
          <p:nvPr/>
        </p:nvSpPr>
        <p:spPr>
          <a:xfrm>
            <a:off x="6546557" y="4080986"/>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café</a:t>
            </a:r>
          </a:p>
        </p:txBody>
      </p:sp>
      <p:sp>
        <p:nvSpPr>
          <p:cNvPr id="11" name="Rounded Rectangle 10">
            <a:extLst>
              <a:ext uri="{FF2B5EF4-FFF2-40B4-BE49-F238E27FC236}">
                <a16:creationId xmlns:a16="http://schemas.microsoft.com/office/drawing/2014/main" id="{B4966F81-7660-8144-B817-41FA3B7E3D4E}"/>
              </a:ext>
            </a:extLst>
          </p:cNvPr>
          <p:cNvSpPr/>
          <p:nvPr/>
        </p:nvSpPr>
        <p:spPr>
          <a:xfrm>
            <a:off x="6546557" y="4849215"/>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té</a:t>
            </a:r>
          </a:p>
        </p:txBody>
      </p:sp>
      <p:cxnSp>
        <p:nvCxnSpPr>
          <p:cNvPr id="12" name="Straight Arrow Connector 11">
            <a:extLst>
              <a:ext uri="{FF2B5EF4-FFF2-40B4-BE49-F238E27FC236}">
                <a16:creationId xmlns:a16="http://schemas.microsoft.com/office/drawing/2014/main" id="{0A4CDE4C-1EFE-4210-27F8-F1107E02DC45}"/>
              </a:ext>
            </a:extLst>
          </p:cNvPr>
          <p:cNvCxnSpPr>
            <a:cxnSpLocks/>
            <a:stCxn id="6" idx="3"/>
            <a:endCxn id="8" idx="1"/>
          </p:cNvCxnSpPr>
          <p:nvPr/>
        </p:nvCxnSpPr>
        <p:spPr>
          <a:xfrm>
            <a:off x="1997964" y="4738611"/>
            <a:ext cx="72847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3EF7B1C-3457-578E-3258-EB0ACA55782B}"/>
              </a:ext>
            </a:extLst>
          </p:cNvPr>
          <p:cNvCxnSpPr>
            <a:cxnSpLocks/>
            <a:stCxn id="8" idx="3"/>
            <a:endCxn id="9" idx="1"/>
          </p:cNvCxnSpPr>
          <p:nvPr/>
        </p:nvCxnSpPr>
        <p:spPr>
          <a:xfrm>
            <a:off x="3924300" y="4738611"/>
            <a:ext cx="73187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22777D2-FF36-2E42-7A4B-52207B5E7F07}"/>
              </a:ext>
            </a:extLst>
          </p:cNvPr>
          <p:cNvCxnSpPr>
            <a:cxnSpLocks/>
            <a:stCxn id="9" idx="3"/>
            <a:endCxn id="10" idx="1"/>
          </p:cNvCxnSpPr>
          <p:nvPr/>
        </p:nvCxnSpPr>
        <p:spPr>
          <a:xfrm flipV="1">
            <a:off x="5854042" y="4309586"/>
            <a:ext cx="692515" cy="4290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4DD49DF-A0EE-69A7-D64C-7A9501C23C8A}"/>
              </a:ext>
            </a:extLst>
          </p:cNvPr>
          <p:cNvCxnSpPr>
            <a:cxnSpLocks/>
            <a:stCxn id="9" idx="3"/>
            <a:endCxn id="11" idx="1"/>
          </p:cNvCxnSpPr>
          <p:nvPr/>
        </p:nvCxnSpPr>
        <p:spPr>
          <a:xfrm>
            <a:off x="5854042" y="4738611"/>
            <a:ext cx="692515" cy="33920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02C3879E-DEB2-6349-2153-81E3AC1647DC}"/>
              </a:ext>
            </a:extLst>
          </p:cNvPr>
          <p:cNvSpPr txBox="1"/>
          <p:nvPr/>
        </p:nvSpPr>
        <p:spPr>
          <a:xfrm>
            <a:off x="2097429" y="4325345"/>
            <a:ext cx="482824" cy="369332"/>
          </a:xfrm>
          <a:prstGeom prst="rect">
            <a:avLst/>
          </a:prstGeom>
          <a:noFill/>
        </p:spPr>
        <p:txBody>
          <a:bodyPr wrap="none" rtlCol="0">
            <a:spAutoFit/>
          </a:bodyPr>
          <a:lstStyle/>
          <a:p>
            <a:r>
              <a:rPr lang="es-ES_tradnl" dirty="0"/>
              <a:t>1.0</a:t>
            </a:r>
          </a:p>
        </p:txBody>
      </p:sp>
      <p:sp>
        <p:nvSpPr>
          <p:cNvPr id="27" name="TextBox 26">
            <a:extLst>
              <a:ext uri="{FF2B5EF4-FFF2-40B4-BE49-F238E27FC236}">
                <a16:creationId xmlns:a16="http://schemas.microsoft.com/office/drawing/2014/main" id="{7C387A25-828F-7E4F-225B-C2C27A349BD7}"/>
              </a:ext>
            </a:extLst>
          </p:cNvPr>
          <p:cNvSpPr txBox="1"/>
          <p:nvPr/>
        </p:nvSpPr>
        <p:spPr>
          <a:xfrm>
            <a:off x="4023765" y="4325345"/>
            <a:ext cx="482824" cy="369332"/>
          </a:xfrm>
          <a:prstGeom prst="rect">
            <a:avLst/>
          </a:prstGeom>
          <a:noFill/>
        </p:spPr>
        <p:txBody>
          <a:bodyPr wrap="none" rtlCol="0">
            <a:spAutoFit/>
          </a:bodyPr>
          <a:lstStyle/>
          <a:p>
            <a:r>
              <a:rPr lang="es-ES_tradnl" dirty="0"/>
              <a:t>1.0</a:t>
            </a:r>
          </a:p>
        </p:txBody>
      </p:sp>
      <p:sp>
        <p:nvSpPr>
          <p:cNvPr id="28" name="TextBox 27">
            <a:extLst>
              <a:ext uri="{FF2B5EF4-FFF2-40B4-BE49-F238E27FC236}">
                <a16:creationId xmlns:a16="http://schemas.microsoft.com/office/drawing/2014/main" id="{286109F7-E225-6ADE-3A54-B0B8A786B3CF}"/>
              </a:ext>
            </a:extLst>
          </p:cNvPr>
          <p:cNvSpPr txBox="1"/>
          <p:nvPr/>
        </p:nvSpPr>
        <p:spPr>
          <a:xfrm>
            <a:off x="5950101" y="4058906"/>
            <a:ext cx="482824" cy="369332"/>
          </a:xfrm>
          <a:prstGeom prst="rect">
            <a:avLst/>
          </a:prstGeom>
          <a:noFill/>
        </p:spPr>
        <p:txBody>
          <a:bodyPr wrap="none" rtlCol="0">
            <a:spAutoFit/>
          </a:bodyPr>
          <a:lstStyle/>
          <a:p>
            <a:r>
              <a:rPr lang="es-ES_tradnl" dirty="0"/>
              <a:t>0.6</a:t>
            </a:r>
          </a:p>
        </p:txBody>
      </p:sp>
      <p:sp>
        <p:nvSpPr>
          <p:cNvPr id="29" name="TextBox 28">
            <a:extLst>
              <a:ext uri="{FF2B5EF4-FFF2-40B4-BE49-F238E27FC236}">
                <a16:creationId xmlns:a16="http://schemas.microsoft.com/office/drawing/2014/main" id="{11C3B5EA-7CF3-9B73-5FE0-5A42A428E39C}"/>
              </a:ext>
            </a:extLst>
          </p:cNvPr>
          <p:cNvSpPr txBox="1"/>
          <p:nvPr/>
        </p:nvSpPr>
        <p:spPr>
          <a:xfrm>
            <a:off x="5950101" y="4937083"/>
            <a:ext cx="482824" cy="369332"/>
          </a:xfrm>
          <a:prstGeom prst="rect">
            <a:avLst/>
          </a:prstGeom>
          <a:noFill/>
        </p:spPr>
        <p:txBody>
          <a:bodyPr wrap="none" rtlCol="0">
            <a:spAutoFit/>
          </a:bodyPr>
          <a:lstStyle/>
          <a:p>
            <a:r>
              <a:rPr lang="es-ES_tradnl" dirty="0"/>
              <a:t>0.4</a:t>
            </a:r>
          </a:p>
        </p:txBody>
      </p:sp>
      <p:sp>
        <p:nvSpPr>
          <p:cNvPr id="32" name="TextBox 31">
            <a:extLst>
              <a:ext uri="{FF2B5EF4-FFF2-40B4-BE49-F238E27FC236}">
                <a16:creationId xmlns:a16="http://schemas.microsoft.com/office/drawing/2014/main" id="{F4370D3C-2A71-C8B6-D640-75767BA8D906}"/>
              </a:ext>
            </a:extLst>
          </p:cNvPr>
          <p:cNvSpPr txBox="1"/>
          <p:nvPr/>
        </p:nvSpPr>
        <p:spPr>
          <a:xfrm>
            <a:off x="859882" y="5412684"/>
            <a:ext cx="3094180" cy="523220"/>
          </a:xfrm>
          <a:prstGeom prst="rect">
            <a:avLst/>
          </a:prstGeom>
          <a:noFill/>
        </p:spPr>
        <p:txBody>
          <a:bodyPr wrap="none" rtlCol="0">
            <a:spAutoFit/>
          </a:bodyPr>
          <a:lstStyle/>
          <a:p>
            <a:r>
              <a:rPr lang="es-ES_tradnl" sz="2800" dirty="0" err="1"/>
              <a:t>Chatbot</a:t>
            </a:r>
            <a:r>
              <a:rPr lang="es-ES_tradnl" sz="2800" dirty="0"/>
              <a:t>: </a:t>
            </a:r>
            <a:r>
              <a:rPr lang="es-ES_tradnl" sz="2800" dirty="0">
                <a:solidFill>
                  <a:schemeClr val="accent1"/>
                </a:solidFill>
              </a:rPr>
              <a:t>Yo</a:t>
            </a:r>
            <a:r>
              <a:rPr lang="es-ES_tradnl" sz="2800" dirty="0"/>
              <a:t> </a:t>
            </a:r>
            <a:r>
              <a:rPr lang="es-ES_tradnl" sz="2800" dirty="0">
                <a:solidFill>
                  <a:srgbClr val="FF0000"/>
                </a:solidFill>
              </a:rPr>
              <a:t>quiero</a:t>
            </a:r>
            <a:endParaRPr lang="es-ES_tradnl" sz="2800" dirty="0">
              <a:solidFill>
                <a:schemeClr val="accent4"/>
              </a:solidFill>
            </a:endParaRPr>
          </a:p>
        </p:txBody>
      </p:sp>
      <p:pic>
        <p:nvPicPr>
          <p:cNvPr id="36" name="Picture 35" descr="A robot holding a cup of coffee&#10;&#10;AI-generated content may be incorrect.">
            <a:extLst>
              <a:ext uri="{FF2B5EF4-FFF2-40B4-BE49-F238E27FC236}">
                <a16:creationId xmlns:a16="http://schemas.microsoft.com/office/drawing/2014/main" id="{9DB2972A-E845-611D-85BB-6F69D64F85E1}"/>
              </a:ext>
            </a:extLst>
          </p:cNvPr>
          <p:cNvPicPr>
            <a:picLocks noChangeAspect="1"/>
          </p:cNvPicPr>
          <p:nvPr/>
        </p:nvPicPr>
        <p:blipFill>
          <a:blip r:embed="rId4"/>
          <a:stretch>
            <a:fillRect/>
          </a:stretch>
        </p:blipFill>
        <p:spPr>
          <a:xfrm>
            <a:off x="8689450" y="1799568"/>
            <a:ext cx="2810242" cy="4215363"/>
          </a:xfrm>
          <a:prstGeom prst="rect">
            <a:avLst/>
          </a:prstGeom>
        </p:spPr>
      </p:pic>
    </p:spTree>
    <p:extLst>
      <p:ext uri="{BB962C8B-B14F-4D97-AF65-F5344CB8AC3E}">
        <p14:creationId xmlns:p14="http://schemas.microsoft.com/office/powerpoint/2010/main" val="5110085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C3F115-4F7F-1466-34EF-ACB3E7EC792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13EBA3-8F05-9D3F-FE36-E72B198480B6}"/>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C6AF7BAD-41F8-DCD6-A7D9-787DDFB5C0E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2FB13D76-D609-F023-FC71-9F00A8C97813}"/>
              </a:ext>
            </a:extLst>
          </p:cNvPr>
          <p:cNvSpPr>
            <a:spLocks noGrp="1"/>
          </p:cNvSpPr>
          <p:nvPr>
            <p:ph idx="1"/>
          </p:nvPr>
        </p:nvSpPr>
        <p:spPr>
          <a:xfrm>
            <a:off x="800100" y="1730187"/>
            <a:ext cx="7495223" cy="4354925"/>
          </a:xfrm>
        </p:spPr>
        <p:txBody>
          <a:bodyPr>
            <a:normAutofit/>
          </a:bodyPr>
          <a:lstStyle/>
          <a:p>
            <a:pPr marL="0" indent="0">
              <a:buNone/>
            </a:pPr>
            <a:r>
              <a:rPr lang="es-ES" dirty="0"/>
              <a:t>Un ejemplo: </a:t>
            </a:r>
          </a:p>
          <a:p>
            <a:pPr marL="0" indent="0">
              <a:buNone/>
            </a:pPr>
            <a:r>
              <a:rPr lang="es-ES" dirty="0"/>
              <a:t>Podemos construir un </a:t>
            </a:r>
            <a:r>
              <a:rPr lang="es-ES" i="1" dirty="0" err="1">
                <a:solidFill>
                  <a:schemeClr val="accent6"/>
                </a:solidFill>
              </a:rPr>
              <a:t>chatbot</a:t>
            </a:r>
            <a:r>
              <a:rPr lang="es-ES" dirty="0"/>
              <a:t> que, a partir de muchas conversaciones previas, genere texto automáticamente comenzando con una frase inicial. Esto se logra modelando las transiciones entre palabras o frases como una cadena de Márkov.</a:t>
            </a:r>
          </a:p>
          <a:p>
            <a:pPr marL="0" indent="0">
              <a:buNone/>
            </a:pPr>
            <a:r>
              <a:rPr lang="es-ES" dirty="0"/>
              <a:t>Así obtenemos secuencias como:</a:t>
            </a:r>
          </a:p>
        </p:txBody>
      </p:sp>
      <p:sp>
        <p:nvSpPr>
          <p:cNvPr id="7" name="Image by vectorjuice">
            <a:extLst>
              <a:ext uri="{FF2B5EF4-FFF2-40B4-BE49-F238E27FC236}">
                <a16:creationId xmlns:a16="http://schemas.microsoft.com/office/drawing/2014/main" id="{64748BE2-692C-104B-D71E-4412AD7B3115}"/>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6" name="Rounded Rectangle 5">
            <a:extLst>
              <a:ext uri="{FF2B5EF4-FFF2-40B4-BE49-F238E27FC236}">
                <a16:creationId xmlns:a16="http://schemas.microsoft.com/office/drawing/2014/main" id="{4EAC5B9C-BB3D-4925-71FD-2A64F3393F98}"/>
              </a:ext>
            </a:extLst>
          </p:cNvPr>
          <p:cNvSpPr/>
          <p:nvPr/>
        </p:nvSpPr>
        <p:spPr>
          <a:xfrm>
            <a:off x="800100" y="4510011"/>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[INICIO]</a:t>
            </a:r>
          </a:p>
        </p:txBody>
      </p:sp>
      <p:sp>
        <p:nvSpPr>
          <p:cNvPr id="8" name="Rounded Rectangle 7">
            <a:extLst>
              <a:ext uri="{FF2B5EF4-FFF2-40B4-BE49-F238E27FC236}">
                <a16:creationId xmlns:a16="http://schemas.microsoft.com/office/drawing/2014/main" id="{97F9E0D4-DFF8-C2A9-1150-4D7B0E513926}"/>
              </a:ext>
            </a:extLst>
          </p:cNvPr>
          <p:cNvSpPr/>
          <p:nvPr/>
        </p:nvSpPr>
        <p:spPr>
          <a:xfrm>
            <a:off x="2726436" y="4510011"/>
            <a:ext cx="1197864" cy="457200"/>
          </a:xfrm>
          <a:prstGeom prst="roundRect">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yo</a:t>
            </a:r>
          </a:p>
        </p:txBody>
      </p:sp>
      <p:sp>
        <p:nvSpPr>
          <p:cNvPr id="9" name="Rounded Rectangle 8">
            <a:extLst>
              <a:ext uri="{FF2B5EF4-FFF2-40B4-BE49-F238E27FC236}">
                <a16:creationId xmlns:a16="http://schemas.microsoft.com/office/drawing/2014/main" id="{5118A5F7-7337-0744-15F3-7C300E3DC0C4}"/>
              </a:ext>
            </a:extLst>
          </p:cNvPr>
          <p:cNvSpPr/>
          <p:nvPr/>
        </p:nvSpPr>
        <p:spPr>
          <a:xfrm>
            <a:off x="4656178" y="4510011"/>
            <a:ext cx="1197864" cy="457200"/>
          </a:xfrm>
          <a:prstGeom prst="round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quiero</a:t>
            </a:r>
          </a:p>
        </p:txBody>
      </p:sp>
      <p:sp>
        <p:nvSpPr>
          <p:cNvPr id="10" name="Rounded Rectangle 9">
            <a:extLst>
              <a:ext uri="{FF2B5EF4-FFF2-40B4-BE49-F238E27FC236}">
                <a16:creationId xmlns:a16="http://schemas.microsoft.com/office/drawing/2014/main" id="{41EF89F1-D6CC-1CF4-26D4-F08B09554309}"/>
              </a:ext>
            </a:extLst>
          </p:cNvPr>
          <p:cNvSpPr/>
          <p:nvPr/>
        </p:nvSpPr>
        <p:spPr>
          <a:xfrm>
            <a:off x="6546557" y="4080986"/>
            <a:ext cx="1197864" cy="457200"/>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café</a:t>
            </a:r>
          </a:p>
        </p:txBody>
      </p:sp>
      <p:sp>
        <p:nvSpPr>
          <p:cNvPr id="11" name="Rounded Rectangle 10">
            <a:extLst>
              <a:ext uri="{FF2B5EF4-FFF2-40B4-BE49-F238E27FC236}">
                <a16:creationId xmlns:a16="http://schemas.microsoft.com/office/drawing/2014/main" id="{1FFCEDAF-1214-7030-B910-7DC09B35332A}"/>
              </a:ext>
            </a:extLst>
          </p:cNvPr>
          <p:cNvSpPr/>
          <p:nvPr/>
        </p:nvSpPr>
        <p:spPr>
          <a:xfrm>
            <a:off x="6546557" y="4849215"/>
            <a:ext cx="1197864" cy="457200"/>
          </a:xfrm>
          <a:prstGeom prst="round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té</a:t>
            </a:r>
          </a:p>
        </p:txBody>
      </p:sp>
      <p:cxnSp>
        <p:nvCxnSpPr>
          <p:cNvPr id="12" name="Straight Arrow Connector 11">
            <a:extLst>
              <a:ext uri="{FF2B5EF4-FFF2-40B4-BE49-F238E27FC236}">
                <a16:creationId xmlns:a16="http://schemas.microsoft.com/office/drawing/2014/main" id="{DB05054A-5CE4-2480-96A1-F4F29F97C205}"/>
              </a:ext>
            </a:extLst>
          </p:cNvPr>
          <p:cNvCxnSpPr>
            <a:cxnSpLocks/>
            <a:stCxn id="6" idx="3"/>
            <a:endCxn id="8" idx="1"/>
          </p:cNvCxnSpPr>
          <p:nvPr/>
        </p:nvCxnSpPr>
        <p:spPr>
          <a:xfrm>
            <a:off x="1997964" y="4738611"/>
            <a:ext cx="72847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CEE06482-2CBA-2523-BE5A-60FE329D0060}"/>
              </a:ext>
            </a:extLst>
          </p:cNvPr>
          <p:cNvCxnSpPr>
            <a:cxnSpLocks/>
            <a:stCxn id="8" idx="3"/>
            <a:endCxn id="9" idx="1"/>
          </p:cNvCxnSpPr>
          <p:nvPr/>
        </p:nvCxnSpPr>
        <p:spPr>
          <a:xfrm>
            <a:off x="3924300" y="4738611"/>
            <a:ext cx="73187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30E0450-1D17-6340-3A2A-CAEE92CACE0A}"/>
              </a:ext>
            </a:extLst>
          </p:cNvPr>
          <p:cNvCxnSpPr>
            <a:cxnSpLocks/>
            <a:stCxn id="9" idx="3"/>
            <a:endCxn id="10" idx="1"/>
          </p:cNvCxnSpPr>
          <p:nvPr/>
        </p:nvCxnSpPr>
        <p:spPr>
          <a:xfrm flipV="1">
            <a:off x="5854042" y="4309586"/>
            <a:ext cx="692515" cy="4290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3647BE5-548A-3C31-6AFE-A4CCCFE9772B}"/>
              </a:ext>
            </a:extLst>
          </p:cNvPr>
          <p:cNvCxnSpPr>
            <a:cxnSpLocks/>
            <a:stCxn id="9" idx="3"/>
            <a:endCxn id="11" idx="1"/>
          </p:cNvCxnSpPr>
          <p:nvPr/>
        </p:nvCxnSpPr>
        <p:spPr>
          <a:xfrm>
            <a:off x="5854042" y="4738611"/>
            <a:ext cx="692515" cy="33920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8F6E7C96-E36B-1154-82B4-451FC167F681}"/>
              </a:ext>
            </a:extLst>
          </p:cNvPr>
          <p:cNvSpPr txBox="1"/>
          <p:nvPr/>
        </p:nvSpPr>
        <p:spPr>
          <a:xfrm>
            <a:off x="2097429" y="4325345"/>
            <a:ext cx="482824" cy="369332"/>
          </a:xfrm>
          <a:prstGeom prst="rect">
            <a:avLst/>
          </a:prstGeom>
          <a:noFill/>
        </p:spPr>
        <p:txBody>
          <a:bodyPr wrap="none" rtlCol="0">
            <a:spAutoFit/>
          </a:bodyPr>
          <a:lstStyle/>
          <a:p>
            <a:r>
              <a:rPr lang="es-ES_tradnl" dirty="0"/>
              <a:t>1.0</a:t>
            </a:r>
          </a:p>
        </p:txBody>
      </p:sp>
      <p:sp>
        <p:nvSpPr>
          <p:cNvPr id="27" name="TextBox 26">
            <a:extLst>
              <a:ext uri="{FF2B5EF4-FFF2-40B4-BE49-F238E27FC236}">
                <a16:creationId xmlns:a16="http://schemas.microsoft.com/office/drawing/2014/main" id="{29B7B21C-E41D-D655-FED3-AEB1F6C0026A}"/>
              </a:ext>
            </a:extLst>
          </p:cNvPr>
          <p:cNvSpPr txBox="1"/>
          <p:nvPr/>
        </p:nvSpPr>
        <p:spPr>
          <a:xfrm>
            <a:off x="4023765" y="4325345"/>
            <a:ext cx="482824" cy="369332"/>
          </a:xfrm>
          <a:prstGeom prst="rect">
            <a:avLst/>
          </a:prstGeom>
          <a:noFill/>
        </p:spPr>
        <p:txBody>
          <a:bodyPr wrap="none" rtlCol="0">
            <a:spAutoFit/>
          </a:bodyPr>
          <a:lstStyle/>
          <a:p>
            <a:r>
              <a:rPr lang="es-ES_tradnl" dirty="0"/>
              <a:t>1.0</a:t>
            </a:r>
          </a:p>
        </p:txBody>
      </p:sp>
      <p:sp>
        <p:nvSpPr>
          <p:cNvPr id="28" name="TextBox 27">
            <a:extLst>
              <a:ext uri="{FF2B5EF4-FFF2-40B4-BE49-F238E27FC236}">
                <a16:creationId xmlns:a16="http://schemas.microsoft.com/office/drawing/2014/main" id="{C3E77C5D-66EC-5549-0F60-D98D9EB7982C}"/>
              </a:ext>
            </a:extLst>
          </p:cNvPr>
          <p:cNvSpPr txBox="1"/>
          <p:nvPr/>
        </p:nvSpPr>
        <p:spPr>
          <a:xfrm>
            <a:off x="5950101" y="4058906"/>
            <a:ext cx="482824" cy="369332"/>
          </a:xfrm>
          <a:prstGeom prst="rect">
            <a:avLst/>
          </a:prstGeom>
          <a:noFill/>
        </p:spPr>
        <p:txBody>
          <a:bodyPr wrap="none" rtlCol="0">
            <a:spAutoFit/>
          </a:bodyPr>
          <a:lstStyle/>
          <a:p>
            <a:r>
              <a:rPr lang="es-ES_tradnl" dirty="0"/>
              <a:t>0.6</a:t>
            </a:r>
          </a:p>
        </p:txBody>
      </p:sp>
      <p:sp>
        <p:nvSpPr>
          <p:cNvPr id="29" name="TextBox 28">
            <a:extLst>
              <a:ext uri="{FF2B5EF4-FFF2-40B4-BE49-F238E27FC236}">
                <a16:creationId xmlns:a16="http://schemas.microsoft.com/office/drawing/2014/main" id="{9AF71939-B7B4-9E1E-959A-DE9A07E28172}"/>
              </a:ext>
            </a:extLst>
          </p:cNvPr>
          <p:cNvSpPr txBox="1"/>
          <p:nvPr/>
        </p:nvSpPr>
        <p:spPr>
          <a:xfrm>
            <a:off x="5950101" y="4937083"/>
            <a:ext cx="482824" cy="369332"/>
          </a:xfrm>
          <a:prstGeom prst="rect">
            <a:avLst/>
          </a:prstGeom>
          <a:noFill/>
        </p:spPr>
        <p:txBody>
          <a:bodyPr wrap="none" rtlCol="0">
            <a:spAutoFit/>
          </a:bodyPr>
          <a:lstStyle/>
          <a:p>
            <a:r>
              <a:rPr lang="es-ES_tradnl" dirty="0"/>
              <a:t>0.4</a:t>
            </a:r>
          </a:p>
        </p:txBody>
      </p:sp>
      <p:sp>
        <p:nvSpPr>
          <p:cNvPr id="32" name="TextBox 31">
            <a:extLst>
              <a:ext uri="{FF2B5EF4-FFF2-40B4-BE49-F238E27FC236}">
                <a16:creationId xmlns:a16="http://schemas.microsoft.com/office/drawing/2014/main" id="{053210D5-AADC-D79B-DCCC-C5CB4203D76D}"/>
              </a:ext>
            </a:extLst>
          </p:cNvPr>
          <p:cNvSpPr txBox="1"/>
          <p:nvPr/>
        </p:nvSpPr>
        <p:spPr>
          <a:xfrm>
            <a:off x="859882" y="5412684"/>
            <a:ext cx="3796296" cy="523220"/>
          </a:xfrm>
          <a:prstGeom prst="rect">
            <a:avLst/>
          </a:prstGeom>
          <a:noFill/>
        </p:spPr>
        <p:txBody>
          <a:bodyPr wrap="none" rtlCol="0">
            <a:spAutoFit/>
          </a:bodyPr>
          <a:lstStyle/>
          <a:p>
            <a:r>
              <a:rPr lang="es-ES_tradnl" sz="2800" dirty="0" err="1"/>
              <a:t>Chatbot</a:t>
            </a:r>
            <a:r>
              <a:rPr lang="es-ES_tradnl" sz="2800" dirty="0"/>
              <a:t>: </a:t>
            </a:r>
            <a:r>
              <a:rPr lang="es-ES_tradnl" sz="2800" dirty="0">
                <a:solidFill>
                  <a:schemeClr val="accent1"/>
                </a:solidFill>
              </a:rPr>
              <a:t>Yo</a:t>
            </a:r>
            <a:r>
              <a:rPr lang="es-ES_tradnl" sz="2800" dirty="0"/>
              <a:t> </a:t>
            </a:r>
            <a:r>
              <a:rPr lang="es-ES_tradnl" sz="2800" dirty="0">
                <a:solidFill>
                  <a:srgbClr val="FF0000"/>
                </a:solidFill>
              </a:rPr>
              <a:t>quiero </a:t>
            </a:r>
            <a:r>
              <a:rPr lang="es-ES_tradnl" sz="2800" dirty="0">
                <a:solidFill>
                  <a:schemeClr val="accent4"/>
                </a:solidFill>
              </a:rPr>
              <a:t>café</a:t>
            </a:r>
          </a:p>
        </p:txBody>
      </p:sp>
      <p:pic>
        <p:nvPicPr>
          <p:cNvPr id="36" name="Picture 35" descr="A robot holding a cup of coffee&#10;&#10;AI-generated content may be incorrect.">
            <a:extLst>
              <a:ext uri="{FF2B5EF4-FFF2-40B4-BE49-F238E27FC236}">
                <a16:creationId xmlns:a16="http://schemas.microsoft.com/office/drawing/2014/main" id="{3C3CC036-24D8-12F2-4844-F2999AFF4FDC}"/>
              </a:ext>
            </a:extLst>
          </p:cNvPr>
          <p:cNvPicPr>
            <a:picLocks noChangeAspect="1"/>
          </p:cNvPicPr>
          <p:nvPr/>
        </p:nvPicPr>
        <p:blipFill>
          <a:blip r:embed="rId4"/>
          <a:stretch>
            <a:fillRect/>
          </a:stretch>
        </p:blipFill>
        <p:spPr>
          <a:xfrm>
            <a:off x="8689450" y="1799568"/>
            <a:ext cx="2810242" cy="4215363"/>
          </a:xfrm>
          <a:prstGeom prst="rect">
            <a:avLst/>
          </a:prstGeom>
        </p:spPr>
      </p:pic>
    </p:spTree>
    <p:extLst>
      <p:ext uri="{BB962C8B-B14F-4D97-AF65-F5344CB8AC3E}">
        <p14:creationId xmlns:p14="http://schemas.microsoft.com/office/powerpoint/2010/main" val="2711080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414885" y="946589"/>
            <a:ext cx="10691265" cy="783599"/>
          </a:xfrm>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861457"/>
                <a:ext cx="10691265" cy="4223656"/>
              </a:xfrm>
            </p:spPr>
            <p:txBody>
              <a:bodyPr>
                <a:normAutofit fontScale="70000" lnSpcReduction="20000"/>
              </a:bodyPr>
              <a:lstStyle/>
              <a:p>
                <a:pPr marL="0" indent="0">
                  <a:buNone/>
                </a:pPr>
                <a:r>
                  <a:rPr lang="en-AR" sz="2600" dirty="0"/>
                  <a:t>✳️ </a:t>
                </a:r>
                <a:r>
                  <a:rPr lang="es-ES" sz="2600" dirty="0"/>
                  <a:t>Lo que ya sabemos:</a:t>
                </a:r>
              </a:p>
              <a:p>
                <a:pPr lvl="1"/>
                <a:r>
                  <a:rPr lang="es-ES" sz="2600" dirty="0"/>
                  <a:t>En una cadena de Márkov hay estados y probabilidades de transición entre ellos.</a:t>
                </a:r>
              </a:p>
              <a:p>
                <a:pPr lvl="1"/>
                <a:r>
                  <a:rPr lang="es-ES" sz="2600" dirty="0"/>
                  <a:t>No hay control: el sistema evoluciona automáticamente.</a:t>
                </a:r>
                <a:br>
                  <a:rPr lang="es-ES" sz="2200" dirty="0"/>
                </a:br>
                <a:endParaRPr lang="es-ES" sz="2200" dirty="0"/>
              </a:p>
              <a:p>
                <a:pPr marL="0" indent="0">
                  <a:buNone/>
                </a:pPr>
                <a:r>
                  <a:rPr lang="en-AR" sz="2600" dirty="0"/>
                  <a:t>🧭 </a:t>
                </a:r>
                <a:r>
                  <a:rPr lang="es-ES" sz="2600" dirty="0"/>
                  <a:t>¿Qué agregamos en un Proceso de Decisión de Márkov (MDP)?</a:t>
                </a:r>
              </a:p>
              <a:p>
                <a:pPr lvl="1"/>
                <a:r>
                  <a:rPr lang="es-ES" sz="2600" b="1" dirty="0">
                    <a:solidFill>
                      <a:schemeClr val="accent4"/>
                    </a:solidFill>
                  </a:rPr>
                  <a:t>Agente</a:t>
                </a:r>
                <a:r>
                  <a:rPr lang="es-ES" sz="2600" dirty="0"/>
                  <a:t> →</a:t>
                </a:r>
                <a:r>
                  <a:rPr lang="es-ES" sz="2600" b="1" dirty="0">
                    <a:solidFill>
                      <a:schemeClr val="accent3"/>
                    </a:solidFill>
                  </a:rPr>
                  <a:t> </a:t>
                </a:r>
                <a:r>
                  <a:rPr lang="es-ES" sz="2600" dirty="0"/>
                  <a:t>Toma decisiones en cada estado.</a:t>
                </a:r>
              </a:p>
              <a:p>
                <a:pPr lvl="1"/>
                <a:r>
                  <a:rPr lang="es-ES" sz="2600" b="1" dirty="0">
                    <a:solidFill>
                      <a:schemeClr val="accent3"/>
                    </a:solidFill>
                  </a:rPr>
                  <a:t>Acciones</a:t>
                </a:r>
                <a:r>
                  <a:rPr lang="es-ES" sz="2600" dirty="0">
                    <a:solidFill>
                      <a:schemeClr val="accent3"/>
                    </a:solidFill>
                  </a:rPr>
                  <a:t> </a:t>
                </a:r>
                <a:r>
                  <a:rPr lang="es-ES" sz="2600" dirty="0"/>
                  <a:t>→ Elige cómo actuar.</a:t>
                </a:r>
              </a:p>
              <a:p>
                <a:pPr lvl="1"/>
                <a:r>
                  <a:rPr lang="es-ES" sz="2600" b="1" dirty="0">
                    <a:solidFill>
                      <a:srgbClr val="92D050"/>
                    </a:solidFill>
                  </a:rPr>
                  <a:t>Recompensa </a:t>
                </a:r>
                <a:r>
                  <a:rPr lang="es-ES" sz="2600" dirty="0"/>
                  <a:t>→ Cada acción tiene una consecuencia (positiva o negativa).</a:t>
                </a:r>
              </a:p>
              <a:p>
                <a:pPr lvl="1"/>
                <a:r>
                  <a:rPr lang="es-ES" sz="2600" b="1" dirty="0">
                    <a:solidFill>
                      <a:schemeClr val="accent5"/>
                    </a:solidFill>
                  </a:rPr>
                  <a:t>Política</a:t>
                </a:r>
                <a:r>
                  <a:rPr lang="es-ES" sz="2600" dirty="0"/>
                  <a:t> → Define qué acción tomar en cada estado.</a:t>
                </a:r>
              </a:p>
              <a:p>
                <a:pPr lvl="1"/>
                <a:r>
                  <a:rPr lang="es-ES" sz="2600" b="1" dirty="0">
                    <a:solidFill>
                      <a:schemeClr val="accent6">
                        <a:lumMod val="60000"/>
                        <a:lumOff val="40000"/>
                      </a:schemeClr>
                    </a:solidFill>
                  </a:rPr>
                  <a:t>Objetivo</a:t>
                </a:r>
                <a:r>
                  <a:rPr lang="es-ES" sz="2600" dirty="0"/>
                  <a:t> → Maximizar la recompensa acumulada a largo plazo.</a:t>
                </a:r>
              </a:p>
              <a:p>
                <a:pPr lvl="1"/>
                <a:endParaRPr lang="es-ES" sz="2200" dirty="0"/>
              </a:p>
              <a:p>
                <a:pPr marL="0" indent="0">
                  <a:buNone/>
                </a:pPr>
                <a:r>
                  <a:rPr lang="es-ES" sz="2600" dirty="0"/>
                  <a:t>Ahora, la probabilidad de transición depende también de la acción tomada:</a:t>
                </a:r>
              </a:p>
              <a:p>
                <a:pPr marL="0" indent="0" algn="ctr">
                  <a:buNone/>
                </a:pPr>
                <a14:m>
                  <m:oMath xmlns:m="http://schemas.openxmlformats.org/officeDocument/2006/math">
                    <m:r>
                      <a:rPr lang="en-US" sz="2600" i="1">
                        <a:latin typeface="Cambria Math" panose="02040503050406030204" pitchFamily="18" charset="0"/>
                      </a:rPr>
                      <m:t>𝑃</m:t>
                    </m:r>
                    <m:d>
                      <m:dPr>
                        <m:endChr m:val="|"/>
                        <m:ctrlPr>
                          <a:rPr lang="en-US" sz="2600" i="1">
                            <a:latin typeface="Cambria Math" panose="02040503050406030204" pitchFamily="18" charset="0"/>
                          </a:rPr>
                        </m:ctrlPr>
                      </m:dPr>
                      <m:e>
                        <m:sSub>
                          <m:sSubPr>
                            <m:ctrlPr>
                              <a:rPr lang="en-US" sz="2600" i="1">
                                <a:latin typeface="Cambria Math" panose="02040503050406030204" pitchFamily="18" charset="0"/>
                              </a:rPr>
                            </m:ctrlPr>
                          </m:sSubPr>
                          <m:e>
                            <m:r>
                              <a:rPr lang="en-US" sz="2600" i="1">
                                <a:latin typeface="Cambria Math" panose="02040503050406030204" pitchFamily="18" charset="0"/>
                              </a:rPr>
                              <m:t>𝑠</m:t>
                            </m:r>
                          </m:e>
                          <m:sub>
                            <m:r>
                              <a:rPr lang="en-US" sz="2600" i="1">
                                <a:latin typeface="Cambria Math" panose="02040503050406030204" pitchFamily="18" charset="0"/>
                              </a:rPr>
                              <m:t>𝑡</m:t>
                            </m:r>
                            <m:r>
                              <a:rPr lang="en-US" sz="2600" i="1">
                                <a:latin typeface="Cambria Math" panose="02040503050406030204" pitchFamily="18" charset="0"/>
                              </a:rPr>
                              <m:t>+1</m:t>
                            </m:r>
                          </m:sub>
                        </m:sSub>
                        <m:r>
                          <a:rPr lang="en-US" sz="2600" i="1">
                            <a:latin typeface="Cambria Math" panose="02040503050406030204" pitchFamily="18" charset="0"/>
                          </a:rPr>
                          <m:t> </m:t>
                        </m:r>
                      </m:e>
                    </m:d>
                  </m:oMath>
                </a14:m>
                <a:r>
                  <a:rPr lang="en-US" sz="2600" dirty="0"/>
                  <a:t> </a:t>
                </a:r>
                <a14:m>
                  <m:oMath xmlns:m="http://schemas.openxmlformats.org/officeDocument/2006/math">
                    <m:sSub>
                      <m:sSubPr>
                        <m:ctrlPr>
                          <a:rPr lang="en-US" sz="2600" i="1">
                            <a:latin typeface="Cambria Math" panose="02040503050406030204" pitchFamily="18" charset="0"/>
                          </a:rPr>
                        </m:ctrlPr>
                      </m:sSubPr>
                      <m:e>
                        <m:r>
                          <a:rPr lang="en-US" sz="2600" i="1">
                            <a:latin typeface="Cambria Math" panose="02040503050406030204" pitchFamily="18" charset="0"/>
                          </a:rPr>
                          <m:t>𝑠</m:t>
                        </m:r>
                      </m:e>
                      <m:sub>
                        <m:r>
                          <a:rPr lang="en-US" sz="2600" i="1">
                            <a:latin typeface="Cambria Math" panose="02040503050406030204" pitchFamily="18" charset="0"/>
                          </a:rPr>
                          <m:t>𝑡</m:t>
                        </m:r>
                      </m:sub>
                    </m:sSub>
                    <m:r>
                      <a:rPr lang="en-US" sz="2600" i="1">
                        <a:latin typeface="Cambria Math" panose="02040503050406030204" pitchFamily="18" charset="0"/>
                      </a:rPr>
                      <m:t> </m:t>
                    </m:r>
                    <m:r>
                      <a:rPr lang="en-US" sz="2600" b="0" i="1" smtClean="0">
                        <a:latin typeface="Cambria Math" panose="02040503050406030204" pitchFamily="18" charset="0"/>
                      </a:rPr>
                      <m:t>, </m:t>
                    </m:r>
                    <m:sSub>
                      <m:sSubPr>
                        <m:ctrlPr>
                          <a:rPr lang="en-US" sz="2600" b="0" i="1" smtClean="0">
                            <a:latin typeface="Cambria Math" panose="02040503050406030204" pitchFamily="18" charset="0"/>
                          </a:rPr>
                        </m:ctrlPr>
                      </m:sSubPr>
                      <m:e>
                        <m:r>
                          <a:rPr lang="en-US" sz="2600" b="0" i="1" smtClean="0">
                            <a:latin typeface="Cambria Math" panose="02040503050406030204" pitchFamily="18" charset="0"/>
                          </a:rPr>
                          <m:t>𝑎</m:t>
                        </m:r>
                      </m:e>
                      <m:sub>
                        <m:r>
                          <a:rPr lang="en-US" sz="2600" b="0" i="1" smtClean="0">
                            <a:latin typeface="Cambria Math" panose="02040503050406030204" pitchFamily="18" charset="0"/>
                          </a:rPr>
                          <m:t>𝑛</m:t>
                        </m:r>
                      </m:sub>
                    </m:sSub>
                  </m:oMath>
                </a14:m>
                <a:r>
                  <a:rPr lang="es-ES_tradnl" sz="2600" dirty="0"/>
                  <a:t>)  </a:t>
                </a:r>
                <a:endParaRPr lang="es-ES" sz="2200" dirty="0"/>
              </a:p>
              <a:p>
                <a:pPr lvl="1"/>
                <a:endParaRPr lang="es-ES" sz="2200" dirty="0"/>
              </a:p>
              <a:p>
                <a:pPr lvl="1"/>
                <a:endParaRPr lang="es-ES" sz="2200" dirty="0"/>
              </a:p>
              <a:p>
                <a:pPr marL="457200" lvl="1" indent="0">
                  <a:buNone/>
                </a:pPr>
                <a:endParaRPr lang="es-ES" sz="2200" dirty="0"/>
              </a:p>
              <a:p>
                <a:pPr marL="457200" lvl="1" indent="0">
                  <a:buNone/>
                </a:pPr>
                <a:endParaRPr lang="es-ES" sz="22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5" y="1861457"/>
                <a:ext cx="10691265" cy="4223656"/>
              </a:xfrm>
              <a:blipFill>
                <a:blip r:embed="rId3"/>
                <a:stretch>
                  <a:fillRect l="-474" t="-1198"/>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40726402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34" name="Picture 33">
            <a:extLst>
              <a:ext uri="{FF2B5EF4-FFF2-40B4-BE49-F238E27FC236}">
                <a16:creationId xmlns:a16="http://schemas.microsoft.com/office/drawing/2014/main" id="{DFAAAB6A-4B41-D6C6-387C-3CF8C1219F50}"/>
              </a:ext>
            </a:extLst>
          </p:cNvPr>
          <p:cNvPicPr>
            <a:picLocks noChangeAspect="1"/>
          </p:cNvPicPr>
          <p:nvPr/>
        </p:nvPicPr>
        <p:blipFill>
          <a:blip r:embed="rId4"/>
          <a:srcRect t="32740" b="22039"/>
          <a:stretch/>
        </p:blipFill>
        <p:spPr>
          <a:xfrm>
            <a:off x="7949489" y="2879680"/>
            <a:ext cx="3442411" cy="1556718"/>
          </a:xfrm>
          <a:prstGeom prst="rect">
            <a:avLst/>
          </a:prstGeom>
        </p:spPr>
      </p:pic>
      <p:sp>
        <p:nvSpPr>
          <p:cNvPr id="83" name="TextBox 82">
            <a:extLst>
              <a:ext uri="{FF2B5EF4-FFF2-40B4-BE49-F238E27FC236}">
                <a16:creationId xmlns:a16="http://schemas.microsoft.com/office/drawing/2014/main" id="{01584C37-549D-192D-01C6-22807E75ED2B}"/>
              </a:ext>
            </a:extLst>
          </p:cNvPr>
          <p:cNvSpPr txBox="1"/>
          <p:nvPr/>
        </p:nvSpPr>
        <p:spPr>
          <a:xfrm>
            <a:off x="9230541" y="4555075"/>
            <a:ext cx="880306" cy="369332"/>
          </a:xfrm>
          <a:prstGeom prst="rect">
            <a:avLst/>
          </a:prstGeom>
          <a:noFill/>
        </p:spPr>
        <p:txBody>
          <a:bodyPr wrap="none" rtlCol="0">
            <a:spAutoFit/>
          </a:bodyPr>
          <a:lstStyle/>
          <a:p>
            <a:r>
              <a:rPr lang="es-ES_tradnl" dirty="0"/>
              <a:t>Agente</a:t>
            </a:r>
          </a:p>
        </p:txBody>
      </p:sp>
      <p:sp>
        <p:nvSpPr>
          <p:cNvPr id="89" name="TextBox 88">
            <a:extLst>
              <a:ext uri="{FF2B5EF4-FFF2-40B4-BE49-F238E27FC236}">
                <a16:creationId xmlns:a16="http://schemas.microsoft.com/office/drawing/2014/main" id="{896299E4-92A4-DACD-B104-80F44E28EF2D}"/>
              </a:ext>
            </a:extLst>
          </p:cNvPr>
          <p:cNvSpPr txBox="1"/>
          <p:nvPr/>
        </p:nvSpPr>
        <p:spPr>
          <a:xfrm>
            <a:off x="1985998" y="4739741"/>
            <a:ext cx="999248" cy="369332"/>
          </a:xfrm>
          <a:prstGeom prst="rect">
            <a:avLst/>
          </a:prstGeom>
          <a:noFill/>
        </p:spPr>
        <p:txBody>
          <a:bodyPr wrap="none" rtlCol="0">
            <a:spAutoFit/>
          </a:bodyPr>
          <a:lstStyle/>
          <a:p>
            <a:r>
              <a:rPr lang="es-ES_tradnl" dirty="0"/>
              <a:t>Entorno</a:t>
            </a:r>
          </a:p>
        </p:txBody>
      </p:sp>
      <p:pic>
        <p:nvPicPr>
          <p:cNvPr id="90" name="Picture 89">
            <a:extLst>
              <a:ext uri="{FF2B5EF4-FFF2-40B4-BE49-F238E27FC236}">
                <a16:creationId xmlns:a16="http://schemas.microsoft.com/office/drawing/2014/main" id="{A14AE4E8-9B68-FBE8-DBBC-5116FF2E6A9C}"/>
              </a:ext>
            </a:extLst>
          </p:cNvPr>
          <p:cNvPicPr>
            <a:picLocks noChangeAspect="1"/>
          </p:cNvPicPr>
          <p:nvPr/>
        </p:nvPicPr>
        <p:blipFill>
          <a:blip r:embed="rId5"/>
          <a:srcRect l="16211" r="15844" b="22313"/>
          <a:stretch/>
        </p:blipFill>
        <p:spPr>
          <a:xfrm>
            <a:off x="1291905" y="2506520"/>
            <a:ext cx="2757427" cy="2303036"/>
          </a:xfrm>
          <a:prstGeom prst="rect">
            <a:avLst/>
          </a:prstGeom>
        </p:spPr>
      </p:pic>
      <p:grpSp>
        <p:nvGrpSpPr>
          <p:cNvPr id="91" name="Group 90">
            <a:extLst>
              <a:ext uri="{FF2B5EF4-FFF2-40B4-BE49-F238E27FC236}">
                <a16:creationId xmlns:a16="http://schemas.microsoft.com/office/drawing/2014/main" id="{CE9FD441-DE4A-B327-AC8D-5A29D63DE643}"/>
              </a:ext>
            </a:extLst>
          </p:cNvPr>
          <p:cNvGrpSpPr/>
          <p:nvPr/>
        </p:nvGrpSpPr>
        <p:grpSpPr>
          <a:xfrm>
            <a:off x="4833258" y="2576333"/>
            <a:ext cx="2163405" cy="2163405"/>
            <a:chOff x="1532964" y="3566991"/>
            <a:chExt cx="1021977" cy="1021977"/>
          </a:xfrm>
        </p:grpSpPr>
        <p:sp>
          <p:nvSpPr>
            <p:cNvPr id="92" name="Rectangle 91">
              <a:extLst>
                <a:ext uri="{FF2B5EF4-FFF2-40B4-BE49-F238E27FC236}">
                  <a16:creationId xmlns:a16="http://schemas.microsoft.com/office/drawing/2014/main" id="{A0601D65-D960-D0C2-AAE9-A2E6E2346CA2}"/>
                </a:ext>
              </a:extLst>
            </p:cNvPr>
            <p:cNvSpPr/>
            <p:nvPr/>
          </p:nvSpPr>
          <p:spPr>
            <a:xfrm>
              <a:off x="1532964"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3" name="Rectangle 92">
              <a:extLst>
                <a:ext uri="{FF2B5EF4-FFF2-40B4-BE49-F238E27FC236}">
                  <a16:creationId xmlns:a16="http://schemas.microsoft.com/office/drawing/2014/main" id="{969A46CD-EC4C-736E-B2A3-87BC4429D349}"/>
                </a:ext>
              </a:extLst>
            </p:cNvPr>
            <p:cNvSpPr/>
            <p:nvPr/>
          </p:nvSpPr>
          <p:spPr>
            <a:xfrm>
              <a:off x="1873623"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4" name="Rectangle 93">
              <a:extLst>
                <a:ext uri="{FF2B5EF4-FFF2-40B4-BE49-F238E27FC236}">
                  <a16:creationId xmlns:a16="http://schemas.microsoft.com/office/drawing/2014/main" id="{99E42116-0FAB-8070-5B48-FE9118C2E14A}"/>
                </a:ext>
              </a:extLst>
            </p:cNvPr>
            <p:cNvSpPr/>
            <p:nvPr/>
          </p:nvSpPr>
          <p:spPr>
            <a:xfrm>
              <a:off x="2214282"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5" name="Rectangle 94">
              <a:extLst>
                <a:ext uri="{FF2B5EF4-FFF2-40B4-BE49-F238E27FC236}">
                  <a16:creationId xmlns:a16="http://schemas.microsoft.com/office/drawing/2014/main" id="{7C4B61B7-AE40-FF9C-DA12-5417CC0A3BD1}"/>
                </a:ext>
              </a:extLst>
            </p:cNvPr>
            <p:cNvSpPr/>
            <p:nvPr/>
          </p:nvSpPr>
          <p:spPr>
            <a:xfrm>
              <a:off x="1532964"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6" name="Rectangle 95">
              <a:extLst>
                <a:ext uri="{FF2B5EF4-FFF2-40B4-BE49-F238E27FC236}">
                  <a16:creationId xmlns:a16="http://schemas.microsoft.com/office/drawing/2014/main" id="{F7B5FFEA-301B-2F67-31C4-6833462305D4}"/>
                </a:ext>
              </a:extLst>
            </p:cNvPr>
            <p:cNvSpPr/>
            <p:nvPr/>
          </p:nvSpPr>
          <p:spPr>
            <a:xfrm>
              <a:off x="1873623"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7" name="Rectangle 96">
              <a:extLst>
                <a:ext uri="{FF2B5EF4-FFF2-40B4-BE49-F238E27FC236}">
                  <a16:creationId xmlns:a16="http://schemas.microsoft.com/office/drawing/2014/main" id="{169AA1A7-90A4-22AD-9C89-0B87A6A603AC}"/>
                </a:ext>
              </a:extLst>
            </p:cNvPr>
            <p:cNvSpPr/>
            <p:nvPr/>
          </p:nvSpPr>
          <p:spPr>
            <a:xfrm>
              <a:off x="2214282"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8" name="Rectangle 97">
              <a:extLst>
                <a:ext uri="{FF2B5EF4-FFF2-40B4-BE49-F238E27FC236}">
                  <a16:creationId xmlns:a16="http://schemas.microsoft.com/office/drawing/2014/main" id="{63066CAF-FEA4-2850-CB95-2C8623E08A5A}"/>
                </a:ext>
              </a:extLst>
            </p:cNvPr>
            <p:cNvSpPr/>
            <p:nvPr/>
          </p:nvSpPr>
          <p:spPr>
            <a:xfrm>
              <a:off x="1532964"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9" name="Rectangle 98">
              <a:extLst>
                <a:ext uri="{FF2B5EF4-FFF2-40B4-BE49-F238E27FC236}">
                  <a16:creationId xmlns:a16="http://schemas.microsoft.com/office/drawing/2014/main" id="{C01953DC-D2BC-DB89-25F4-45AAA8F5CAF1}"/>
                </a:ext>
              </a:extLst>
            </p:cNvPr>
            <p:cNvSpPr/>
            <p:nvPr/>
          </p:nvSpPr>
          <p:spPr>
            <a:xfrm>
              <a:off x="1873623"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0" name="Rectangle 99">
              <a:extLst>
                <a:ext uri="{FF2B5EF4-FFF2-40B4-BE49-F238E27FC236}">
                  <a16:creationId xmlns:a16="http://schemas.microsoft.com/office/drawing/2014/main" id="{2BEC1B0B-6D4D-FAF6-E9CA-61354D5237C7}"/>
                </a:ext>
              </a:extLst>
            </p:cNvPr>
            <p:cNvSpPr/>
            <p:nvPr/>
          </p:nvSpPr>
          <p:spPr>
            <a:xfrm>
              <a:off x="2214282"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22521136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9974E-D6AE-61A2-D9EF-CA1606F459B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634886-B742-6BE1-6798-261B4BD32111}"/>
              </a:ext>
            </a:extLst>
          </p:cNvPr>
          <p:cNvSpPr>
            <a:spLocks noGrp="1"/>
          </p:cNvSpPr>
          <p:nvPr>
            <p:ph type="title"/>
          </p:nvPr>
        </p:nvSpPr>
        <p:spPr/>
        <p:txBody>
          <a:bodyPr/>
          <a:lstStyle/>
          <a:p>
            <a:r>
              <a:rPr lang="es-ES_tradnl" dirty="0"/>
              <a:t>aprendizaje por refuerzo</a:t>
            </a:r>
          </a:p>
        </p:txBody>
      </p:sp>
      <p:sp>
        <p:nvSpPr>
          <p:cNvPr id="5" name="Footer Placeholder 4">
            <a:extLst>
              <a:ext uri="{FF2B5EF4-FFF2-40B4-BE49-F238E27FC236}">
                <a16:creationId xmlns:a16="http://schemas.microsoft.com/office/drawing/2014/main" id="{9DFF4C50-BB7B-8C28-C608-D2224F276F0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5BD3A6D6-82CD-0A65-DBA0-1F5ECFFA3428}"/>
              </a:ext>
            </a:extLst>
          </p:cNvPr>
          <p:cNvSpPr>
            <a:spLocks noGrp="1"/>
          </p:cNvSpPr>
          <p:nvPr>
            <p:ph idx="1"/>
          </p:nvPr>
        </p:nvSpPr>
        <p:spPr>
          <a:xfrm>
            <a:off x="3523376" y="2147582"/>
            <a:ext cx="8067990" cy="3788322"/>
          </a:xfrm>
        </p:spPr>
        <p:txBody>
          <a:bodyPr>
            <a:noAutofit/>
          </a:bodyPr>
          <a:lstStyle/>
          <a:p>
            <a:pPr marL="0" indent="0">
              <a:buNone/>
            </a:pPr>
            <a:r>
              <a:rPr lang="es-ES" dirty="0"/>
              <a:t>Los temas que veremos en este video son:</a:t>
            </a:r>
          </a:p>
          <a:p>
            <a:pPr marL="0" indent="0">
              <a:buNone/>
            </a:pPr>
            <a:endParaRPr lang="es-ES" dirty="0"/>
          </a:p>
          <a:p>
            <a:pPr lvl="1"/>
            <a:r>
              <a:rPr lang="es-ES" sz="2000" dirty="0"/>
              <a:t>Definición de aprendizaje por refuerzo</a:t>
            </a:r>
          </a:p>
          <a:p>
            <a:pPr lvl="1"/>
            <a:r>
              <a:rPr lang="es-ES" sz="2000" dirty="0"/>
              <a:t>Proceso de decisión de Márkov</a:t>
            </a:r>
          </a:p>
          <a:p>
            <a:pPr lvl="1"/>
            <a:r>
              <a:rPr lang="es-ES" sz="2000" dirty="0"/>
              <a:t>Ecuación de </a:t>
            </a:r>
            <a:r>
              <a:rPr lang="es-ES" sz="2000" dirty="0" err="1"/>
              <a:t>Bellman</a:t>
            </a:r>
            <a:endParaRPr lang="es-ES" sz="2000" dirty="0"/>
          </a:p>
          <a:p>
            <a:pPr lvl="1"/>
            <a:r>
              <a:rPr lang="es-ES" sz="2000" dirty="0"/>
              <a:t>Estrategias de aprendizaje</a:t>
            </a:r>
          </a:p>
          <a:p>
            <a:pPr lvl="1"/>
            <a:r>
              <a:rPr lang="es-ES" sz="2000" dirty="0"/>
              <a:t>Q-</a:t>
            </a:r>
            <a:r>
              <a:rPr lang="es-ES" sz="2000" dirty="0" err="1"/>
              <a:t>Learning</a:t>
            </a:r>
            <a:endParaRPr lang="es-ES" sz="1800" dirty="0"/>
          </a:p>
        </p:txBody>
      </p:sp>
      <p:pic>
        <p:nvPicPr>
          <p:cNvPr id="3" name="Picture 2">
            <a:extLst>
              <a:ext uri="{FF2B5EF4-FFF2-40B4-BE49-F238E27FC236}">
                <a16:creationId xmlns:a16="http://schemas.microsoft.com/office/drawing/2014/main" id="{E8498F16-D048-5BD9-F891-D8B3383A91EB}"/>
              </a:ext>
            </a:extLst>
          </p:cNvPr>
          <p:cNvPicPr>
            <a:picLocks noChangeAspect="1"/>
          </p:cNvPicPr>
          <p:nvPr/>
        </p:nvPicPr>
        <p:blipFill>
          <a:blip r:embed="rId3"/>
          <a:stretch>
            <a:fillRect/>
          </a:stretch>
        </p:blipFill>
        <p:spPr>
          <a:xfrm>
            <a:off x="600634" y="1971177"/>
            <a:ext cx="3170897" cy="3687891"/>
          </a:xfrm>
          <a:prstGeom prst="rect">
            <a:avLst/>
          </a:prstGeom>
        </p:spPr>
      </p:pic>
    </p:spTree>
    <p:extLst>
      <p:ext uri="{BB962C8B-B14F-4D97-AF65-F5344CB8AC3E}">
        <p14:creationId xmlns:p14="http://schemas.microsoft.com/office/powerpoint/2010/main" val="11441199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11271D-77D6-D925-BB29-0DFAB304F7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CA57C3-23D0-CEA5-99A1-678491DC16E4}"/>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8CF14C46-DC43-BC3E-878F-A7B98DD1948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822BC30D-9921-5162-2435-A44C720D1EB1}"/>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34" name="Picture 33">
            <a:extLst>
              <a:ext uri="{FF2B5EF4-FFF2-40B4-BE49-F238E27FC236}">
                <a16:creationId xmlns:a16="http://schemas.microsoft.com/office/drawing/2014/main" id="{C8196505-4DE3-7225-DC25-F73E16959B6B}"/>
              </a:ext>
            </a:extLst>
          </p:cNvPr>
          <p:cNvPicPr>
            <a:picLocks noChangeAspect="1"/>
          </p:cNvPicPr>
          <p:nvPr/>
        </p:nvPicPr>
        <p:blipFill>
          <a:blip r:embed="rId4"/>
          <a:srcRect t="32740" b="22039"/>
          <a:stretch/>
        </p:blipFill>
        <p:spPr>
          <a:xfrm>
            <a:off x="7949489" y="2879680"/>
            <a:ext cx="3442411" cy="1556718"/>
          </a:xfrm>
          <a:prstGeom prst="rect">
            <a:avLst/>
          </a:prstGeom>
        </p:spPr>
      </p:pic>
      <p:sp>
        <p:nvSpPr>
          <p:cNvPr id="83" name="TextBox 82">
            <a:extLst>
              <a:ext uri="{FF2B5EF4-FFF2-40B4-BE49-F238E27FC236}">
                <a16:creationId xmlns:a16="http://schemas.microsoft.com/office/drawing/2014/main" id="{E07857E1-841A-757F-2470-7D478BD0BAA1}"/>
              </a:ext>
            </a:extLst>
          </p:cNvPr>
          <p:cNvSpPr txBox="1"/>
          <p:nvPr/>
        </p:nvSpPr>
        <p:spPr>
          <a:xfrm>
            <a:off x="9230541" y="4555075"/>
            <a:ext cx="880306" cy="369332"/>
          </a:xfrm>
          <a:prstGeom prst="rect">
            <a:avLst/>
          </a:prstGeom>
          <a:noFill/>
        </p:spPr>
        <p:txBody>
          <a:bodyPr wrap="none" rtlCol="0">
            <a:spAutoFit/>
          </a:bodyPr>
          <a:lstStyle/>
          <a:p>
            <a:r>
              <a:rPr lang="es-ES_tradnl" dirty="0"/>
              <a:t>Agente</a:t>
            </a:r>
          </a:p>
        </p:txBody>
      </p:sp>
      <p:sp>
        <p:nvSpPr>
          <p:cNvPr id="89" name="TextBox 88">
            <a:extLst>
              <a:ext uri="{FF2B5EF4-FFF2-40B4-BE49-F238E27FC236}">
                <a16:creationId xmlns:a16="http://schemas.microsoft.com/office/drawing/2014/main" id="{7E579643-297A-1C32-C3D2-319BE89F43D1}"/>
              </a:ext>
            </a:extLst>
          </p:cNvPr>
          <p:cNvSpPr txBox="1"/>
          <p:nvPr/>
        </p:nvSpPr>
        <p:spPr>
          <a:xfrm>
            <a:off x="1985998" y="4739741"/>
            <a:ext cx="999248" cy="369332"/>
          </a:xfrm>
          <a:prstGeom prst="rect">
            <a:avLst/>
          </a:prstGeom>
          <a:noFill/>
        </p:spPr>
        <p:txBody>
          <a:bodyPr wrap="none" rtlCol="0">
            <a:spAutoFit/>
          </a:bodyPr>
          <a:lstStyle/>
          <a:p>
            <a:r>
              <a:rPr lang="es-ES_tradnl" dirty="0"/>
              <a:t>Entorno</a:t>
            </a:r>
          </a:p>
        </p:txBody>
      </p:sp>
      <p:pic>
        <p:nvPicPr>
          <p:cNvPr id="90" name="Picture 89">
            <a:extLst>
              <a:ext uri="{FF2B5EF4-FFF2-40B4-BE49-F238E27FC236}">
                <a16:creationId xmlns:a16="http://schemas.microsoft.com/office/drawing/2014/main" id="{1B0B1FF6-5133-8E6F-E187-B07AAE27BCED}"/>
              </a:ext>
            </a:extLst>
          </p:cNvPr>
          <p:cNvPicPr>
            <a:picLocks noChangeAspect="1"/>
          </p:cNvPicPr>
          <p:nvPr/>
        </p:nvPicPr>
        <p:blipFill>
          <a:blip r:embed="rId5"/>
          <a:srcRect l="16211" r="15844" b="22313"/>
          <a:stretch/>
        </p:blipFill>
        <p:spPr>
          <a:xfrm>
            <a:off x="1291905" y="2506520"/>
            <a:ext cx="2757427" cy="2303036"/>
          </a:xfrm>
          <a:prstGeom prst="rect">
            <a:avLst/>
          </a:prstGeom>
        </p:spPr>
      </p:pic>
      <p:sp>
        <p:nvSpPr>
          <p:cNvPr id="4" name="Right Arrow 3">
            <a:extLst>
              <a:ext uri="{FF2B5EF4-FFF2-40B4-BE49-F238E27FC236}">
                <a16:creationId xmlns:a16="http://schemas.microsoft.com/office/drawing/2014/main" id="{117E6EC0-8899-ED34-1410-0F074935773B}"/>
              </a:ext>
            </a:extLst>
          </p:cNvPr>
          <p:cNvSpPr/>
          <p:nvPr/>
        </p:nvSpPr>
        <p:spPr>
          <a:xfrm>
            <a:off x="7252803" y="3539380"/>
            <a:ext cx="696686" cy="2373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6" name="Group 5">
            <a:extLst>
              <a:ext uri="{FF2B5EF4-FFF2-40B4-BE49-F238E27FC236}">
                <a16:creationId xmlns:a16="http://schemas.microsoft.com/office/drawing/2014/main" id="{A92C879E-97CD-18F5-7DD5-1845BD4951A0}"/>
              </a:ext>
            </a:extLst>
          </p:cNvPr>
          <p:cNvGrpSpPr/>
          <p:nvPr/>
        </p:nvGrpSpPr>
        <p:grpSpPr>
          <a:xfrm>
            <a:off x="4833258" y="2576333"/>
            <a:ext cx="2163405" cy="2163405"/>
            <a:chOff x="1532964" y="3566991"/>
            <a:chExt cx="1021977" cy="1021977"/>
          </a:xfrm>
        </p:grpSpPr>
        <p:sp>
          <p:nvSpPr>
            <p:cNvPr id="8" name="Rectangle 7">
              <a:extLst>
                <a:ext uri="{FF2B5EF4-FFF2-40B4-BE49-F238E27FC236}">
                  <a16:creationId xmlns:a16="http://schemas.microsoft.com/office/drawing/2014/main" id="{A072FE5B-F1F6-504F-0265-9D4FDA1FE31A}"/>
                </a:ext>
              </a:extLst>
            </p:cNvPr>
            <p:cNvSpPr/>
            <p:nvPr/>
          </p:nvSpPr>
          <p:spPr>
            <a:xfrm>
              <a:off x="1532964"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Rectangle 8">
              <a:extLst>
                <a:ext uri="{FF2B5EF4-FFF2-40B4-BE49-F238E27FC236}">
                  <a16:creationId xmlns:a16="http://schemas.microsoft.com/office/drawing/2014/main" id="{58077C9E-4756-986E-E41F-B821B82DB7B3}"/>
                </a:ext>
              </a:extLst>
            </p:cNvPr>
            <p:cNvSpPr/>
            <p:nvPr/>
          </p:nvSpPr>
          <p:spPr>
            <a:xfrm>
              <a:off x="1873623"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angle 9">
              <a:extLst>
                <a:ext uri="{FF2B5EF4-FFF2-40B4-BE49-F238E27FC236}">
                  <a16:creationId xmlns:a16="http://schemas.microsoft.com/office/drawing/2014/main" id="{7D5610EA-3811-BC69-FD67-7D5DC57B878B}"/>
                </a:ext>
              </a:extLst>
            </p:cNvPr>
            <p:cNvSpPr/>
            <p:nvPr/>
          </p:nvSpPr>
          <p:spPr>
            <a:xfrm>
              <a:off x="2214282"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80F5B505-2F75-CB07-82B9-C7421009FB19}"/>
                </a:ext>
              </a:extLst>
            </p:cNvPr>
            <p:cNvSpPr/>
            <p:nvPr/>
          </p:nvSpPr>
          <p:spPr>
            <a:xfrm>
              <a:off x="1532964"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Rectangle 11">
              <a:extLst>
                <a:ext uri="{FF2B5EF4-FFF2-40B4-BE49-F238E27FC236}">
                  <a16:creationId xmlns:a16="http://schemas.microsoft.com/office/drawing/2014/main" id="{D3AB0C61-7345-00E7-0FF9-96D5BE7FD1A6}"/>
                </a:ext>
              </a:extLst>
            </p:cNvPr>
            <p:cNvSpPr/>
            <p:nvPr/>
          </p:nvSpPr>
          <p:spPr>
            <a:xfrm>
              <a:off x="1873623"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Rectangle 12">
              <a:extLst>
                <a:ext uri="{FF2B5EF4-FFF2-40B4-BE49-F238E27FC236}">
                  <a16:creationId xmlns:a16="http://schemas.microsoft.com/office/drawing/2014/main" id="{9175DD5D-42CD-2534-9743-603E00F4D90E}"/>
                </a:ext>
              </a:extLst>
            </p:cNvPr>
            <p:cNvSpPr/>
            <p:nvPr/>
          </p:nvSpPr>
          <p:spPr>
            <a:xfrm>
              <a:off x="2214282"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angle 13">
              <a:extLst>
                <a:ext uri="{FF2B5EF4-FFF2-40B4-BE49-F238E27FC236}">
                  <a16:creationId xmlns:a16="http://schemas.microsoft.com/office/drawing/2014/main" id="{9ADF68EF-4E0B-1DAB-3561-32A12D5DE4C5}"/>
                </a:ext>
              </a:extLst>
            </p:cNvPr>
            <p:cNvSpPr/>
            <p:nvPr/>
          </p:nvSpPr>
          <p:spPr>
            <a:xfrm>
              <a:off x="1532964"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Rectangle 14">
              <a:extLst>
                <a:ext uri="{FF2B5EF4-FFF2-40B4-BE49-F238E27FC236}">
                  <a16:creationId xmlns:a16="http://schemas.microsoft.com/office/drawing/2014/main" id="{50D76B3A-A5E9-280C-5868-3C527E58791F}"/>
                </a:ext>
              </a:extLst>
            </p:cNvPr>
            <p:cNvSpPr/>
            <p:nvPr/>
          </p:nvSpPr>
          <p:spPr>
            <a:xfrm>
              <a:off x="1873623"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angle 15">
              <a:extLst>
                <a:ext uri="{FF2B5EF4-FFF2-40B4-BE49-F238E27FC236}">
                  <a16:creationId xmlns:a16="http://schemas.microsoft.com/office/drawing/2014/main" id="{3016A6C2-66AF-BFAE-F91C-8F423B165EA1}"/>
                </a:ext>
              </a:extLst>
            </p:cNvPr>
            <p:cNvSpPr/>
            <p:nvPr/>
          </p:nvSpPr>
          <p:spPr>
            <a:xfrm>
              <a:off x="2214282"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17" name="Multiply 16">
            <a:extLst>
              <a:ext uri="{FF2B5EF4-FFF2-40B4-BE49-F238E27FC236}">
                <a16:creationId xmlns:a16="http://schemas.microsoft.com/office/drawing/2014/main" id="{DA34AF25-422C-2F68-D0F5-473F8CD41A89}"/>
              </a:ext>
            </a:extLst>
          </p:cNvPr>
          <p:cNvSpPr/>
          <p:nvPr/>
        </p:nvSpPr>
        <p:spPr>
          <a:xfrm>
            <a:off x="4888187" y="2668795"/>
            <a:ext cx="618960" cy="576411"/>
          </a:xfrm>
          <a:prstGeom prst="mathMultiply">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31163884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F83B22-AF59-ED31-6247-DD3555F7A5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0D332F-F468-067F-C808-FB757BB8EDA4}"/>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62247C45-08EA-42E0-2947-7B3734EEB3E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F12CFF4E-25ED-A5EF-F31B-04F5B5BDED29}"/>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34" name="Picture 33">
            <a:extLst>
              <a:ext uri="{FF2B5EF4-FFF2-40B4-BE49-F238E27FC236}">
                <a16:creationId xmlns:a16="http://schemas.microsoft.com/office/drawing/2014/main" id="{32176EE7-A757-5810-D30B-99FE0FFD7AB1}"/>
              </a:ext>
            </a:extLst>
          </p:cNvPr>
          <p:cNvPicPr>
            <a:picLocks noChangeAspect="1"/>
          </p:cNvPicPr>
          <p:nvPr/>
        </p:nvPicPr>
        <p:blipFill>
          <a:blip r:embed="rId4"/>
          <a:srcRect t="32740" b="22039"/>
          <a:stretch/>
        </p:blipFill>
        <p:spPr>
          <a:xfrm>
            <a:off x="7949489" y="2879680"/>
            <a:ext cx="3442411" cy="1556718"/>
          </a:xfrm>
          <a:prstGeom prst="rect">
            <a:avLst/>
          </a:prstGeom>
        </p:spPr>
      </p:pic>
      <p:sp>
        <p:nvSpPr>
          <p:cNvPr id="83" name="TextBox 82">
            <a:extLst>
              <a:ext uri="{FF2B5EF4-FFF2-40B4-BE49-F238E27FC236}">
                <a16:creationId xmlns:a16="http://schemas.microsoft.com/office/drawing/2014/main" id="{AEFC70C2-1100-9085-CF04-938FBAEFA184}"/>
              </a:ext>
            </a:extLst>
          </p:cNvPr>
          <p:cNvSpPr txBox="1"/>
          <p:nvPr/>
        </p:nvSpPr>
        <p:spPr>
          <a:xfrm>
            <a:off x="9230541" y="4555075"/>
            <a:ext cx="880306" cy="369332"/>
          </a:xfrm>
          <a:prstGeom prst="rect">
            <a:avLst/>
          </a:prstGeom>
          <a:noFill/>
        </p:spPr>
        <p:txBody>
          <a:bodyPr wrap="none" rtlCol="0">
            <a:spAutoFit/>
          </a:bodyPr>
          <a:lstStyle/>
          <a:p>
            <a:r>
              <a:rPr lang="es-ES_tradnl" dirty="0"/>
              <a:t>Agente</a:t>
            </a:r>
          </a:p>
        </p:txBody>
      </p:sp>
      <p:sp>
        <p:nvSpPr>
          <p:cNvPr id="89" name="TextBox 88">
            <a:extLst>
              <a:ext uri="{FF2B5EF4-FFF2-40B4-BE49-F238E27FC236}">
                <a16:creationId xmlns:a16="http://schemas.microsoft.com/office/drawing/2014/main" id="{03F7681E-835A-F4AB-FF03-22084E4E788A}"/>
              </a:ext>
            </a:extLst>
          </p:cNvPr>
          <p:cNvSpPr txBox="1"/>
          <p:nvPr/>
        </p:nvSpPr>
        <p:spPr>
          <a:xfrm>
            <a:off x="1985998" y="4739741"/>
            <a:ext cx="999248" cy="369332"/>
          </a:xfrm>
          <a:prstGeom prst="rect">
            <a:avLst/>
          </a:prstGeom>
          <a:noFill/>
        </p:spPr>
        <p:txBody>
          <a:bodyPr wrap="none" rtlCol="0">
            <a:spAutoFit/>
          </a:bodyPr>
          <a:lstStyle/>
          <a:p>
            <a:r>
              <a:rPr lang="es-ES_tradnl" dirty="0"/>
              <a:t>Entorno</a:t>
            </a:r>
          </a:p>
        </p:txBody>
      </p:sp>
      <p:pic>
        <p:nvPicPr>
          <p:cNvPr id="90" name="Picture 89">
            <a:extLst>
              <a:ext uri="{FF2B5EF4-FFF2-40B4-BE49-F238E27FC236}">
                <a16:creationId xmlns:a16="http://schemas.microsoft.com/office/drawing/2014/main" id="{8B678459-C956-61C4-0D61-5F051D8F27F9}"/>
              </a:ext>
            </a:extLst>
          </p:cNvPr>
          <p:cNvPicPr>
            <a:picLocks noChangeAspect="1"/>
          </p:cNvPicPr>
          <p:nvPr/>
        </p:nvPicPr>
        <p:blipFill>
          <a:blip r:embed="rId5"/>
          <a:srcRect l="16211" r="15844" b="22313"/>
          <a:stretch/>
        </p:blipFill>
        <p:spPr>
          <a:xfrm>
            <a:off x="1291905" y="2506520"/>
            <a:ext cx="2757427" cy="2303036"/>
          </a:xfrm>
          <a:prstGeom prst="rect">
            <a:avLst/>
          </a:prstGeom>
        </p:spPr>
      </p:pic>
      <p:sp>
        <p:nvSpPr>
          <p:cNvPr id="4" name="Right Arrow 3">
            <a:extLst>
              <a:ext uri="{FF2B5EF4-FFF2-40B4-BE49-F238E27FC236}">
                <a16:creationId xmlns:a16="http://schemas.microsoft.com/office/drawing/2014/main" id="{E591BFAF-58DF-7BA4-06E0-7069D6FC545E}"/>
              </a:ext>
            </a:extLst>
          </p:cNvPr>
          <p:cNvSpPr/>
          <p:nvPr/>
        </p:nvSpPr>
        <p:spPr>
          <a:xfrm flipH="1">
            <a:off x="7252803" y="3539380"/>
            <a:ext cx="696686" cy="237309"/>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nvGrpSpPr>
          <p:cNvPr id="6" name="Group 5">
            <a:extLst>
              <a:ext uri="{FF2B5EF4-FFF2-40B4-BE49-F238E27FC236}">
                <a16:creationId xmlns:a16="http://schemas.microsoft.com/office/drawing/2014/main" id="{8BCFEF0F-F4E1-EF8A-5E23-4F8D07B56B66}"/>
              </a:ext>
            </a:extLst>
          </p:cNvPr>
          <p:cNvGrpSpPr/>
          <p:nvPr/>
        </p:nvGrpSpPr>
        <p:grpSpPr>
          <a:xfrm>
            <a:off x="4833258" y="2576333"/>
            <a:ext cx="2163405" cy="2163405"/>
            <a:chOff x="1532964" y="3566991"/>
            <a:chExt cx="1021977" cy="1021977"/>
          </a:xfrm>
        </p:grpSpPr>
        <p:sp>
          <p:nvSpPr>
            <p:cNvPr id="8" name="Rectangle 7">
              <a:extLst>
                <a:ext uri="{FF2B5EF4-FFF2-40B4-BE49-F238E27FC236}">
                  <a16:creationId xmlns:a16="http://schemas.microsoft.com/office/drawing/2014/main" id="{D69FA850-76B7-6FB7-A2B4-CF8EC78CBB24}"/>
                </a:ext>
              </a:extLst>
            </p:cNvPr>
            <p:cNvSpPr/>
            <p:nvPr/>
          </p:nvSpPr>
          <p:spPr>
            <a:xfrm>
              <a:off x="1532964"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Rectangle 8">
              <a:extLst>
                <a:ext uri="{FF2B5EF4-FFF2-40B4-BE49-F238E27FC236}">
                  <a16:creationId xmlns:a16="http://schemas.microsoft.com/office/drawing/2014/main" id="{BB874AAC-A977-6E3E-A6ED-32EF87B4FD49}"/>
                </a:ext>
              </a:extLst>
            </p:cNvPr>
            <p:cNvSpPr/>
            <p:nvPr/>
          </p:nvSpPr>
          <p:spPr>
            <a:xfrm>
              <a:off x="1873623"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angle 9">
              <a:extLst>
                <a:ext uri="{FF2B5EF4-FFF2-40B4-BE49-F238E27FC236}">
                  <a16:creationId xmlns:a16="http://schemas.microsoft.com/office/drawing/2014/main" id="{F7B07D9F-2653-2001-FA27-92C6022B57AF}"/>
                </a:ext>
              </a:extLst>
            </p:cNvPr>
            <p:cNvSpPr/>
            <p:nvPr/>
          </p:nvSpPr>
          <p:spPr>
            <a:xfrm>
              <a:off x="2214282"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8D6CD211-B238-E79A-CED2-53637527E6BC}"/>
                </a:ext>
              </a:extLst>
            </p:cNvPr>
            <p:cNvSpPr/>
            <p:nvPr/>
          </p:nvSpPr>
          <p:spPr>
            <a:xfrm>
              <a:off x="1532964"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Rectangle 11">
              <a:extLst>
                <a:ext uri="{FF2B5EF4-FFF2-40B4-BE49-F238E27FC236}">
                  <a16:creationId xmlns:a16="http://schemas.microsoft.com/office/drawing/2014/main" id="{DB058124-99A2-FD26-56E5-BC9DC9D63501}"/>
                </a:ext>
              </a:extLst>
            </p:cNvPr>
            <p:cNvSpPr/>
            <p:nvPr/>
          </p:nvSpPr>
          <p:spPr>
            <a:xfrm>
              <a:off x="1873623"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Rectangle 12">
              <a:extLst>
                <a:ext uri="{FF2B5EF4-FFF2-40B4-BE49-F238E27FC236}">
                  <a16:creationId xmlns:a16="http://schemas.microsoft.com/office/drawing/2014/main" id="{08445813-C946-76D1-7212-33B741A7B753}"/>
                </a:ext>
              </a:extLst>
            </p:cNvPr>
            <p:cNvSpPr/>
            <p:nvPr/>
          </p:nvSpPr>
          <p:spPr>
            <a:xfrm>
              <a:off x="2214282"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angle 13">
              <a:extLst>
                <a:ext uri="{FF2B5EF4-FFF2-40B4-BE49-F238E27FC236}">
                  <a16:creationId xmlns:a16="http://schemas.microsoft.com/office/drawing/2014/main" id="{375E4D11-2247-023A-4820-67882CC5A608}"/>
                </a:ext>
              </a:extLst>
            </p:cNvPr>
            <p:cNvSpPr/>
            <p:nvPr/>
          </p:nvSpPr>
          <p:spPr>
            <a:xfrm>
              <a:off x="1532964"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Rectangle 14">
              <a:extLst>
                <a:ext uri="{FF2B5EF4-FFF2-40B4-BE49-F238E27FC236}">
                  <a16:creationId xmlns:a16="http://schemas.microsoft.com/office/drawing/2014/main" id="{5CE5F0C1-2A96-3CB1-77EF-52143CBFE7A4}"/>
                </a:ext>
              </a:extLst>
            </p:cNvPr>
            <p:cNvSpPr/>
            <p:nvPr/>
          </p:nvSpPr>
          <p:spPr>
            <a:xfrm>
              <a:off x="1873623"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angle 15">
              <a:extLst>
                <a:ext uri="{FF2B5EF4-FFF2-40B4-BE49-F238E27FC236}">
                  <a16:creationId xmlns:a16="http://schemas.microsoft.com/office/drawing/2014/main" id="{B7952241-DD38-79D7-263B-84A283F6CD9E}"/>
                </a:ext>
              </a:extLst>
            </p:cNvPr>
            <p:cNvSpPr/>
            <p:nvPr/>
          </p:nvSpPr>
          <p:spPr>
            <a:xfrm>
              <a:off x="2214282"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17" name="Multiply 16">
            <a:extLst>
              <a:ext uri="{FF2B5EF4-FFF2-40B4-BE49-F238E27FC236}">
                <a16:creationId xmlns:a16="http://schemas.microsoft.com/office/drawing/2014/main" id="{989C1209-C4D1-A61C-44EE-B9DC875A9AF2}"/>
              </a:ext>
            </a:extLst>
          </p:cNvPr>
          <p:cNvSpPr/>
          <p:nvPr/>
        </p:nvSpPr>
        <p:spPr>
          <a:xfrm>
            <a:off x="4888187" y="2668795"/>
            <a:ext cx="618960" cy="576411"/>
          </a:xfrm>
          <a:prstGeom prst="mathMultiply">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8094406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CD56DC-C9BA-0942-CAD8-F5FFEEE022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684B69-227E-3D23-10D8-7DA5FD2EABA9}"/>
              </a:ext>
            </a:extLst>
          </p:cNvPr>
          <p:cNvSpPr>
            <a:spLocks noGrp="1"/>
          </p:cNvSpPr>
          <p:nvPr>
            <p:ph type="title"/>
          </p:nvPr>
        </p:nvSpPr>
        <p:spPr>
          <a:xfrm>
            <a:off x="700635" y="922096"/>
            <a:ext cx="10691265" cy="758760"/>
          </a:xfrm>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167EC9DD-645A-7FF7-683C-5987E75D821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FE709247-EB72-1BE3-F208-5A55FC84783E}"/>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34" name="Picture 33">
            <a:extLst>
              <a:ext uri="{FF2B5EF4-FFF2-40B4-BE49-F238E27FC236}">
                <a16:creationId xmlns:a16="http://schemas.microsoft.com/office/drawing/2014/main" id="{751313F6-61F9-9F72-E85F-333CBD9BF4D9}"/>
              </a:ext>
            </a:extLst>
          </p:cNvPr>
          <p:cNvPicPr>
            <a:picLocks noChangeAspect="1"/>
          </p:cNvPicPr>
          <p:nvPr/>
        </p:nvPicPr>
        <p:blipFill>
          <a:blip r:embed="rId4"/>
          <a:srcRect t="32740" b="22039"/>
          <a:stretch/>
        </p:blipFill>
        <p:spPr>
          <a:xfrm>
            <a:off x="7949489" y="2879680"/>
            <a:ext cx="3442411" cy="1556718"/>
          </a:xfrm>
          <a:prstGeom prst="rect">
            <a:avLst/>
          </a:prstGeom>
        </p:spPr>
      </p:pic>
      <p:sp>
        <p:nvSpPr>
          <p:cNvPr id="83" name="TextBox 82">
            <a:extLst>
              <a:ext uri="{FF2B5EF4-FFF2-40B4-BE49-F238E27FC236}">
                <a16:creationId xmlns:a16="http://schemas.microsoft.com/office/drawing/2014/main" id="{FAF056C9-058D-F78E-6128-81F59856CE28}"/>
              </a:ext>
            </a:extLst>
          </p:cNvPr>
          <p:cNvSpPr txBox="1"/>
          <p:nvPr/>
        </p:nvSpPr>
        <p:spPr>
          <a:xfrm>
            <a:off x="9230541" y="4555075"/>
            <a:ext cx="880306" cy="369332"/>
          </a:xfrm>
          <a:prstGeom prst="rect">
            <a:avLst/>
          </a:prstGeom>
          <a:noFill/>
        </p:spPr>
        <p:txBody>
          <a:bodyPr wrap="none" rtlCol="0">
            <a:spAutoFit/>
          </a:bodyPr>
          <a:lstStyle/>
          <a:p>
            <a:r>
              <a:rPr lang="es-ES_tradnl" dirty="0"/>
              <a:t>Agente</a:t>
            </a:r>
          </a:p>
        </p:txBody>
      </p:sp>
      <p:sp>
        <p:nvSpPr>
          <p:cNvPr id="89" name="TextBox 88">
            <a:extLst>
              <a:ext uri="{FF2B5EF4-FFF2-40B4-BE49-F238E27FC236}">
                <a16:creationId xmlns:a16="http://schemas.microsoft.com/office/drawing/2014/main" id="{4CEA336D-F67F-98D4-AD93-44081C68559C}"/>
              </a:ext>
            </a:extLst>
          </p:cNvPr>
          <p:cNvSpPr txBox="1"/>
          <p:nvPr/>
        </p:nvSpPr>
        <p:spPr>
          <a:xfrm>
            <a:off x="1985998" y="4739741"/>
            <a:ext cx="999248" cy="369332"/>
          </a:xfrm>
          <a:prstGeom prst="rect">
            <a:avLst/>
          </a:prstGeom>
          <a:noFill/>
        </p:spPr>
        <p:txBody>
          <a:bodyPr wrap="none" rtlCol="0">
            <a:spAutoFit/>
          </a:bodyPr>
          <a:lstStyle/>
          <a:p>
            <a:r>
              <a:rPr lang="es-ES_tradnl" dirty="0"/>
              <a:t>Entorno</a:t>
            </a:r>
          </a:p>
        </p:txBody>
      </p:sp>
      <p:pic>
        <p:nvPicPr>
          <p:cNvPr id="90" name="Picture 89">
            <a:extLst>
              <a:ext uri="{FF2B5EF4-FFF2-40B4-BE49-F238E27FC236}">
                <a16:creationId xmlns:a16="http://schemas.microsoft.com/office/drawing/2014/main" id="{E7D54F46-842F-74CB-65D3-54A516D9A590}"/>
              </a:ext>
            </a:extLst>
          </p:cNvPr>
          <p:cNvPicPr>
            <a:picLocks noChangeAspect="1"/>
          </p:cNvPicPr>
          <p:nvPr/>
        </p:nvPicPr>
        <p:blipFill>
          <a:blip r:embed="rId5"/>
          <a:srcRect l="16211" r="15844" b="22313"/>
          <a:stretch/>
        </p:blipFill>
        <p:spPr>
          <a:xfrm>
            <a:off x="1291905" y="2506520"/>
            <a:ext cx="2757427" cy="2303036"/>
          </a:xfrm>
          <a:prstGeom prst="rect">
            <a:avLst/>
          </a:prstGeom>
        </p:spPr>
      </p:pic>
      <p:sp>
        <p:nvSpPr>
          <p:cNvPr id="4" name="Right Arrow 3">
            <a:extLst>
              <a:ext uri="{FF2B5EF4-FFF2-40B4-BE49-F238E27FC236}">
                <a16:creationId xmlns:a16="http://schemas.microsoft.com/office/drawing/2014/main" id="{7251059B-08DA-AE8E-B7E7-149CA5F38B5F}"/>
              </a:ext>
            </a:extLst>
          </p:cNvPr>
          <p:cNvSpPr/>
          <p:nvPr/>
        </p:nvSpPr>
        <p:spPr>
          <a:xfrm flipH="1">
            <a:off x="7252803" y="3539380"/>
            <a:ext cx="696686" cy="237309"/>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nvGrpSpPr>
          <p:cNvPr id="6" name="Group 5">
            <a:extLst>
              <a:ext uri="{FF2B5EF4-FFF2-40B4-BE49-F238E27FC236}">
                <a16:creationId xmlns:a16="http://schemas.microsoft.com/office/drawing/2014/main" id="{7D3B3DAC-9B65-DC00-0F37-14E76D49D014}"/>
              </a:ext>
            </a:extLst>
          </p:cNvPr>
          <p:cNvGrpSpPr/>
          <p:nvPr/>
        </p:nvGrpSpPr>
        <p:grpSpPr>
          <a:xfrm>
            <a:off x="4833258" y="2576333"/>
            <a:ext cx="2163405" cy="2163405"/>
            <a:chOff x="1532964" y="3566991"/>
            <a:chExt cx="1021977" cy="1021977"/>
          </a:xfrm>
        </p:grpSpPr>
        <p:sp>
          <p:nvSpPr>
            <p:cNvPr id="8" name="Rectangle 7">
              <a:extLst>
                <a:ext uri="{FF2B5EF4-FFF2-40B4-BE49-F238E27FC236}">
                  <a16:creationId xmlns:a16="http://schemas.microsoft.com/office/drawing/2014/main" id="{4770681E-762B-06C7-EE15-291D80C33DD0}"/>
                </a:ext>
              </a:extLst>
            </p:cNvPr>
            <p:cNvSpPr/>
            <p:nvPr/>
          </p:nvSpPr>
          <p:spPr>
            <a:xfrm>
              <a:off x="1532964"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Rectangle 8">
              <a:extLst>
                <a:ext uri="{FF2B5EF4-FFF2-40B4-BE49-F238E27FC236}">
                  <a16:creationId xmlns:a16="http://schemas.microsoft.com/office/drawing/2014/main" id="{A8C1A80A-0B2F-1966-C79E-2824FBEDD63B}"/>
                </a:ext>
              </a:extLst>
            </p:cNvPr>
            <p:cNvSpPr/>
            <p:nvPr/>
          </p:nvSpPr>
          <p:spPr>
            <a:xfrm>
              <a:off x="1873623"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angle 9">
              <a:extLst>
                <a:ext uri="{FF2B5EF4-FFF2-40B4-BE49-F238E27FC236}">
                  <a16:creationId xmlns:a16="http://schemas.microsoft.com/office/drawing/2014/main" id="{8A2384F6-8D2E-5E84-EB93-11862F64B5FC}"/>
                </a:ext>
              </a:extLst>
            </p:cNvPr>
            <p:cNvSpPr/>
            <p:nvPr/>
          </p:nvSpPr>
          <p:spPr>
            <a:xfrm>
              <a:off x="2214282"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32312BB8-92F0-7D62-E6CB-96335609B47D}"/>
                </a:ext>
              </a:extLst>
            </p:cNvPr>
            <p:cNvSpPr/>
            <p:nvPr/>
          </p:nvSpPr>
          <p:spPr>
            <a:xfrm>
              <a:off x="1532964"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Rectangle 11">
              <a:extLst>
                <a:ext uri="{FF2B5EF4-FFF2-40B4-BE49-F238E27FC236}">
                  <a16:creationId xmlns:a16="http://schemas.microsoft.com/office/drawing/2014/main" id="{994F7106-4E9D-1536-AB2A-84B2C4B8E3F2}"/>
                </a:ext>
              </a:extLst>
            </p:cNvPr>
            <p:cNvSpPr/>
            <p:nvPr/>
          </p:nvSpPr>
          <p:spPr>
            <a:xfrm>
              <a:off x="1873623"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Rectangle 12">
              <a:extLst>
                <a:ext uri="{FF2B5EF4-FFF2-40B4-BE49-F238E27FC236}">
                  <a16:creationId xmlns:a16="http://schemas.microsoft.com/office/drawing/2014/main" id="{B46A58BC-17E7-BE3E-1223-22BA47D56010}"/>
                </a:ext>
              </a:extLst>
            </p:cNvPr>
            <p:cNvSpPr/>
            <p:nvPr/>
          </p:nvSpPr>
          <p:spPr>
            <a:xfrm>
              <a:off x="2214282"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angle 13">
              <a:extLst>
                <a:ext uri="{FF2B5EF4-FFF2-40B4-BE49-F238E27FC236}">
                  <a16:creationId xmlns:a16="http://schemas.microsoft.com/office/drawing/2014/main" id="{18C18C00-123A-91FB-7372-B02714A027ED}"/>
                </a:ext>
              </a:extLst>
            </p:cNvPr>
            <p:cNvSpPr/>
            <p:nvPr/>
          </p:nvSpPr>
          <p:spPr>
            <a:xfrm>
              <a:off x="1532964"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Rectangle 14">
              <a:extLst>
                <a:ext uri="{FF2B5EF4-FFF2-40B4-BE49-F238E27FC236}">
                  <a16:creationId xmlns:a16="http://schemas.microsoft.com/office/drawing/2014/main" id="{6A88377E-B49F-55B6-D7D1-EDEBA41110FC}"/>
                </a:ext>
              </a:extLst>
            </p:cNvPr>
            <p:cNvSpPr/>
            <p:nvPr/>
          </p:nvSpPr>
          <p:spPr>
            <a:xfrm>
              <a:off x="1873623"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angle 15">
              <a:extLst>
                <a:ext uri="{FF2B5EF4-FFF2-40B4-BE49-F238E27FC236}">
                  <a16:creationId xmlns:a16="http://schemas.microsoft.com/office/drawing/2014/main" id="{00BD600C-5102-DE32-C2CD-A10B85EC6C58}"/>
                </a:ext>
              </a:extLst>
            </p:cNvPr>
            <p:cNvSpPr/>
            <p:nvPr/>
          </p:nvSpPr>
          <p:spPr>
            <a:xfrm>
              <a:off x="2214282"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17" name="Multiply 16">
            <a:extLst>
              <a:ext uri="{FF2B5EF4-FFF2-40B4-BE49-F238E27FC236}">
                <a16:creationId xmlns:a16="http://schemas.microsoft.com/office/drawing/2014/main" id="{34915158-BDF1-32BA-7E7A-3A48C62F3CED}"/>
              </a:ext>
            </a:extLst>
          </p:cNvPr>
          <p:cNvSpPr/>
          <p:nvPr/>
        </p:nvSpPr>
        <p:spPr>
          <a:xfrm>
            <a:off x="4888187" y="2668795"/>
            <a:ext cx="618960" cy="576411"/>
          </a:xfrm>
          <a:prstGeom prst="mathMultiply">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3" name="Oval 2">
            <a:extLst>
              <a:ext uri="{FF2B5EF4-FFF2-40B4-BE49-F238E27FC236}">
                <a16:creationId xmlns:a16="http://schemas.microsoft.com/office/drawing/2014/main" id="{924844B4-EF13-5B7D-8969-AD37F5699D6B}"/>
              </a:ext>
            </a:extLst>
          </p:cNvPr>
          <p:cNvSpPr/>
          <p:nvPr/>
        </p:nvSpPr>
        <p:spPr>
          <a:xfrm>
            <a:off x="6399461" y="2719203"/>
            <a:ext cx="464040" cy="46774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Tree>
    <p:extLst>
      <p:ext uri="{BB962C8B-B14F-4D97-AF65-F5344CB8AC3E}">
        <p14:creationId xmlns:p14="http://schemas.microsoft.com/office/powerpoint/2010/main" val="22913727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0A6F8A-08BF-00E7-5C76-F8FA963EFE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E9405A-3093-B6E8-9CC1-C654F082EB81}"/>
              </a:ext>
            </a:extLst>
          </p:cNvPr>
          <p:cNvSpPr>
            <a:spLocks noGrp="1"/>
          </p:cNvSpPr>
          <p:nvPr>
            <p:ph type="title"/>
          </p:nvPr>
        </p:nvSpPr>
        <p:spPr>
          <a:xfrm>
            <a:off x="700635" y="922096"/>
            <a:ext cx="10691265" cy="758760"/>
          </a:xfrm>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BEDAC9BD-AFEE-3C64-2353-933D2A970CA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C1918292-FDC5-6A9A-E086-787104CEF2A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34" name="Picture 33">
            <a:extLst>
              <a:ext uri="{FF2B5EF4-FFF2-40B4-BE49-F238E27FC236}">
                <a16:creationId xmlns:a16="http://schemas.microsoft.com/office/drawing/2014/main" id="{D3F97B5C-A773-87DD-CC0B-0E43A7EA62E1}"/>
              </a:ext>
            </a:extLst>
          </p:cNvPr>
          <p:cNvPicPr>
            <a:picLocks noChangeAspect="1"/>
          </p:cNvPicPr>
          <p:nvPr/>
        </p:nvPicPr>
        <p:blipFill>
          <a:blip r:embed="rId4"/>
          <a:srcRect t="32740" b="22039"/>
          <a:stretch/>
        </p:blipFill>
        <p:spPr>
          <a:xfrm>
            <a:off x="7949489" y="2879680"/>
            <a:ext cx="3442411" cy="1556718"/>
          </a:xfrm>
          <a:prstGeom prst="rect">
            <a:avLst/>
          </a:prstGeom>
        </p:spPr>
      </p:pic>
      <p:sp>
        <p:nvSpPr>
          <p:cNvPr id="83" name="TextBox 82">
            <a:extLst>
              <a:ext uri="{FF2B5EF4-FFF2-40B4-BE49-F238E27FC236}">
                <a16:creationId xmlns:a16="http://schemas.microsoft.com/office/drawing/2014/main" id="{175FE584-8C12-205B-0BDF-6D63847AF61B}"/>
              </a:ext>
            </a:extLst>
          </p:cNvPr>
          <p:cNvSpPr txBox="1"/>
          <p:nvPr/>
        </p:nvSpPr>
        <p:spPr>
          <a:xfrm>
            <a:off x="9230541" y="4555075"/>
            <a:ext cx="880306" cy="369332"/>
          </a:xfrm>
          <a:prstGeom prst="rect">
            <a:avLst/>
          </a:prstGeom>
          <a:noFill/>
        </p:spPr>
        <p:txBody>
          <a:bodyPr wrap="none" rtlCol="0">
            <a:spAutoFit/>
          </a:bodyPr>
          <a:lstStyle/>
          <a:p>
            <a:r>
              <a:rPr lang="es-ES_tradnl" dirty="0"/>
              <a:t>Agente</a:t>
            </a:r>
          </a:p>
        </p:txBody>
      </p:sp>
      <p:sp>
        <p:nvSpPr>
          <p:cNvPr id="89" name="TextBox 88">
            <a:extLst>
              <a:ext uri="{FF2B5EF4-FFF2-40B4-BE49-F238E27FC236}">
                <a16:creationId xmlns:a16="http://schemas.microsoft.com/office/drawing/2014/main" id="{C5CA13F9-CC0E-36B3-6E34-6705D6F3A941}"/>
              </a:ext>
            </a:extLst>
          </p:cNvPr>
          <p:cNvSpPr txBox="1"/>
          <p:nvPr/>
        </p:nvSpPr>
        <p:spPr>
          <a:xfrm>
            <a:off x="1985998" y="4739741"/>
            <a:ext cx="999248" cy="369332"/>
          </a:xfrm>
          <a:prstGeom prst="rect">
            <a:avLst/>
          </a:prstGeom>
          <a:noFill/>
        </p:spPr>
        <p:txBody>
          <a:bodyPr wrap="none" rtlCol="0">
            <a:spAutoFit/>
          </a:bodyPr>
          <a:lstStyle/>
          <a:p>
            <a:r>
              <a:rPr lang="es-ES_tradnl" dirty="0"/>
              <a:t>Entorno</a:t>
            </a:r>
          </a:p>
        </p:txBody>
      </p:sp>
      <p:pic>
        <p:nvPicPr>
          <p:cNvPr id="90" name="Picture 89">
            <a:extLst>
              <a:ext uri="{FF2B5EF4-FFF2-40B4-BE49-F238E27FC236}">
                <a16:creationId xmlns:a16="http://schemas.microsoft.com/office/drawing/2014/main" id="{53DD82D7-F566-7F29-B86E-569DBCDED3D3}"/>
              </a:ext>
            </a:extLst>
          </p:cNvPr>
          <p:cNvPicPr>
            <a:picLocks noChangeAspect="1"/>
          </p:cNvPicPr>
          <p:nvPr/>
        </p:nvPicPr>
        <p:blipFill>
          <a:blip r:embed="rId5"/>
          <a:srcRect l="16211" r="15844" b="22313"/>
          <a:stretch/>
        </p:blipFill>
        <p:spPr>
          <a:xfrm>
            <a:off x="1291905" y="2506520"/>
            <a:ext cx="2757427" cy="2303036"/>
          </a:xfrm>
          <a:prstGeom prst="rect">
            <a:avLst/>
          </a:prstGeom>
        </p:spPr>
      </p:pic>
      <p:grpSp>
        <p:nvGrpSpPr>
          <p:cNvPr id="6" name="Group 5">
            <a:extLst>
              <a:ext uri="{FF2B5EF4-FFF2-40B4-BE49-F238E27FC236}">
                <a16:creationId xmlns:a16="http://schemas.microsoft.com/office/drawing/2014/main" id="{BD5D1BD2-1991-41E4-9107-BC92135E6AA0}"/>
              </a:ext>
            </a:extLst>
          </p:cNvPr>
          <p:cNvGrpSpPr/>
          <p:nvPr/>
        </p:nvGrpSpPr>
        <p:grpSpPr>
          <a:xfrm>
            <a:off x="4833258" y="2576333"/>
            <a:ext cx="2163405" cy="2163405"/>
            <a:chOff x="1532964" y="3566991"/>
            <a:chExt cx="1021977" cy="1021977"/>
          </a:xfrm>
        </p:grpSpPr>
        <p:sp>
          <p:nvSpPr>
            <p:cNvPr id="8" name="Rectangle 7">
              <a:extLst>
                <a:ext uri="{FF2B5EF4-FFF2-40B4-BE49-F238E27FC236}">
                  <a16:creationId xmlns:a16="http://schemas.microsoft.com/office/drawing/2014/main" id="{BE8181F2-ED38-820C-C316-458343E67FC1}"/>
                </a:ext>
              </a:extLst>
            </p:cNvPr>
            <p:cNvSpPr/>
            <p:nvPr/>
          </p:nvSpPr>
          <p:spPr>
            <a:xfrm>
              <a:off x="1532964"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Rectangle 8">
              <a:extLst>
                <a:ext uri="{FF2B5EF4-FFF2-40B4-BE49-F238E27FC236}">
                  <a16:creationId xmlns:a16="http://schemas.microsoft.com/office/drawing/2014/main" id="{30B4B375-399E-AE57-0C51-12EC9AC909F4}"/>
                </a:ext>
              </a:extLst>
            </p:cNvPr>
            <p:cNvSpPr/>
            <p:nvPr/>
          </p:nvSpPr>
          <p:spPr>
            <a:xfrm>
              <a:off x="1873623"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angle 9">
              <a:extLst>
                <a:ext uri="{FF2B5EF4-FFF2-40B4-BE49-F238E27FC236}">
                  <a16:creationId xmlns:a16="http://schemas.microsoft.com/office/drawing/2014/main" id="{597C08A1-4F70-B86C-CF39-9C82B9FAECFB}"/>
                </a:ext>
              </a:extLst>
            </p:cNvPr>
            <p:cNvSpPr/>
            <p:nvPr/>
          </p:nvSpPr>
          <p:spPr>
            <a:xfrm>
              <a:off x="2214282"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7BDFE3F6-C9D0-D141-0E51-E3E866DF66FF}"/>
                </a:ext>
              </a:extLst>
            </p:cNvPr>
            <p:cNvSpPr/>
            <p:nvPr/>
          </p:nvSpPr>
          <p:spPr>
            <a:xfrm>
              <a:off x="1532964"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Rectangle 11">
              <a:extLst>
                <a:ext uri="{FF2B5EF4-FFF2-40B4-BE49-F238E27FC236}">
                  <a16:creationId xmlns:a16="http://schemas.microsoft.com/office/drawing/2014/main" id="{4ACDB536-2FFE-A085-D552-150E68B13A0A}"/>
                </a:ext>
              </a:extLst>
            </p:cNvPr>
            <p:cNvSpPr/>
            <p:nvPr/>
          </p:nvSpPr>
          <p:spPr>
            <a:xfrm>
              <a:off x="1873623"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Rectangle 12">
              <a:extLst>
                <a:ext uri="{FF2B5EF4-FFF2-40B4-BE49-F238E27FC236}">
                  <a16:creationId xmlns:a16="http://schemas.microsoft.com/office/drawing/2014/main" id="{772DD27B-0604-60D2-029C-509CC7B780FB}"/>
                </a:ext>
              </a:extLst>
            </p:cNvPr>
            <p:cNvSpPr/>
            <p:nvPr/>
          </p:nvSpPr>
          <p:spPr>
            <a:xfrm>
              <a:off x="2214282"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angle 13">
              <a:extLst>
                <a:ext uri="{FF2B5EF4-FFF2-40B4-BE49-F238E27FC236}">
                  <a16:creationId xmlns:a16="http://schemas.microsoft.com/office/drawing/2014/main" id="{B04CFEAE-173A-EF33-879F-DC3E04A7B4E0}"/>
                </a:ext>
              </a:extLst>
            </p:cNvPr>
            <p:cNvSpPr/>
            <p:nvPr/>
          </p:nvSpPr>
          <p:spPr>
            <a:xfrm>
              <a:off x="1532964"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Rectangle 14">
              <a:extLst>
                <a:ext uri="{FF2B5EF4-FFF2-40B4-BE49-F238E27FC236}">
                  <a16:creationId xmlns:a16="http://schemas.microsoft.com/office/drawing/2014/main" id="{EDD3307F-0348-B4D9-C370-282ECDF08BED}"/>
                </a:ext>
              </a:extLst>
            </p:cNvPr>
            <p:cNvSpPr/>
            <p:nvPr/>
          </p:nvSpPr>
          <p:spPr>
            <a:xfrm>
              <a:off x="1873623"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angle 15">
              <a:extLst>
                <a:ext uri="{FF2B5EF4-FFF2-40B4-BE49-F238E27FC236}">
                  <a16:creationId xmlns:a16="http://schemas.microsoft.com/office/drawing/2014/main" id="{30FD699E-E098-016D-6B9A-731C73B38028}"/>
                </a:ext>
              </a:extLst>
            </p:cNvPr>
            <p:cNvSpPr/>
            <p:nvPr/>
          </p:nvSpPr>
          <p:spPr>
            <a:xfrm>
              <a:off x="2214282"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17" name="Multiply 16">
            <a:extLst>
              <a:ext uri="{FF2B5EF4-FFF2-40B4-BE49-F238E27FC236}">
                <a16:creationId xmlns:a16="http://schemas.microsoft.com/office/drawing/2014/main" id="{4F9AFBD9-62E9-99DB-5784-894E6202033E}"/>
              </a:ext>
            </a:extLst>
          </p:cNvPr>
          <p:cNvSpPr/>
          <p:nvPr/>
        </p:nvSpPr>
        <p:spPr>
          <a:xfrm>
            <a:off x="4888187" y="2668795"/>
            <a:ext cx="618960" cy="576411"/>
          </a:xfrm>
          <a:prstGeom prst="mathMultiply">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3" name="Oval 2">
            <a:extLst>
              <a:ext uri="{FF2B5EF4-FFF2-40B4-BE49-F238E27FC236}">
                <a16:creationId xmlns:a16="http://schemas.microsoft.com/office/drawing/2014/main" id="{EB6052AC-91A5-A027-B162-7BEB28215647}"/>
              </a:ext>
            </a:extLst>
          </p:cNvPr>
          <p:cNvSpPr/>
          <p:nvPr/>
        </p:nvSpPr>
        <p:spPr>
          <a:xfrm>
            <a:off x="6399461" y="2719203"/>
            <a:ext cx="464040" cy="46774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3" name="Cloud Callout 22">
            <a:extLst>
              <a:ext uri="{FF2B5EF4-FFF2-40B4-BE49-F238E27FC236}">
                <a16:creationId xmlns:a16="http://schemas.microsoft.com/office/drawing/2014/main" id="{EC482AE8-796D-18DB-C0F0-A3BADEBB50F7}"/>
              </a:ext>
            </a:extLst>
          </p:cNvPr>
          <p:cNvSpPr/>
          <p:nvPr/>
        </p:nvSpPr>
        <p:spPr>
          <a:xfrm>
            <a:off x="955521" y="1895760"/>
            <a:ext cx="1083793" cy="779389"/>
          </a:xfrm>
          <a:prstGeom prst="cloudCallout">
            <a:avLst>
              <a:gd name="adj1" fmla="val 58670"/>
              <a:gd name="adj2" fmla="val 56859"/>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4" name="Graphic 23" descr="Gears with solid fill">
            <a:extLst>
              <a:ext uri="{FF2B5EF4-FFF2-40B4-BE49-F238E27FC236}">
                <a16:creationId xmlns:a16="http://schemas.microsoft.com/office/drawing/2014/main" id="{AACD039C-D601-3399-092B-5A81EF34C23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212376" y="1985947"/>
            <a:ext cx="632925" cy="589925"/>
          </a:xfrm>
          <a:prstGeom prst="rect">
            <a:avLst/>
          </a:prstGeom>
        </p:spPr>
      </p:pic>
    </p:spTree>
    <p:extLst>
      <p:ext uri="{BB962C8B-B14F-4D97-AF65-F5344CB8AC3E}">
        <p14:creationId xmlns:p14="http://schemas.microsoft.com/office/powerpoint/2010/main" val="23393067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25405A-7135-4CEF-9DEF-D7FB72B911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E28F61-11EA-BAE4-EC8B-BAB145D5150E}"/>
              </a:ext>
            </a:extLst>
          </p:cNvPr>
          <p:cNvSpPr>
            <a:spLocks noGrp="1"/>
          </p:cNvSpPr>
          <p:nvPr>
            <p:ph type="title"/>
          </p:nvPr>
        </p:nvSpPr>
        <p:spPr>
          <a:xfrm>
            <a:off x="700635" y="922096"/>
            <a:ext cx="10691265" cy="758760"/>
          </a:xfrm>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EC50AAA4-210B-A314-A061-37F04ED911C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1E1DA382-5ED5-C577-3398-80D8183E3A3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34" name="Picture 33">
            <a:extLst>
              <a:ext uri="{FF2B5EF4-FFF2-40B4-BE49-F238E27FC236}">
                <a16:creationId xmlns:a16="http://schemas.microsoft.com/office/drawing/2014/main" id="{23D18AA3-98AD-16DB-37AB-7D1C7912606E}"/>
              </a:ext>
            </a:extLst>
          </p:cNvPr>
          <p:cNvPicPr>
            <a:picLocks noChangeAspect="1"/>
          </p:cNvPicPr>
          <p:nvPr/>
        </p:nvPicPr>
        <p:blipFill>
          <a:blip r:embed="rId4"/>
          <a:srcRect t="32740" b="22039"/>
          <a:stretch/>
        </p:blipFill>
        <p:spPr>
          <a:xfrm>
            <a:off x="7949489" y="2879680"/>
            <a:ext cx="3442411" cy="1556718"/>
          </a:xfrm>
          <a:prstGeom prst="rect">
            <a:avLst/>
          </a:prstGeom>
        </p:spPr>
      </p:pic>
      <p:sp>
        <p:nvSpPr>
          <p:cNvPr id="83" name="TextBox 82">
            <a:extLst>
              <a:ext uri="{FF2B5EF4-FFF2-40B4-BE49-F238E27FC236}">
                <a16:creationId xmlns:a16="http://schemas.microsoft.com/office/drawing/2014/main" id="{43CE5FD0-5BAB-FC3E-38D9-F942FBFC7577}"/>
              </a:ext>
            </a:extLst>
          </p:cNvPr>
          <p:cNvSpPr txBox="1"/>
          <p:nvPr/>
        </p:nvSpPr>
        <p:spPr>
          <a:xfrm>
            <a:off x="9230541" y="4555075"/>
            <a:ext cx="880306" cy="369332"/>
          </a:xfrm>
          <a:prstGeom prst="rect">
            <a:avLst/>
          </a:prstGeom>
          <a:noFill/>
        </p:spPr>
        <p:txBody>
          <a:bodyPr wrap="none" rtlCol="0">
            <a:spAutoFit/>
          </a:bodyPr>
          <a:lstStyle/>
          <a:p>
            <a:r>
              <a:rPr lang="es-ES_tradnl" dirty="0"/>
              <a:t>Agente</a:t>
            </a:r>
          </a:p>
        </p:txBody>
      </p:sp>
      <p:sp>
        <p:nvSpPr>
          <p:cNvPr id="89" name="TextBox 88">
            <a:extLst>
              <a:ext uri="{FF2B5EF4-FFF2-40B4-BE49-F238E27FC236}">
                <a16:creationId xmlns:a16="http://schemas.microsoft.com/office/drawing/2014/main" id="{658A119D-AA67-0B33-4897-EA56C1FFE4B2}"/>
              </a:ext>
            </a:extLst>
          </p:cNvPr>
          <p:cNvSpPr txBox="1"/>
          <p:nvPr/>
        </p:nvSpPr>
        <p:spPr>
          <a:xfrm>
            <a:off x="1985998" y="4739741"/>
            <a:ext cx="999248" cy="369332"/>
          </a:xfrm>
          <a:prstGeom prst="rect">
            <a:avLst/>
          </a:prstGeom>
          <a:noFill/>
        </p:spPr>
        <p:txBody>
          <a:bodyPr wrap="none" rtlCol="0">
            <a:spAutoFit/>
          </a:bodyPr>
          <a:lstStyle/>
          <a:p>
            <a:r>
              <a:rPr lang="es-ES_tradnl" dirty="0"/>
              <a:t>Entorno</a:t>
            </a:r>
          </a:p>
        </p:txBody>
      </p:sp>
      <p:pic>
        <p:nvPicPr>
          <p:cNvPr id="90" name="Picture 89">
            <a:extLst>
              <a:ext uri="{FF2B5EF4-FFF2-40B4-BE49-F238E27FC236}">
                <a16:creationId xmlns:a16="http://schemas.microsoft.com/office/drawing/2014/main" id="{B2753C27-B253-A0C6-D3BE-D4AFBB4237BC}"/>
              </a:ext>
            </a:extLst>
          </p:cNvPr>
          <p:cNvPicPr>
            <a:picLocks noChangeAspect="1"/>
          </p:cNvPicPr>
          <p:nvPr/>
        </p:nvPicPr>
        <p:blipFill>
          <a:blip r:embed="rId5"/>
          <a:srcRect l="16211" r="15844" b="22313"/>
          <a:stretch/>
        </p:blipFill>
        <p:spPr>
          <a:xfrm>
            <a:off x="1291905" y="2506520"/>
            <a:ext cx="2757427" cy="2303036"/>
          </a:xfrm>
          <a:prstGeom prst="rect">
            <a:avLst/>
          </a:prstGeom>
        </p:spPr>
      </p:pic>
      <p:grpSp>
        <p:nvGrpSpPr>
          <p:cNvPr id="6" name="Group 5">
            <a:extLst>
              <a:ext uri="{FF2B5EF4-FFF2-40B4-BE49-F238E27FC236}">
                <a16:creationId xmlns:a16="http://schemas.microsoft.com/office/drawing/2014/main" id="{CC5C282E-870F-3824-1AD5-90A086EE54E7}"/>
              </a:ext>
            </a:extLst>
          </p:cNvPr>
          <p:cNvGrpSpPr/>
          <p:nvPr/>
        </p:nvGrpSpPr>
        <p:grpSpPr>
          <a:xfrm>
            <a:off x="4833258" y="2576333"/>
            <a:ext cx="2163405" cy="2163405"/>
            <a:chOff x="1532964" y="3566991"/>
            <a:chExt cx="1021977" cy="1021977"/>
          </a:xfrm>
        </p:grpSpPr>
        <p:sp>
          <p:nvSpPr>
            <p:cNvPr id="8" name="Rectangle 7">
              <a:extLst>
                <a:ext uri="{FF2B5EF4-FFF2-40B4-BE49-F238E27FC236}">
                  <a16:creationId xmlns:a16="http://schemas.microsoft.com/office/drawing/2014/main" id="{86B46FAC-46F2-139C-7227-DD41BB009990}"/>
                </a:ext>
              </a:extLst>
            </p:cNvPr>
            <p:cNvSpPr/>
            <p:nvPr/>
          </p:nvSpPr>
          <p:spPr>
            <a:xfrm>
              <a:off x="1532964"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Rectangle 8">
              <a:extLst>
                <a:ext uri="{FF2B5EF4-FFF2-40B4-BE49-F238E27FC236}">
                  <a16:creationId xmlns:a16="http://schemas.microsoft.com/office/drawing/2014/main" id="{31079D9E-6D62-8A9C-FF14-F721979B37F0}"/>
                </a:ext>
              </a:extLst>
            </p:cNvPr>
            <p:cNvSpPr/>
            <p:nvPr/>
          </p:nvSpPr>
          <p:spPr>
            <a:xfrm>
              <a:off x="1873623"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angle 9">
              <a:extLst>
                <a:ext uri="{FF2B5EF4-FFF2-40B4-BE49-F238E27FC236}">
                  <a16:creationId xmlns:a16="http://schemas.microsoft.com/office/drawing/2014/main" id="{C06C1194-590D-8EA2-D6FD-3C7E505D19E9}"/>
                </a:ext>
              </a:extLst>
            </p:cNvPr>
            <p:cNvSpPr/>
            <p:nvPr/>
          </p:nvSpPr>
          <p:spPr>
            <a:xfrm>
              <a:off x="2214282"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EF884041-7691-2DE5-AF05-7E4741EF71B2}"/>
                </a:ext>
              </a:extLst>
            </p:cNvPr>
            <p:cNvSpPr/>
            <p:nvPr/>
          </p:nvSpPr>
          <p:spPr>
            <a:xfrm>
              <a:off x="1532964"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Rectangle 11">
              <a:extLst>
                <a:ext uri="{FF2B5EF4-FFF2-40B4-BE49-F238E27FC236}">
                  <a16:creationId xmlns:a16="http://schemas.microsoft.com/office/drawing/2014/main" id="{6ADB8ABA-E3BB-D332-F09E-2CCE8321AD9C}"/>
                </a:ext>
              </a:extLst>
            </p:cNvPr>
            <p:cNvSpPr/>
            <p:nvPr/>
          </p:nvSpPr>
          <p:spPr>
            <a:xfrm>
              <a:off x="1873623"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Rectangle 12">
              <a:extLst>
                <a:ext uri="{FF2B5EF4-FFF2-40B4-BE49-F238E27FC236}">
                  <a16:creationId xmlns:a16="http://schemas.microsoft.com/office/drawing/2014/main" id="{817511DF-6421-3094-2C4B-6485513A75A9}"/>
                </a:ext>
              </a:extLst>
            </p:cNvPr>
            <p:cNvSpPr/>
            <p:nvPr/>
          </p:nvSpPr>
          <p:spPr>
            <a:xfrm>
              <a:off x="2214282"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angle 13">
              <a:extLst>
                <a:ext uri="{FF2B5EF4-FFF2-40B4-BE49-F238E27FC236}">
                  <a16:creationId xmlns:a16="http://schemas.microsoft.com/office/drawing/2014/main" id="{C9AAABBB-EE90-A896-3561-018F314CC120}"/>
                </a:ext>
              </a:extLst>
            </p:cNvPr>
            <p:cNvSpPr/>
            <p:nvPr/>
          </p:nvSpPr>
          <p:spPr>
            <a:xfrm>
              <a:off x="1532964"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Rectangle 14">
              <a:extLst>
                <a:ext uri="{FF2B5EF4-FFF2-40B4-BE49-F238E27FC236}">
                  <a16:creationId xmlns:a16="http://schemas.microsoft.com/office/drawing/2014/main" id="{404ECD08-56DA-9624-E908-9687227B8060}"/>
                </a:ext>
              </a:extLst>
            </p:cNvPr>
            <p:cNvSpPr/>
            <p:nvPr/>
          </p:nvSpPr>
          <p:spPr>
            <a:xfrm>
              <a:off x="1873623"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angle 15">
              <a:extLst>
                <a:ext uri="{FF2B5EF4-FFF2-40B4-BE49-F238E27FC236}">
                  <a16:creationId xmlns:a16="http://schemas.microsoft.com/office/drawing/2014/main" id="{E6D114BA-3A47-D66F-55A6-0A5F299FAC80}"/>
                </a:ext>
              </a:extLst>
            </p:cNvPr>
            <p:cNvSpPr/>
            <p:nvPr/>
          </p:nvSpPr>
          <p:spPr>
            <a:xfrm>
              <a:off x="2214282"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17" name="Multiply 16">
            <a:extLst>
              <a:ext uri="{FF2B5EF4-FFF2-40B4-BE49-F238E27FC236}">
                <a16:creationId xmlns:a16="http://schemas.microsoft.com/office/drawing/2014/main" id="{410F0B20-3120-F374-7D39-238C65D33B80}"/>
              </a:ext>
            </a:extLst>
          </p:cNvPr>
          <p:cNvSpPr/>
          <p:nvPr/>
        </p:nvSpPr>
        <p:spPr>
          <a:xfrm>
            <a:off x="4888187" y="2668795"/>
            <a:ext cx="618960" cy="576411"/>
          </a:xfrm>
          <a:prstGeom prst="mathMultiply">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3" name="Oval 2">
            <a:extLst>
              <a:ext uri="{FF2B5EF4-FFF2-40B4-BE49-F238E27FC236}">
                <a16:creationId xmlns:a16="http://schemas.microsoft.com/office/drawing/2014/main" id="{51BFF9B9-D38F-1FF6-997D-986F58ACD2F2}"/>
              </a:ext>
            </a:extLst>
          </p:cNvPr>
          <p:cNvSpPr/>
          <p:nvPr/>
        </p:nvSpPr>
        <p:spPr>
          <a:xfrm>
            <a:off x="6399461" y="2719203"/>
            <a:ext cx="464040" cy="46774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26C748DE-D229-7505-46DF-71B38247CEDE}"/>
                  </a:ext>
                </a:extLst>
              </p:cNvPr>
              <p:cNvSpPr txBox="1"/>
              <p:nvPr/>
            </p:nvSpPr>
            <p:spPr>
              <a:xfrm>
                <a:off x="1497418" y="5043183"/>
                <a:ext cx="1976407" cy="369332"/>
              </a:xfrm>
              <a:prstGeom prst="rect">
                <a:avLst/>
              </a:prstGeom>
              <a:noFill/>
            </p:spPr>
            <p:txBody>
              <a:bodyPr wrap="square">
                <a:spAutoFit/>
              </a:bodyPr>
              <a:lstStyle/>
              <a:p>
                <a:pPr marL="0" indent="0" algn="ctr">
                  <a:buNone/>
                </a:pPr>
                <a14:m>
                  <m:oMath xmlns:m="http://schemas.openxmlformats.org/officeDocument/2006/math">
                    <m:r>
                      <a:rPr lang="en-US" sz="1800" i="1" smtClean="0">
                        <a:latin typeface="Cambria Math" panose="02040503050406030204" pitchFamily="18" charset="0"/>
                      </a:rPr>
                      <m:t>𝑃</m:t>
                    </m:r>
                    <m:d>
                      <m:dPr>
                        <m:endChr m:val="|"/>
                        <m:ctrlPr>
                          <a:rPr lang="en-US" sz="1800" i="1">
                            <a:latin typeface="Cambria Math" panose="02040503050406030204" pitchFamily="18" charset="0"/>
                          </a:rPr>
                        </m:ctrlPr>
                      </m:dPr>
                      <m:e>
                        <m:sSub>
                          <m:sSubPr>
                            <m:ctrlPr>
                              <a:rPr lang="en-US" sz="1800" i="1">
                                <a:latin typeface="Cambria Math" panose="02040503050406030204" pitchFamily="18" charset="0"/>
                              </a:rPr>
                            </m:ctrlPr>
                          </m:sSubPr>
                          <m:e>
                            <m:r>
                              <a:rPr lang="en-US" sz="1800" i="1">
                                <a:latin typeface="Cambria Math" panose="02040503050406030204" pitchFamily="18" charset="0"/>
                              </a:rPr>
                              <m:t>𝑠</m:t>
                            </m:r>
                          </m:e>
                          <m:sub>
                            <m:r>
                              <a:rPr lang="en-US" sz="1800" i="1">
                                <a:latin typeface="Cambria Math" panose="02040503050406030204" pitchFamily="18" charset="0"/>
                              </a:rPr>
                              <m:t>𝑡</m:t>
                            </m:r>
                            <m:r>
                              <a:rPr lang="en-US" sz="1800" i="1">
                                <a:latin typeface="Cambria Math" panose="02040503050406030204" pitchFamily="18" charset="0"/>
                              </a:rPr>
                              <m:t>+1</m:t>
                            </m:r>
                          </m:sub>
                        </m:sSub>
                        <m:r>
                          <a:rPr lang="en-US" sz="1800" i="1">
                            <a:latin typeface="Cambria Math" panose="02040503050406030204" pitchFamily="18" charset="0"/>
                          </a:rPr>
                          <m:t> </m:t>
                        </m:r>
                      </m:e>
                    </m:d>
                  </m:oMath>
                </a14:m>
                <a:r>
                  <a:rPr lang="en-US" sz="1800" dirty="0"/>
                  <a:t> </a:t>
                </a:r>
                <a14:m>
                  <m:oMath xmlns:m="http://schemas.openxmlformats.org/officeDocument/2006/math">
                    <m:sSub>
                      <m:sSubPr>
                        <m:ctrlPr>
                          <a:rPr lang="en-US" sz="1800" i="1">
                            <a:latin typeface="Cambria Math" panose="02040503050406030204" pitchFamily="18" charset="0"/>
                          </a:rPr>
                        </m:ctrlPr>
                      </m:sSubPr>
                      <m:e>
                        <m:r>
                          <a:rPr lang="en-US" sz="1800" i="1">
                            <a:latin typeface="Cambria Math" panose="02040503050406030204" pitchFamily="18" charset="0"/>
                          </a:rPr>
                          <m:t>𝑠</m:t>
                        </m:r>
                      </m:e>
                      <m:sub>
                        <m:r>
                          <a:rPr lang="en-US" sz="1800" i="1">
                            <a:latin typeface="Cambria Math" panose="02040503050406030204" pitchFamily="18" charset="0"/>
                          </a:rPr>
                          <m:t>𝑡</m:t>
                        </m:r>
                      </m:sub>
                    </m:sSub>
                    <m:r>
                      <a:rPr lang="en-US" sz="1800" i="1">
                        <a:latin typeface="Cambria Math" panose="02040503050406030204" pitchFamily="18" charset="0"/>
                      </a:rPr>
                      <m:t> </m:t>
                    </m:r>
                    <m:r>
                      <a:rPr lang="en-US" sz="1800" b="0" i="1" smtClean="0">
                        <a:latin typeface="Cambria Math" panose="02040503050406030204" pitchFamily="18" charset="0"/>
                      </a:rPr>
                      <m:t>, </m:t>
                    </m:r>
                    <m:sSub>
                      <m:sSubPr>
                        <m:ctrlPr>
                          <a:rPr lang="en-US" sz="1800" b="0" i="1" smtClean="0">
                            <a:latin typeface="Cambria Math" panose="02040503050406030204" pitchFamily="18" charset="0"/>
                          </a:rPr>
                        </m:ctrlPr>
                      </m:sSubPr>
                      <m:e>
                        <m:r>
                          <a:rPr lang="en-US" sz="1800" b="0" i="1" smtClean="0">
                            <a:latin typeface="Cambria Math" panose="02040503050406030204" pitchFamily="18" charset="0"/>
                          </a:rPr>
                          <m:t>𝑎</m:t>
                        </m:r>
                      </m:e>
                      <m:sub>
                        <m:r>
                          <a:rPr lang="en-US" sz="1800" b="0" i="1" smtClean="0">
                            <a:latin typeface="Cambria Math" panose="02040503050406030204" pitchFamily="18" charset="0"/>
                          </a:rPr>
                          <m:t>𝑛</m:t>
                        </m:r>
                      </m:sub>
                    </m:sSub>
                  </m:oMath>
                </a14:m>
                <a:r>
                  <a:rPr lang="es-ES_tradnl" sz="1800" dirty="0"/>
                  <a:t>)  </a:t>
                </a:r>
                <a:endParaRPr lang="es-ES" sz="1600" dirty="0"/>
              </a:p>
            </p:txBody>
          </p:sp>
        </mc:Choice>
        <mc:Fallback xmlns="">
          <p:sp>
            <p:nvSpPr>
              <p:cNvPr id="19" name="TextBox 18">
                <a:extLst>
                  <a:ext uri="{FF2B5EF4-FFF2-40B4-BE49-F238E27FC236}">
                    <a16:creationId xmlns:a16="http://schemas.microsoft.com/office/drawing/2014/main" id="{26C748DE-D229-7505-46DF-71B38247CEDE}"/>
                  </a:ext>
                </a:extLst>
              </p:cNvPr>
              <p:cNvSpPr txBox="1">
                <a:spLocks noRot="1" noChangeAspect="1" noMove="1" noResize="1" noEditPoints="1" noAdjustHandles="1" noChangeArrowheads="1" noChangeShapeType="1" noTextEdit="1"/>
              </p:cNvSpPr>
              <p:nvPr/>
            </p:nvSpPr>
            <p:spPr>
              <a:xfrm>
                <a:off x="1497418" y="5043183"/>
                <a:ext cx="1976407" cy="369332"/>
              </a:xfrm>
              <a:prstGeom prst="rect">
                <a:avLst/>
              </a:prstGeom>
              <a:blipFill>
                <a:blip r:embed="rId6"/>
                <a:stretch>
                  <a:fillRect t="-3226" r="-641" b="-19355"/>
                </a:stretch>
              </a:blipFill>
            </p:spPr>
            <p:txBody>
              <a:bodyPr/>
              <a:lstStyle/>
              <a:p>
                <a:r>
                  <a:rPr lang="es-ES_tradnl">
                    <a:noFill/>
                  </a:rPr>
                  <a:t> </a:t>
                </a:r>
              </a:p>
            </p:txBody>
          </p:sp>
        </mc:Fallback>
      </mc:AlternateContent>
      <p:sp>
        <p:nvSpPr>
          <p:cNvPr id="4" name="Multiply 3">
            <a:extLst>
              <a:ext uri="{FF2B5EF4-FFF2-40B4-BE49-F238E27FC236}">
                <a16:creationId xmlns:a16="http://schemas.microsoft.com/office/drawing/2014/main" id="{878FC640-6849-FD26-BCDC-6543894FF532}"/>
              </a:ext>
            </a:extLst>
          </p:cNvPr>
          <p:cNvSpPr/>
          <p:nvPr/>
        </p:nvSpPr>
        <p:spPr>
          <a:xfrm>
            <a:off x="4870675" y="3389930"/>
            <a:ext cx="618960" cy="576411"/>
          </a:xfrm>
          <a:prstGeom prst="mathMultiply">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20" name="TextBox 19">
            <a:extLst>
              <a:ext uri="{FF2B5EF4-FFF2-40B4-BE49-F238E27FC236}">
                <a16:creationId xmlns:a16="http://schemas.microsoft.com/office/drawing/2014/main" id="{473B3FDB-787D-0094-7008-FF8573E656CE}"/>
              </a:ext>
            </a:extLst>
          </p:cNvPr>
          <p:cNvSpPr txBox="1"/>
          <p:nvPr/>
        </p:nvSpPr>
        <p:spPr>
          <a:xfrm>
            <a:off x="5856345" y="5417613"/>
            <a:ext cx="1400240" cy="584775"/>
          </a:xfrm>
          <a:prstGeom prst="rect">
            <a:avLst/>
          </a:prstGeom>
          <a:noFill/>
        </p:spPr>
        <p:txBody>
          <a:bodyPr wrap="square">
            <a:spAutoFit/>
          </a:bodyPr>
          <a:lstStyle/>
          <a:p>
            <a:r>
              <a:rPr lang="es-ES_tradnl" sz="3200" dirty="0"/>
              <a:t>🏆/</a:t>
            </a:r>
            <a:r>
              <a:rPr lang="es-ES" sz="3200" dirty="0"/>
              <a:t>💀</a:t>
            </a:r>
            <a:endParaRPr lang="es-ES_tradnl" sz="1100" dirty="0"/>
          </a:p>
        </p:txBody>
      </p:sp>
      <p:sp>
        <p:nvSpPr>
          <p:cNvPr id="38" name="Freeform 37">
            <a:extLst>
              <a:ext uri="{FF2B5EF4-FFF2-40B4-BE49-F238E27FC236}">
                <a16:creationId xmlns:a16="http://schemas.microsoft.com/office/drawing/2014/main" id="{958114EC-8B0F-AC14-499E-3CBC57907B8F}"/>
              </a:ext>
            </a:extLst>
          </p:cNvPr>
          <p:cNvSpPr/>
          <p:nvPr/>
        </p:nvSpPr>
        <p:spPr>
          <a:xfrm>
            <a:off x="3437792" y="4385776"/>
            <a:ext cx="5451231" cy="865748"/>
          </a:xfrm>
          <a:custGeom>
            <a:avLst/>
            <a:gdLst>
              <a:gd name="connsiteX0" fmla="*/ 0 w 5715000"/>
              <a:gd name="connsiteY0" fmla="*/ 281354 h 918753"/>
              <a:gd name="connsiteX1" fmla="*/ 3411416 w 5715000"/>
              <a:gd name="connsiteY1" fmla="*/ 914400 h 918753"/>
              <a:gd name="connsiteX2" fmla="*/ 5715000 w 5715000"/>
              <a:gd name="connsiteY2" fmla="*/ 0 h 918753"/>
            </a:gdLst>
            <a:ahLst/>
            <a:cxnLst>
              <a:cxn ang="0">
                <a:pos x="connsiteX0" y="connsiteY0"/>
              </a:cxn>
              <a:cxn ang="0">
                <a:pos x="connsiteX1" y="connsiteY1"/>
              </a:cxn>
              <a:cxn ang="0">
                <a:pos x="connsiteX2" y="connsiteY2"/>
              </a:cxn>
            </a:cxnLst>
            <a:rect l="l" t="t" r="r" b="b"/>
            <a:pathLst>
              <a:path w="5715000" h="918753">
                <a:moveTo>
                  <a:pt x="0" y="281354"/>
                </a:moveTo>
                <a:cubicBezTo>
                  <a:pt x="1229458" y="621323"/>
                  <a:pt x="2458916" y="961292"/>
                  <a:pt x="3411416" y="914400"/>
                </a:cubicBezTo>
                <a:cubicBezTo>
                  <a:pt x="4363916" y="867508"/>
                  <a:pt x="5268058" y="189034"/>
                  <a:pt x="5715000" y="0"/>
                </a:cubicBezTo>
              </a:path>
            </a:pathLst>
          </a:custGeom>
          <a:noFill/>
          <a:ln w="28575">
            <a:solidFill>
              <a:schemeClr val="tx1"/>
            </a:solidFill>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9" name="Cloud Callout 38">
            <a:extLst>
              <a:ext uri="{FF2B5EF4-FFF2-40B4-BE49-F238E27FC236}">
                <a16:creationId xmlns:a16="http://schemas.microsoft.com/office/drawing/2014/main" id="{D341D410-4A66-DE64-5065-61F901B821D6}"/>
              </a:ext>
            </a:extLst>
          </p:cNvPr>
          <p:cNvSpPr/>
          <p:nvPr/>
        </p:nvSpPr>
        <p:spPr>
          <a:xfrm>
            <a:off x="955521" y="1895760"/>
            <a:ext cx="1083793" cy="779389"/>
          </a:xfrm>
          <a:prstGeom prst="cloudCallout">
            <a:avLst>
              <a:gd name="adj1" fmla="val 58670"/>
              <a:gd name="adj2" fmla="val 56859"/>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40" name="Graphic 39" descr="Gears with solid fill">
            <a:extLst>
              <a:ext uri="{FF2B5EF4-FFF2-40B4-BE49-F238E27FC236}">
                <a16:creationId xmlns:a16="http://schemas.microsoft.com/office/drawing/2014/main" id="{8C5B7BBF-45DA-BE37-188B-34EB952F507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212376" y="1985947"/>
            <a:ext cx="632925" cy="589925"/>
          </a:xfrm>
          <a:prstGeom prst="rect">
            <a:avLst/>
          </a:prstGeom>
        </p:spPr>
      </p:pic>
    </p:spTree>
    <p:extLst>
      <p:ext uri="{BB962C8B-B14F-4D97-AF65-F5344CB8AC3E}">
        <p14:creationId xmlns:p14="http://schemas.microsoft.com/office/powerpoint/2010/main" val="27245160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6B2684-B633-0717-0026-ED57353B29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16566C-0CBE-3AD3-0383-A6D167997D94}"/>
              </a:ext>
            </a:extLst>
          </p:cNvPr>
          <p:cNvSpPr>
            <a:spLocks noGrp="1"/>
          </p:cNvSpPr>
          <p:nvPr>
            <p:ph type="title"/>
          </p:nvPr>
        </p:nvSpPr>
        <p:spPr>
          <a:xfrm>
            <a:off x="700635" y="922096"/>
            <a:ext cx="10691265" cy="758760"/>
          </a:xfrm>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481D7089-36BC-4BB9-E36D-92CED398D22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8E603625-495D-1B15-6FE8-882DF5262939}"/>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34" name="Picture 33">
            <a:extLst>
              <a:ext uri="{FF2B5EF4-FFF2-40B4-BE49-F238E27FC236}">
                <a16:creationId xmlns:a16="http://schemas.microsoft.com/office/drawing/2014/main" id="{303B3289-2E58-D8A7-6D5C-C4EE81AC93A3}"/>
              </a:ext>
            </a:extLst>
          </p:cNvPr>
          <p:cNvPicPr>
            <a:picLocks noChangeAspect="1"/>
          </p:cNvPicPr>
          <p:nvPr/>
        </p:nvPicPr>
        <p:blipFill>
          <a:blip r:embed="rId4"/>
          <a:srcRect t="32740" b="22039"/>
          <a:stretch/>
        </p:blipFill>
        <p:spPr>
          <a:xfrm>
            <a:off x="7949489" y="2879680"/>
            <a:ext cx="3442411" cy="1556718"/>
          </a:xfrm>
          <a:prstGeom prst="rect">
            <a:avLst/>
          </a:prstGeom>
        </p:spPr>
      </p:pic>
      <p:sp>
        <p:nvSpPr>
          <p:cNvPr id="83" name="TextBox 82">
            <a:extLst>
              <a:ext uri="{FF2B5EF4-FFF2-40B4-BE49-F238E27FC236}">
                <a16:creationId xmlns:a16="http://schemas.microsoft.com/office/drawing/2014/main" id="{E211F8C3-4DE1-A024-C810-DB90CF522DA0}"/>
              </a:ext>
            </a:extLst>
          </p:cNvPr>
          <p:cNvSpPr txBox="1"/>
          <p:nvPr/>
        </p:nvSpPr>
        <p:spPr>
          <a:xfrm>
            <a:off x="9230541" y="4555075"/>
            <a:ext cx="880306" cy="369332"/>
          </a:xfrm>
          <a:prstGeom prst="rect">
            <a:avLst/>
          </a:prstGeom>
          <a:noFill/>
        </p:spPr>
        <p:txBody>
          <a:bodyPr wrap="none" rtlCol="0">
            <a:spAutoFit/>
          </a:bodyPr>
          <a:lstStyle/>
          <a:p>
            <a:r>
              <a:rPr lang="es-ES_tradnl" dirty="0"/>
              <a:t>Agente</a:t>
            </a:r>
          </a:p>
        </p:txBody>
      </p:sp>
      <p:sp>
        <p:nvSpPr>
          <p:cNvPr id="89" name="TextBox 88">
            <a:extLst>
              <a:ext uri="{FF2B5EF4-FFF2-40B4-BE49-F238E27FC236}">
                <a16:creationId xmlns:a16="http://schemas.microsoft.com/office/drawing/2014/main" id="{60C88DC3-8043-31DF-DE25-F8DB5EB36075}"/>
              </a:ext>
            </a:extLst>
          </p:cNvPr>
          <p:cNvSpPr txBox="1"/>
          <p:nvPr/>
        </p:nvSpPr>
        <p:spPr>
          <a:xfrm>
            <a:off x="1985998" y="4739741"/>
            <a:ext cx="999248" cy="369332"/>
          </a:xfrm>
          <a:prstGeom prst="rect">
            <a:avLst/>
          </a:prstGeom>
          <a:noFill/>
        </p:spPr>
        <p:txBody>
          <a:bodyPr wrap="none" rtlCol="0">
            <a:spAutoFit/>
          </a:bodyPr>
          <a:lstStyle/>
          <a:p>
            <a:r>
              <a:rPr lang="es-ES_tradnl" dirty="0"/>
              <a:t>Entorno</a:t>
            </a:r>
          </a:p>
        </p:txBody>
      </p:sp>
      <p:pic>
        <p:nvPicPr>
          <p:cNvPr id="90" name="Picture 89">
            <a:extLst>
              <a:ext uri="{FF2B5EF4-FFF2-40B4-BE49-F238E27FC236}">
                <a16:creationId xmlns:a16="http://schemas.microsoft.com/office/drawing/2014/main" id="{EDA06CA2-1AEA-F0AA-D237-6BE2D18B0D6B}"/>
              </a:ext>
            </a:extLst>
          </p:cNvPr>
          <p:cNvPicPr>
            <a:picLocks noChangeAspect="1"/>
          </p:cNvPicPr>
          <p:nvPr/>
        </p:nvPicPr>
        <p:blipFill>
          <a:blip r:embed="rId5"/>
          <a:srcRect l="16211" r="15844" b="22313"/>
          <a:stretch/>
        </p:blipFill>
        <p:spPr>
          <a:xfrm>
            <a:off x="1291905" y="2506520"/>
            <a:ext cx="2757427" cy="2303036"/>
          </a:xfrm>
          <a:prstGeom prst="rect">
            <a:avLst/>
          </a:prstGeom>
        </p:spPr>
      </p:pic>
      <p:grpSp>
        <p:nvGrpSpPr>
          <p:cNvPr id="6" name="Group 5">
            <a:extLst>
              <a:ext uri="{FF2B5EF4-FFF2-40B4-BE49-F238E27FC236}">
                <a16:creationId xmlns:a16="http://schemas.microsoft.com/office/drawing/2014/main" id="{95CED968-31BC-3FDD-8E7E-5F3F665FD91E}"/>
              </a:ext>
            </a:extLst>
          </p:cNvPr>
          <p:cNvGrpSpPr/>
          <p:nvPr/>
        </p:nvGrpSpPr>
        <p:grpSpPr>
          <a:xfrm>
            <a:off x="4833258" y="2576333"/>
            <a:ext cx="2163405" cy="2163405"/>
            <a:chOff x="1532964" y="3566991"/>
            <a:chExt cx="1021977" cy="1021977"/>
          </a:xfrm>
        </p:grpSpPr>
        <p:sp>
          <p:nvSpPr>
            <p:cNvPr id="8" name="Rectangle 7">
              <a:extLst>
                <a:ext uri="{FF2B5EF4-FFF2-40B4-BE49-F238E27FC236}">
                  <a16:creationId xmlns:a16="http://schemas.microsoft.com/office/drawing/2014/main" id="{7FA448DD-27D0-83A1-B3D2-89823D42DC5D}"/>
                </a:ext>
              </a:extLst>
            </p:cNvPr>
            <p:cNvSpPr/>
            <p:nvPr/>
          </p:nvSpPr>
          <p:spPr>
            <a:xfrm>
              <a:off x="1532964"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Rectangle 8">
              <a:extLst>
                <a:ext uri="{FF2B5EF4-FFF2-40B4-BE49-F238E27FC236}">
                  <a16:creationId xmlns:a16="http://schemas.microsoft.com/office/drawing/2014/main" id="{D6990455-243B-A448-636F-309EEEBB6760}"/>
                </a:ext>
              </a:extLst>
            </p:cNvPr>
            <p:cNvSpPr/>
            <p:nvPr/>
          </p:nvSpPr>
          <p:spPr>
            <a:xfrm>
              <a:off x="1873623"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angle 9">
              <a:extLst>
                <a:ext uri="{FF2B5EF4-FFF2-40B4-BE49-F238E27FC236}">
                  <a16:creationId xmlns:a16="http://schemas.microsoft.com/office/drawing/2014/main" id="{8A938380-B21A-58AA-660B-78AE82381BA0}"/>
                </a:ext>
              </a:extLst>
            </p:cNvPr>
            <p:cNvSpPr/>
            <p:nvPr/>
          </p:nvSpPr>
          <p:spPr>
            <a:xfrm>
              <a:off x="2214282" y="3566991"/>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741B236D-B875-9085-281E-B97F07F438B6}"/>
                </a:ext>
              </a:extLst>
            </p:cNvPr>
            <p:cNvSpPr/>
            <p:nvPr/>
          </p:nvSpPr>
          <p:spPr>
            <a:xfrm>
              <a:off x="1532964"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Rectangle 11">
              <a:extLst>
                <a:ext uri="{FF2B5EF4-FFF2-40B4-BE49-F238E27FC236}">
                  <a16:creationId xmlns:a16="http://schemas.microsoft.com/office/drawing/2014/main" id="{E4840CF4-B0C0-AB6C-82C4-8EB0A5B3A8D2}"/>
                </a:ext>
              </a:extLst>
            </p:cNvPr>
            <p:cNvSpPr/>
            <p:nvPr/>
          </p:nvSpPr>
          <p:spPr>
            <a:xfrm>
              <a:off x="1873623"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Rectangle 12">
              <a:extLst>
                <a:ext uri="{FF2B5EF4-FFF2-40B4-BE49-F238E27FC236}">
                  <a16:creationId xmlns:a16="http://schemas.microsoft.com/office/drawing/2014/main" id="{6E453B0A-0047-1608-7869-9F3724849089}"/>
                </a:ext>
              </a:extLst>
            </p:cNvPr>
            <p:cNvSpPr/>
            <p:nvPr/>
          </p:nvSpPr>
          <p:spPr>
            <a:xfrm>
              <a:off x="2214282" y="3907650"/>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angle 13">
              <a:extLst>
                <a:ext uri="{FF2B5EF4-FFF2-40B4-BE49-F238E27FC236}">
                  <a16:creationId xmlns:a16="http://schemas.microsoft.com/office/drawing/2014/main" id="{41E95626-8CB4-AE2A-6F78-F9B4C51D3089}"/>
                </a:ext>
              </a:extLst>
            </p:cNvPr>
            <p:cNvSpPr/>
            <p:nvPr/>
          </p:nvSpPr>
          <p:spPr>
            <a:xfrm>
              <a:off x="1532964"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Rectangle 14">
              <a:extLst>
                <a:ext uri="{FF2B5EF4-FFF2-40B4-BE49-F238E27FC236}">
                  <a16:creationId xmlns:a16="http://schemas.microsoft.com/office/drawing/2014/main" id="{82F57AC9-F42A-26A3-C06E-4B913414E2E4}"/>
                </a:ext>
              </a:extLst>
            </p:cNvPr>
            <p:cNvSpPr/>
            <p:nvPr/>
          </p:nvSpPr>
          <p:spPr>
            <a:xfrm>
              <a:off x="1873623"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angle 15">
              <a:extLst>
                <a:ext uri="{FF2B5EF4-FFF2-40B4-BE49-F238E27FC236}">
                  <a16:creationId xmlns:a16="http://schemas.microsoft.com/office/drawing/2014/main" id="{C06DCF08-0705-BF7F-03CC-89994BDE9399}"/>
                </a:ext>
              </a:extLst>
            </p:cNvPr>
            <p:cNvSpPr/>
            <p:nvPr/>
          </p:nvSpPr>
          <p:spPr>
            <a:xfrm>
              <a:off x="2214282" y="4248309"/>
              <a:ext cx="340659" cy="34065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17" name="Multiply 16">
            <a:extLst>
              <a:ext uri="{FF2B5EF4-FFF2-40B4-BE49-F238E27FC236}">
                <a16:creationId xmlns:a16="http://schemas.microsoft.com/office/drawing/2014/main" id="{569661A1-316F-6325-7734-B6D6D4AFDF08}"/>
              </a:ext>
            </a:extLst>
          </p:cNvPr>
          <p:cNvSpPr/>
          <p:nvPr/>
        </p:nvSpPr>
        <p:spPr>
          <a:xfrm>
            <a:off x="4888187" y="2668795"/>
            <a:ext cx="618960" cy="576411"/>
          </a:xfrm>
          <a:prstGeom prst="mathMultiply">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3" name="Oval 2">
            <a:extLst>
              <a:ext uri="{FF2B5EF4-FFF2-40B4-BE49-F238E27FC236}">
                <a16:creationId xmlns:a16="http://schemas.microsoft.com/office/drawing/2014/main" id="{53470BC8-3C7F-A3F8-805A-F04573535538}"/>
              </a:ext>
            </a:extLst>
          </p:cNvPr>
          <p:cNvSpPr/>
          <p:nvPr/>
        </p:nvSpPr>
        <p:spPr>
          <a:xfrm>
            <a:off x="6399461" y="2719203"/>
            <a:ext cx="464040" cy="46774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4" name="Multiply 3">
            <a:extLst>
              <a:ext uri="{FF2B5EF4-FFF2-40B4-BE49-F238E27FC236}">
                <a16:creationId xmlns:a16="http://schemas.microsoft.com/office/drawing/2014/main" id="{E4EDFE41-26B0-ACEB-1138-40F95E6FBCAE}"/>
              </a:ext>
            </a:extLst>
          </p:cNvPr>
          <p:cNvSpPr/>
          <p:nvPr/>
        </p:nvSpPr>
        <p:spPr>
          <a:xfrm>
            <a:off x="4870675" y="3389930"/>
            <a:ext cx="618960" cy="576411"/>
          </a:xfrm>
          <a:prstGeom prst="mathMultiply">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9441575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30188"/>
            <a:ext cx="10691265" cy="4354925"/>
          </a:xfrm>
        </p:spPr>
        <p:txBody>
          <a:bodyPr>
            <a:normAutofit/>
          </a:bodyPr>
          <a:lstStyle/>
          <a:p>
            <a:pPr marL="0" indent="0">
              <a:buNone/>
            </a:pPr>
            <a:r>
              <a:rPr lang="es-ES" sz="2400" dirty="0"/>
              <a:t>La ejecución de un MDP puede describirse como una secuencia de estados, acciones y recompensas a lo largo del tiempo.</a:t>
            </a:r>
          </a:p>
          <a:p>
            <a:r>
              <a:rPr lang="es-ES" sz="2400" dirty="0"/>
              <a:t>En tareas con un final definido, esta secuencia se denomina episódica: </a:t>
            </a:r>
            <a:r>
              <a:rPr lang="es-ES" sz="2400" b="1" dirty="0">
                <a:solidFill>
                  <a:schemeClr val="accent1"/>
                </a:solidFill>
              </a:rPr>
              <a:t>cada episodio es independiente del siguiente</a:t>
            </a:r>
            <a:r>
              <a:rPr lang="es-ES" sz="2400" dirty="0"/>
              <a:t>, y el ciclo de aprendizaje por refuerzo (AR) se repite en cada episodio, compuesto por múltiples pasos de tiempo.</a:t>
            </a:r>
          </a:p>
          <a:p>
            <a:r>
              <a:rPr lang="es-ES" sz="2400" dirty="0"/>
              <a:t>Por otro lado, cuando la tarea no tiene un final determinado, se trata de una</a:t>
            </a:r>
            <a:r>
              <a:rPr lang="es-ES" sz="2400" b="1" dirty="0">
                <a:solidFill>
                  <a:schemeClr val="accent4"/>
                </a:solidFill>
              </a:rPr>
              <a:t> tarea continua</a:t>
            </a:r>
            <a:r>
              <a:rPr lang="es-ES" sz="2400" dirty="0"/>
              <a:t>, que puede prolongarse indefinidamente.</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1891092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30188"/>
            <a:ext cx="10691265" cy="4354925"/>
          </a:xfrm>
        </p:spPr>
        <p:txBody>
          <a:bodyPr>
            <a:normAutofit/>
          </a:bodyPr>
          <a:lstStyle/>
          <a:p>
            <a:pPr marL="0" indent="0">
              <a:buNone/>
            </a:pPr>
            <a:r>
              <a:rPr lang="es-ES" sz="2400" dirty="0"/>
              <a:t>Interacción entre el </a:t>
            </a:r>
            <a:r>
              <a:rPr lang="es-ES" sz="2400" b="1" dirty="0">
                <a:solidFill>
                  <a:schemeClr val="accent3"/>
                </a:solidFill>
              </a:rPr>
              <a:t>agente</a:t>
            </a:r>
            <a:r>
              <a:rPr lang="es-ES" sz="2400" dirty="0"/>
              <a:t> y el </a:t>
            </a:r>
            <a:r>
              <a:rPr lang="es-ES" sz="2400" b="1" dirty="0">
                <a:solidFill>
                  <a:srgbClr val="00B050"/>
                </a:solidFill>
              </a:rPr>
              <a:t>entorno.</a:t>
            </a:r>
            <a:endParaRPr lang="es-ES" sz="2400" dirty="0"/>
          </a:p>
          <a:p>
            <a:pPr marL="0" indent="0">
              <a:buNone/>
            </a:pPr>
            <a:r>
              <a:rPr lang="es-ES" sz="2400" dirty="0"/>
              <a:t>El MDP funciona alternando entre decisiones del </a:t>
            </a:r>
            <a:r>
              <a:rPr lang="es-ES" sz="2400" b="1" dirty="0">
                <a:solidFill>
                  <a:schemeClr val="accent3"/>
                </a:solidFill>
              </a:rPr>
              <a:t>agente</a:t>
            </a:r>
            <a:r>
              <a:rPr lang="es-ES" sz="2400" dirty="0"/>
              <a:t> y respuestas del </a:t>
            </a:r>
            <a:r>
              <a:rPr lang="es-ES" sz="2400" b="1" dirty="0">
                <a:solidFill>
                  <a:srgbClr val="00B050"/>
                </a:solidFill>
              </a:rPr>
              <a:t>entorno</a:t>
            </a:r>
            <a:r>
              <a:rPr lang="es-ES" sz="2400" dirty="0"/>
              <a:t>. En cada paso de tiempo:</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3" name="Picture 2">
            <a:extLst>
              <a:ext uri="{FF2B5EF4-FFF2-40B4-BE49-F238E27FC236}">
                <a16:creationId xmlns:a16="http://schemas.microsoft.com/office/drawing/2014/main" id="{DFEA6122-E292-89DB-C069-F8CDD473C083}"/>
              </a:ext>
            </a:extLst>
          </p:cNvPr>
          <p:cNvPicPr>
            <a:picLocks noChangeAspect="1"/>
          </p:cNvPicPr>
          <p:nvPr/>
        </p:nvPicPr>
        <p:blipFill>
          <a:blip r:embed="rId4"/>
          <a:srcRect t="32740" b="22039"/>
          <a:stretch/>
        </p:blipFill>
        <p:spPr>
          <a:xfrm flipH="1">
            <a:off x="1406818" y="3317858"/>
            <a:ext cx="2433657" cy="1100542"/>
          </a:xfrm>
          <a:prstGeom prst="rect">
            <a:avLst/>
          </a:prstGeom>
        </p:spPr>
      </p:pic>
      <p:sp>
        <p:nvSpPr>
          <p:cNvPr id="9" name="TextBox 8">
            <a:extLst>
              <a:ext uri="{FF2B5EF4-FFF2-40B4-BE49-F238E27FC236}">
                <a16:creationId xmlns:a16="http://schemas.microsoft.com/office/drawing/2014/main" id="{4D33704F-82D7-2E27-254F-1B40386D22AE}"/>
              </a:ext>
            </a:extLst>
          </p:cNvPr>
          <p:cNvSpPr txBox="1"/>
          <p:nvPr/>
        </p:nvSpPr>
        <p:spPr>
          <a:xfrm>
            <a:off x="3927782" y="3630860"/>
            <a:ext cx="7451960" cy="461665"/>
          </a:xfrm>
          <a:prstGeom prst="rect">
            <a:avLst/>
          </a:prstGeom>
          <a:noFill/>
        </p:spPr>
        <p:txBody>
          <a:bodyPr wrap="square">
            <a:spAutoFit/>
          </a:bodyPr>
          <a:lstStyle/>
          <a:p>
            <a:r>
              <a:rPr lang="es-ES" sz="2400" dirty="0"/>
              <a:t>El </a:t>
            </a:r>
            <a:r>
              <a:rPr lang="es-ES" sz="2400" b="1" dirty="0">
                <a:solidFill>
                  <a:schemeClr val="accent3"/>
                </a:solidFill>
              </a:rPr>
              <a:t>agente</a:t>
            </a:r>
            <a:r>
              <a:rPr lang="es-ES" sz="2400" dirty="0"/>
              <a:t> elige una acción a partir del estado actual.</a:t>
            </a:r>
          </a:p>
        </p:txBody>
      </p:sp>
      <p:sp>
        <p:nvSpPr>
          <p:cNvPr id="11" name="TextBox 10">
            <a:extLst>
              <a:ext uri="{FF2B5EF4-FFF2-40B4-BE49-F238E27FC236}">
                <a16:creationId xmlns:a16="http://schemas.microsoft.com/office/drawing/2014/main" id="{9F6F2F93-DBBA-187B-60BF-FA01B1FA71E7}"/>
              </a:ext>
            </a:extLst>
          </p:cNvPr>
          <p:cNvSpPr txBox="1"/>
          <p:nvPr/>
        </p:nvSpPr>
        <p:spPr>
          <a:xfrm>
            <a:off x="3927782" y="4900617"/>
            <a:ext cx="7563583" cy="830997"/>
          </a:xfrm>
          <a:prstGeom prst="rect">
            <a:avLst/>
          </a:prstGeom>
          <a:noFill/>
        </p:spPr>
        <p:txBody>
          <a:bodyPr wrap="square">
            <a:spAutoFit/>
          </a:bodyPr>
          <a:lstStyle/>
          <a:p>
            <a:r>
              <a:rPr lang="es-ES" sz="2400" dirty="0"/>
              <a:t>El </a:t>
            </a:r>
            <a:r>
              <a:rPr lang="es-ES" sz="2400" b="1" dirty="0">
                <a:solidFill>
                  <a:srgbClr val="00B050"/>
                </a:solidFill>
              </a:rPr>
              <a:t>entorno</a:t>
            </a:r>
            <a:r>
              <a:rPr lang="es-ES" sz="2400" dirty="0"/>
              <a:t>, dada esa acción y el estado actual, determina el siguiente estado y la recompensa asociada.</a:t>
            </a:r>
          </a:p>
        </p:txBody>
      </p:sp>
      <p:pic>
        <p:nvPicPr>
          <p:cNvPr id="12" name="Picture 11">
            <a:extLst>
              <a:ext uri="{FF2B5EF4-FFF2-40B4-BE49-F238E27FC236}">
                <a16:creationId xmlns:a16="http://schemas.microsoft.com/office/drawing/2014/main" id="{B351B22B-873C-280A-381D-7C7EB5A9AEF5}"/>
              </a:ext>
            </a:extLst>
          </p:cNvPr>
          <p:cNvPicPr>
            <a:picLocks noChangeAspect="1"/>
          </p:cNvPicPr>
          <p:nvPr/>
        </p:nvPicPr>
        <p:blipFill>
          <a:blip r:embed="rId5"/>
          <a:srcRect l="16211" r="15844" b="22313"/>
          <a:stretch/>
        </p:blipFill>
        <p:spPr>
          <a:xfrm>
            <a:off x="1691503" y="4616909"/>
            <a:ext cx="1701747" cy="1421319"/>
          </a:xfrm>
          <a:prstGeom prst="rect">
            <a:avLst/>
          </a:prstGeom>
        </p:spPr>
      </p:pic>
    </p:spTree>
    <p:extLst>
      <p:ext uri="{BB962C8B-B14F-4D97-AF65-F5344CB8AC3E}">
        <p14:creationId xmlns:p14="http://schemas.microsoft.com/office/powerpoint/2010/main" val="40468334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293125"/>
            <a:ext cx="10691265" cy="3791987"/>
          </a:xfrm>
        </p:spPr>
        <p:txBody>
          <a:bodyPr>
            <a:normAutofit/>
          </a:bodyPr>
          <a:lstStyle/>
          <a:p>
            <a:pPr marL="0" indent="0">
              <a:buNone/>
            </a:pPr>
            <a:r>
              <a:rPr lang="es-ES" sz="2400" dirty="0"/>
              <a:t>Este es el núcleo del problema de aprendizaje por refuerzo. Para resolverlo, se usan tres conceptos clave: </a:t>
            </a:r>
          </a:p>
          <a:p>
            <a:r>
              <a:rPr lang="es-ES" sz="2400" b="1" dirty="0">
                <a:solidFill>
                  <a:schemeClr val="accent4"/>
                </a:solidFill>
              </a:rPr>
              <a:t>Retorno</a:t>
            </a:r>
            <a:r>
              <a:rPr lang="es-ES" sz="2400" dirty="0"/>
              <a:t>: la suma de las recompensas acumuladas a lo largo del tiempo. </a:t>
            </a:r>
          </a:p>
          <a:p>
            <a:r>
              <a:rPr lang="es-ES" sz="2400" b="1" dirty="0">
                <a:solidFill>
                  <a:schemeClr val="accent5"/>
                </a:solidFill>
              </a:rPr>
              <a:t>Política</a:t>
            </a:r>
            <a:r>
              <a:rPr lang="es-ES" sz="2400" dirty="0"/>
              <a:t>: la estrategia que define qué acción tomar en cada estado. </a:t>
            </a:r>
          </a:p>
          <a:p>
            <a:r>
              <a:rPr lang="es-ES" sz="2400" b="1" dirty="0">
                <a:solidFill>
                  <a:schemeClr val="accent1"/>
                </a:solidFill>
              </a:rPr>
              <a:t>Valor</a:t>
            </a:r>
            <a:r>
              <a:rPr lang="es-ES" sz="2400" dirty="0"/>
              <a:t>: el retorno esperado al seguir una política determinada desde un estado.</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2A5B1660-85AD-E723-52DF-E5E8FCCF4D0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¿Cómo toma decisiones el agente?</a:t>
            </a:r>
          </a:p>
        </p:txBody>
      </p:sp>
    </p:spTree>
    <p:extLst>
      <p:ext uri="{BB962C8B-B14F-4D97-AF65-F5344CB8AC3E}">
        <p14:creationId xmlns:p14="http://schemas.microsoft.com/office/powerpoint/2010/main" val="31792706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0C47DC-7A0A-D6FD-0F1C-B677F462B8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4C2310-56D7-A412-6C68-F7D5A079E950}"/>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0C1AB0A4-97AF-BE2D-756B-9BC2F06246A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C6C83441-6A55-B84F-2997-AC6EE29954D2}"/>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569A5ABA-570B-000C-DE94-B55D83CC739B}"/>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¿Cómo toma decisiones el agente?</a:t>
            </a:r>
          </a:p>
        </p:txBody>
      </p:sp>
      <p:sp>
        <p:nvSpPr>
          <p:cNvPr id="39" name="Oval 38">
            <a:extLst>
              <a:ext uri="{FF2B5EF4-FFF2-40B4-BE49-F238E27FC236}">
                <a16:creationId xmlns:a16="http://schemas.microsoft.com/office/drawing/2014/main" id="{1671952A-2161-E285-61A5-1C2CA3951E8A}"/>
              </a:ext>
            </a:extLst>
          </p:cNvPr>
          <p:cNvSpPr/>
          <p:nvPr/>
        </p:nvSpPr>
        <p:spPr>
          <a:xfrm>
            <a:off x="1143378"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pic>
        <p:nvPicPr>
          <p:cNvPr id="76" name="Picture 75">
            <a:extLst>
              <a:ext uri="{FF2B5EF4-FFF2-40B4-BE49-F238E27FC236}">
                <a16:creationId xmlns:a16="http://schemas.microsoft.com/office/drawing/2014/main" id="{20443C70-0D47-B85D-9C78-3BAC92B9BC88}"/>
              </a:ext>
            </a:extLst>
          </p:cNvPr>
          <p:cNvPicPr>
            <a:picLocks noChangeAspect="1"/>
          </p:cNvPicPr>
          <p:nvPr/>
        </p:nvPicPr>
        <p:blipFill>
          <a:blip r:embed="rId4"/>
          <a:srcRect t="32740" b="22039"/>
          <a:stretch/>
        </p:blipFill>
        <p:spPr>
          <a:xfrm flipH="1">
            <a:off x="305949" y="4564875"/>
            <a:ext cx="2433657" cy="1100542"/>
          </a:xfrm>
          <a:prstGeom prst="rect">
            <a:avLst/>
          </a:prstGeom>
        </p:spPr>
      </p:pic>
    </p:spTree>
    <p:extLst>
      <p:ext uri="{BB962C8B-B14F-4D97-AF65-F5344CB8AC3E}">
        <p14:creationId xmlns:p14="http://schemas.microsoft.com/office/powerpoint/2010/main" val="2465730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Aprendizaje por Refuerzo</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3DB577-F217-C007-60D1-A0CC9E9292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4EFA50-7FE8-979E-842C-AC5DC569832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33275343-DFA0-A244-A77D-CBB4E8E647A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5DDF2380-A7C1-F772-EB30-6D04D551546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311E4F1-FF0C-3D8D-EC29-C1490317237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¿Cómo toma decisiones el agente?</a:t>
            </a:r>
          </a:p>
        </p:txBody>
      </p:sp>
      <p:sp>
        <p:nvSpPr>
          <p:cNvPr id="39" name="Oval 38">
            <a:extLst>
              <a:ext uri="{FF2B5EF4-FFF2-40B4-BE49-F238E27FC236}">
                <a16:creationId xmlns:a16="http://schemas.microsoft.com/office/drawing/2014/main" id="{342B804F-5854-4E16-B69F-7638509B8F44}"/>
              </a:ext>
            </a:extLst>
          </p:cNvPr>
          <p:cNvSpPr/>
          <p:nvPr/>
        </p:nvSpPr>
        <p:spPr>
          <a:xfrm>
            <a:off x="1143378"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50" name="Oval 49">
            <a:extLst>
              <a:ext uri="{FF2B5EF4-FFF2-40B4-BE49-F238E27FC236}">
                <a16:creationId xmlns:a16="http://schemas.microsoft.com/office/drawing/2014/main" id="{FDBA471B-6938-44C3-E8D0-8DDF1A943F6A}"/>
              </a:ext>
            </a:extLst>
          </p:cNvPr>
          <p:cNvSpPr/>
          <p:nvPr/>
        </p:nvSpPr>
        <p:spPr>
          <a:xfrm>
            <a:off x="2358592" y="3538579"/>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cxnSp>
        <p:nvCxnSpPr>
          <p:cNvPr id="51" name="Straight Arrow Connector 50">
            <a:extLst>
              <a:ext uri="{FF2B5EF4-FFF2-40B4-BE49-F238E27FC236}">
                <a16:creationId xmlns:a16="http://schemas.microsoft.com/office/drawing/2014/main" id="{5A76AEDA-318B-E3D7-D507-B0AA5364D86A}"/>
              </a:ext>
            </a:extLst>
          </p:cNvPr>
          <p:cNvCxnSpPr>
            <a:cxnSpLocks/>
            <a:endCxn id="50" idx="2"/>
          </p:cNvCxnSpPr>
          <p:nvPr/>
        </p:nvCxnSpPr>
        <p:spPr>
          <a:xfrm>
            <a:off x="1902178" y="3844592"/>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0EB0D7D9-C073-F65A-982A-C6E693603642}"/>
              </a:ext>
            </a:extLst>
          </p:cNvPr>
          <p:cNvPicPr>
            <a:picLocks noChangeAspect="1"/>
          </p:cNvPicPr>
          <p:nvPr/>
        </p:nvPicPr>
        <p:blipFill>
          <a:blip r:embed="rId4"/>
          <a:srcRect t="32740" b="22039"/>
          <a:stretch/>
        </p:blipFill>
        <p:spPr>
          <a:xfrm flipH="1">
            <a:off x="305949" y="4564875"/>
            <a:ext cx="2433657" cy="1100542"/>
          </a:xfrm>
          <a:prstGeom prst="rect">
            <a:avLst/>
          </a:prstGeom>
        </p:spPr>
      </p:pic>
    </p:spTree>
    <p:extLst>
      <p:ext uri="{BB962C8B-B14F-4D97-AF65-F5344CB8AC3E}">
        <p14:creationId xmlns:p14="http://schemas.microsoft.com/office/powerpoint/2010/main" val="888244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ACBA91-C5A8-AFDE-700A-D90AB1ED5B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2EC97E-59C4-91A7-D463-7CB51CCE69B3}"/>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204A8F95-29A6-0AD9-12C4-39590C16760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861E074B-4C24-762F-865B-1166F47F4F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1D02E3D3-341B-57A9-D7F2-2C6F1CF3705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¿Cómo toma decisiones el agente?</a:t>
            </a:r>
          </a:p>
        </p:txBody>
      </p:sp>
      <p:sp>
        <p:nvSpPr>
          <p:cNvPr id="39" name="Oval 38">
            <a:extLst>
              <a:ext uri="{FF2B5EF4-FFF2-40B4-BE49-F238E27FC236}">
                <a16:creationId xmlns:a16="http://schemas.microsoft.com/office/drawing/2014/main" id="{6AD05DF2-2C69-8CC3-4F76-51264EC975D6}"/>
              </a:ext>
            </a:extLst>
          </p:cNvPr>
          <p:cNvSpPr/>
          <p:nvPr/>
        </p:nvSpPr>
        <p:spPr>
          <a:xfrm>
            <a:off x="1143378"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50" name="Oval 49">
            <a:extLst>
              <a:ext uri="{FF2B5EF4-FFF2-40B4-BE49-F238E27FC236}">
                <a16:creationId xmlns:a16="http://schemas.microsoft.com/office/drawing/2014/main" id="{E016421E-1120-6BDC-9B9D-172CDF9F733F}"/>
              </a:ext>
            </a:extLst>
          </p:cNvPr>
          <p:cNvSpPr/>
          <p:nvPr/>
        </p:nvSpPr>
        <p:spPr>
          <a:xfrm>
            <a:off x="2358592" y="3538579"/>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cxnSp>
        <p:nvCxnSpPr>
          <p:cNvPr id="51" name="Straight Arrow Connector 50">
            <a:extLst>
              <a:ext uri="{FF2B5EF4-FFF2-40B4-BE49-F238E27FC236}">
                <a16:creationId xmlns:a16="http://schemas.microsoft.com/office/drawing/2014/main" id="{A402FCE0-E753-2D65-115C-77B4BEB315B0}"/>
              </a:ext>
            </a:extLst>
          </p:cNvPr>
          <p:cNvCxnSpPr>
            <a:cxnSpLocks/>
            <a:endCxn id="50" idx="2"/>
          </p:cNvCxnSpPr>
          <p:nvPr/>
        </p:nvCxnSpPr>
        <p:spPr>
          <a:xfrm>
            <a:off x="1902178" y="3844592"/>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AF026043-C7B5-DC77-1F8A-CD94061F2341}"/>
              </a:ext>
            </a:extLst>
          </p:cNvPr>
          <p:cNvSpPr/>
          <p:nvPr/>
        </p:nvSpPr>
        <p:spPr>
          <a:xfrm>
            <a:off x="3445672"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53" name="Straight Arrow Connector 52">
            <a:extLst>
              <a:ext uri="{FF2B5EF4-FFF2-40B4-BE49-F238E27FC236}">
                <a16:creationId xmlns:a16="http://schemas.microsoft.com/office/drawing/2014/main" id="{F79E2B52-DA5D-574F-BD0E-F435F4687CBA}"/>
              </a:ext>
            </a:extLst>
          </p:cNvPr>
          <p:cNvCxnSpPr>
            <a:cxnSpLocks/>
            <a:stCxn id="50" idx="6"/>
            <a:endCxn id="52" idx="2"/>
          </p:cNvCxnSpPr>
          <p:nvPr/>
        </p:nvCxnSpPr>
        <p:spPr>
          <a:xfrm>
            <a:off x="2970617" y="3844592"/>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4286AECA-E8C0-2B88-502B-87F4E5BF6C26}"/>
              </a:ext>
            </a:extLst>
          </p:cNvPr>
          <p:cNvPicPr>
            <a:picLocks noChangeAspect="1"/>
          </p:cNvPicPr>
          <p:nvPr/>
        </p:nvPicPr>
        <p:blipFill>
          <a:blip r:embed="rId4"/>
          <a:srcRect t="32740" b="22039"/>
          <a:stretch/>
        </p:blipFill>
        <p:spPr>
          <a:xfrm flipH="1">
            <a:off x="305949" y="4564875"/>
            <a:ext cx="2433657" cy="1100542"/>
          </a:xfrm>
          <a:prstGeom prst="rect">
            <a:avLst/>
          </a:prstGeom>
        </p:spPr>
      </p:pic>
    </p:spTree>
    <p:extLst>
      <p:ext uri="{BB962C8B-B14F-4D97-AF65-F5344CB8AC3E}">
        <p14:creationId xmlns:p14="http://schemas.microsoft.com/office/powerpoint/2010/main" val="16564637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5D941-8747-51CF-CC8F-970CC91FCC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EF4CC9-6F44-6060-897B-DDC9754EDE74}"/>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48EE3AFA-583D-FC0D-1F08-4ABF3F764FB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E3BF3FF3-2907-7901-72BB-1283ECA64646}"/>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75DBD86B-E772-C4FC-6AC3-E1CA8C00CEE8}"/>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¿Cómo toma decisiones el agente?</a:t>
            </a:r>
          </a:p>
        </p:txBody>
      </p:sp>
      <p:sp>
        <p:nvSpPr>
          <p:cNvPr id="39" name="Oval 38">
            <a:extLst>
              <a:ext uri="{FF2B5EF4-FFF2-40B4-BE49-F238E27FC236}">
                <a16:creationId xmlns:a16="http://schemas.microsoft.com/office/drawing/2014/main" id="{0B010BE0-9443-B043-8A69-09E736C7F5B4}"/>
              </a:ext>
            </a:extLst>
          </p:cNvPr>
          <p:cNvSpPr/>
          <p:nvPr/>
        </p:nvSpPr>
        <p:spPr>
          <a:xfrm>
            <a:off x="1143378"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50" name="Oval 49">
            <a:extLst>
              <a:ext uri="{FF2B5EF4-FFF2-40B4-BE49-F238E27FC236}">
                <a16:creationId xmlns:a16="http://schemas.microsoft.com/office/drawing/2014/main" id="{F7F1747C-D68F-C41F-83AF-C78CE7E4AC85}"/>
              </a:ext>
            </a:extLst>
          </p:cNvPr>
          <p:cNvSpPr/>
          <p:nvPr/>
        </p:nvSpPr>
        <p:spPr>
          <a:xfrm>
            <a:off x="2358592" y="3538579"/>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cxnSp>
        <p:nvCxnSpPr>
          <p:cNvPr id="51" name="Straight Arrow Connector 50">
            <a:extLst>
              <a:ext uri="{FF2B5EF4-FFF2-40B4-BE49-F238E27FC236}">
                <a16:creationId xmlns:a16="http://schemas.microsoft.com/office/drawing/2014/main" id="{96698999-5DF2-E909-872A-182C713EDD04}"/>
              </a:ext>
            </a:extLst>
          </p:cNvPr>
          <p:cNvCxnSpPr>
            <a:cxnSpLocks/>
            <a:endCxn id="50" idx="2"/>
          </p:cNvCxnSpPr>
          <p:nvPr/>
        </p:nvCxnSpPr>
        <p:spPr>
          <a:xfrm>
            <a:off x="1902178" y="3844592"/>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CE3D4B71-C4B9-5AAB-9E95-CC581E334802}"/>
              </a:ext>
            </a:extLst>
          </p:cNvPr>
          <p:cNvSpPr/>
          <p:nvPr/>
        </p:nvSpPr>
        <p:spPr>
          <a:xfrm>
            <a:off x="3445672"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53" name="Straight Arrow Connector 52">
            <a:extLst>
              <a:ext uri="{FF2B5EF4-FFF2-40B4-BE49-F238E27FC236}">
                <a16:creationId xmlns:a16="http://schemas.microsoft.com/office/drawing/2014/main" id="{C6F82D3E-383E-5B19-6047-CF45833E428E}"/>
              </a:ext>
            </a:extLst>
          </p:cNvPr>
          <p:cNvCxnSpPr>
            <a:cxnSpLocks/>
            <a:stCxn id="50" idx="6"/>
            <a:endCxn id="52" idx="2"/>
          </p:cNvCxnSpPr>
          <p:nvPr/>
        </p:nvCxnSpPr>
        <p:spPr>
          <a:xfrm>
            <a:off x="2970617" y="3844592"/>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ED44C46A-3BA9-C774-990E-7934D2FAC545}"/>
                  </a:ext>
                </a:extLst>
              </p:cNvPr>
              <p:cNvSpPr txBox="1"/>
              <p:nvPr/>
            </p:nvSpPr>
            <p:spPr>
              <a:xfrm>
                <a:off x="2850854" y="4089280"/>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1</m:t>
                    </m:r>
                  </m:oMath>
                </a14:m>
                <a:endParaRPr lang="es-ES_tradnl" sz="2000" i="1" baseline="-25000" dirty="0">
                  <a:solidFill>
                    <a:srgbClr val="FFC000"/>
                  </a:solidFill>
                </a:endParaRPr>
              </a:p>
            </p:txBody>
          </p:sp>
        </mc:Choice>
        <mc:Fallback xmlns="">
          <p:sp>
            <p:nvSpPr>
              <p:cNvPr id="72" name="TextBox 71">
                <a:extLst>
                  <a:ext uri="{FF2B5EF4-FFF2-40B4-BE49-F238E27FC236}">
                    <a16:creationId xmlns:a16="http://schemas.microsoft.com/office/drawing/2014/main" id="{ED44C46A-3BA9-C774-990E-7934D2FAC545}"/>
                  </a:ext>
                </a:extLst>
              </p:cNvPr>
              <p:cNvSpPr txBox="1">
                <a:spLocks noRot="1" noChangeAspect="1" noMove="1" noResize="1" noEditPoints="1" noAdjustHandles="1" noChangeArrowheads="1" noChangeShapeType="1" noTextEdit="1"/>
              </p:cNvSpPr>
              <p:nvPr/>
            </p:nvSpPr>
            <p:spPr>
              <a:xfrm>
                <a:off x="2850854" y="4089280"/>
                <a:ext cx="1054550" cy="400110"/>
              </a:xfrm>
              <a:prstGeom prst="rect">
                <a:avLst/>
              </a:prstGeom>
              <a:blipFill>
                <a:blip r:embed="rId4"/>
                <a:stretch>
                  <a:fillRect l="-5952" t="-9375" b="-25000"/>
                </a:stretch>
              </a:blipFill>
            </p:spPr>
            <p:txBody>
              <a:bodyPr/>
              <a:lstStyle/>
              <a:p>
                <a:r>
                  <a:rPr lang="es-ES_tradnl">
                    <a:noFill/>
                  </a:rPr>
                  <a:t> </a:t>
                </a:r>
              </a:p>
            </p:txBody>
          </p:sp>
        </mc:Fallback>
      </mc:AlternateContent>
      <p:pic>
        <p:nvPicPr>
          <p:cNvPr id="4" name="Picture 3">
            <a:extLst>
              <a:ext uri="{FF2B5EF4-FFF2-40B4-BE49-F238E27FC236}">
                <a16:creationId xmlns:a16="http://schemas.microsoft.com/office/drawing/2014/main" id="{C184A47E-99EA-3AB2-0F7C-00C4C7E27E5E}"/>
              </a:ext>
            </a:extLst>
          </p:cNvPr>
          <p:cNvPicPr>
            <a:picLocks noChangeAspect="1"/>
          </p:cNvPicPr>
          <p:nvPr/>
        </p:nvPicPr>
        <p:blipFill>
          <a:blip r:embed="rId5"/>
          <a:srcRect t="32740" b="22039"/>
          <a:stretch/>
        </p:blipFill>
        <p:spPr>
          <a:xfrm flipH="1">
            <a:off x="305949" y="4564875"/>
            <a:ext cx="2433657" cy="1100542"/>
          </a:xfrm>
          <a:prstGeom prst="rect">
            <a:avLst/>
          </a:prstGeom>
        </p:spPr>
      </p:pic>
    </p:spTree>
    <p:extLst>
      <p:ext uri="{BB962C8B-B14F-4D97-AF65-F5344CB8AC3E}">
        <p14:creationId xmlns:p14="http://schemas.microsoft.com/office/powerpoint/2010/main" val="369693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85B592-4719-BC5B-9F1E-EFECA31AE8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0C7AF1-C45F-9726-2358-733DC4826384}"/>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FE61B95A-5296-1AC2-D03B-63710EB78D0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80C10673-1A99-6EB8-0C11-AD433B67040C}"/>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11F5E1FB-AC58-9662-96EA-CE5133891173}"/>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¿Cómo toma decisiones el agente?</a:t>
            </a:r>
          </a:p>
        </p:txBody>
      </p:sp>
      <p:sp>
        <p:nvSpPr>
          <p:cNvPr id="39" name="Oval 38">
            <a:extLst>
              <a:ext uri="{FF2B5EF4-FFF2-40B4-BE49-F238E27FC236}">
                <a16:creationId xmlns:a16="http://schemas.microsoft.com/office/drawing/2014/main" id="{4EF3A51C-A50E-20F2-8DE9-FE40B829C45D}"/>
              </a:ext>
            </a:extLst>
          </p:cNvPr>
          <p:cNvSpPr/>
          <p:nvPr/>
        </p:nvSpPr>
        <p:spPr>
          <a:xfrm>
            <a:off x="1143378"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50" name="Oval 49">
            <a:extLst>
              <a:ext uri="{FF2B5EF4-FFF2-40B4-BE49-F238E27FC236}">
                <a16:creationId xmlns:a16="http://schemas.microsoft.com/office/drawing/2014/main" id="{0EBE13FF-AF95-C10C-1D21-854CBA12BB5D}"/>
              </a:ext>
            </a:extLst>
          </p:cNvPr>
          <p:cNvSpPr/>
          <p:nvPr/>
        </p:nvSpPr>
        <p:spPr>
          <a:xfrm>
            <a:off x="2358592" y="3538579"/>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cxnSp>
        <p:nvCxnSpPr>
          <p:cNvPr id="51" name="Straight Arrow Connector 50">
            <a:extLst>
              <a:ext uri="{FF2B5EF4-FFF2-40B4-BE49-F238E27FC236}">
                <a16:creationId xmlns:a16="http://schemas.microsoft.com/office/drawing/2014/main" id="{95D43369-514F-1646-1B12-1D56E302E31F}"/>
              </a:ext>
            </a:extLst>
          </p:cNvPr>
          <p:cNvCxnSpPr>
            <a:cxnSpLocks/>
            <a:endCxn id="50" idx="2"/>
          </p:cNvCxnSpPr>
          <p:nvPr/>
        </p:nvCxnSpPr>
        <p:spPr>
          <a:xfrm>
            <a:off x="1902178" y="3844592"/>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72B8BD84-4E6B-22A3-5454-80D4027127BE}"/>
              </a:ext>
            </a:extLst>
          </p:cNvPr>
          <p:cNvSpPr/>
          <p:nvPr/>
        </p:nvSpPr>
        <p:spPr>
          <a:xfrm>
            <a:off x="3445672"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53" name="Straight Arrow Connector 52">
            <a:extLst>
              <a:ext uri="{FF2B5EF4-FFF2-40B4-BE49-F238E27FC236}">
                <a16:creationId xmlns:a16="http://schemas.microsoft.com/office/drawing/2014/main" id="{A94D2855-F395-FD12-84E9-B4220D3CFD3D}"/>
              </a:ext>
            </a:extLst>
          </p:cNvPr>
          <p:cNvCxnSpPr>
            <a:cxnSpLocks/>
            <a:stCxn id="50" idx="6"/>
            <a:endCxn id="52" idx="2"/>
          </p:cNvCxnSpPr>
          <p:nvPr/>
        </p:nvCxnSpPr>
        <p:spPr>
          <a:xfrm>
            <a:off x="2970617" y="3844592"/>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03E6FB3B-20B5-E97B-07EF-0CEFC99E2F8D}"/>
              </a:ext>
            </a:extLst>
          </p:cNvPr>
          <p:cNvSpPr/>
          <p:nvPr/>
        </p:nvSpPr>
        <p:spPr>
          <a:xfrm>
            <a:off x="4654202" y="3532631"/>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2</a:t>
            </a:r>
          </a:p>
        </p:txBody>
      </p:sp>
      <p:cxnSp>
        <p:nvCxnSpPr>
          <p:cNvPr id="55" name="Straight Arrow Connector 54">
            <a:extLst>
              <a:ext uri="{FF2B5EF4-FFF2-40B4-BE49-F238E27FC236}">
                <a16:creationId xmlns:a16="http://schemas.microsoft.com/office/drawing/2014/main" id="{EE3B35D9-1FE0-2DE8-A3C3-09321D05A547}"/>
              </a:ext>
            </a:extLst>
          </p:cNvPr>
          <p:cNvCxnSpPr>
            <a:cxnSpLocks/>
            <a:endCxn id="54" idx="2"/>
          </p:cNvCxnSpPr>
          <p:nvPr/>
        </p:nvCxnSpPr>
        <p:spPr>
          <a:xfrm>
            <a:off x="4197788" y="3838644"/>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B6AC22D4-9AB6-C473-FE14-DF20F998932D}"/>
              </a:ext>
            </a:extLst>
          </p:cNvPr>
          <p:cNvSpPr/>
          <p:nvPr/>
        </p:nvSpPr>
        <p:spPr>
          <a:xfrm>
            <a:off x="5741282" y="3473232"/>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p:cxnSp>
        <p:nvCxnSpPr>
          <p:cNvPr id="57" name="Straight Arrow Connector 56">
            <a:extLst>
              <a:ext uri="{FF2B5EF4-FFF2-40B4-BE49-F238E27FC236}">
                <a16:creationId xmlns:a16="http://schemas.microsoft.com/office/drawing/2014/main" id="{D0E630D8-9506-07A3-C674-A8CB44D96F4A}"/>
              </a:ext>
            </a:extLst>
          </p:cNvPr>
          <p:cNvCxnSpPr>
            <a:cxnSpLocks/>
            <a:stCxn id="54" idx="6"/>
            <a:endCxn id="56" idx="2"/>
          </p:cNvCxnSpPr>
          <p:nvPr/>
        </p:nvCxnSpPr>
        <p:spPr>
          <a:xfrm>
            <a:off x="5266227" y="383864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99CDC7AC-D6FC-5B27-1524-C1EEEA1F530E}"/>
                  </a:ext>
                </a:extLst>
              </p:cNvPr>
              <p:cNvSpPr txBox="1"/>
              <p:nvPr/>
            </p:nvSpPr>
            <p:spPr>
              <a:xfrm>
                <a:off x="2850854" y="4089280"/>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1</m:t>
                    </m:r>
                  </m:oMath>
                </a14:m>
                <a:endParaRPr lang="es-ES_tradnl" sz="2000" i="1" baseline="-25000" dirty="0">
                  <a:solidFill>
                    <a:srgbClr val="FFC000"/>
                  </a:solidFill>
                </a:endParaRPr>
              </a:p>
            </p:txBody>
          </p:sp>
        </mc:Choice>
        <mc:Fallback xmlns="">
          <p:sp>
            <p:nvSpPr>
              <p:cNvPr id="72" name="TextBox 71">
                <a:extLst>
                  <a:ext uri="{FF2B5EF4-FFF2-40B4-BE49-F238E27FC236}">
                    <a16:creationId xmlns:a16="http://schemas.microsoft.com/office/drawing/2014/main" id="{99CDC7AC-D6FC-5B27-1524-C1EEEA1F530E}"/>
                  </a:ext>
                </a:extLst>
              </p:cNvPr>
              <p:cNvSpPr txBox="1">
                <a:spLocks noRot="1" noChangeAspect="1" noMove="1" noResize="1" noEditPoints="1" noAdjustHandles="1" noChangeArrowheads="1" noChangeShapeType="1" noTextEdit="1"/>
              </p:cNvSpPr>
              <p:nvPr/>
            </p:nvSpPr>
            <p:spPr>
              <a:xfrm>
                <a:off x="2850854" y="4089280"/>
                <a:ext cx="1054550" cy="400110"/>
              </a:xfrm>
              <a:prstGeom prst="rect">
                <a:avLst/>
              </a:prstGeom>
              <a:blipFill>
                <a:blip r:embed="rId4"/>
                <a:stretch>
                  <a:fillRect l="-5952"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73" name="TextBox 72">
                <a:extLst>
                  <a:ext uri="{FF2B5EF4-FFF2-40B4-BE49-F238E27FC236}">
                    <a16:creationId xmlns:a16="http://schemas.microsoft.com/office/drawing/2014/main" id="{B1AFE776-0AAF-CC7B-5150-AD67068B8524}"/>
                  </a:ext>
                </a:extLst>
              </p:cNvPr>
              <p:cNvSpPr txBox="1"/>
              <p:nvPr/>
            </p:nvSpPr>
            <p:spPr>
              <a:xfrm>
                <a:off x="5220691" y="4089280"/>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2</m:t>
                    </m:r>
                  </m:oMath>
                </a14:m>
                <a:endParaRPr lang="es-ES_tradnl" sz="2000" i="1" baseline="-25000" dirty="0">
                  <a:solidFill>
                    <a:srgbClr val="FFC000"/>
                  </a:solidFill>
                </a:endParaRPr>
              </a:p>
            </p:txBody>
          </p:sp>
        </mc:Choice>
        <mc:Fallback xmlns="">
          <p:sp>
            <p:nvSpPr>
              <p:cNvPr id="73" name="TextBox 72">
                <a:extLst>
                  <a:ext uri="{FF2B5EF4-FFF2-40B4-BE49-F238E27FC236}">
                    <a16:creationId xmlns:a16="http://schemas.microsoft.com/office/drawing/2014/main" id="{B1AFE776-0AAF-CC7B-5150-AD67068B8524}"/>
                  </a:ext>
                </a:extLst>
              </p:cNvPr>
              <p:cNvSpPr txBox="1">
                <a:spLocks noRot="1" noChangeAspect="1" noMove="1" noResize="1" noEditPoints="1" noAdjustHandles="1" noChangeArrowheads="1" noChangeShapeType="1" noTextEdit="1"/>
              </p:cNvSpPr>
              <p:nvPr/>
            </p:nvSpPr>
            <p:spPr>
              <a:xfrm>
                <a:off x="5220691" y="4089280"/>
                <a:ext cx="1054550" cy="400110"/>
              </a:xfrm>
              <a:prstGeom prst="rect">
                <a:avLst/>
              </a:prstGeom>
              <a:blipFill>
                <a:blip r:embed="rId5"/>
                <a:stretch>
                  <a:fillRect l="-4762" t="-9375" b="-25000"/>
                </a:stretch>
              </a:blipFill>
            </p:spPr>
            <p:txBody>
              <a:bodyPr/>
              <a:lstStyle/>
              <a:p>
                <a:r>
                  <a:rPr lang="es-ES_tradnl">
                    <a:noFill/>
                  </a:rPr>
                  <a:t> </a:t>
                </a:r>
              </a:p>
            </p:txBody>
          </p:sp>
        </mc:Fallback>
      </mc:AlternateContent>
      <p:pic>
        <p:nvPicPr>
          <p:cNvPr id="4" name="Picture 3">
            <a:extLst>
              <a:ext uri="{FF2B5EF4-FFF2-40B4-BE49-F238E27FC236}">
                <a16:creationId xmlns:a16="http://schemas.microsoft.com/office/drawing/2014/main" id="{F90FA2E8-B55D-134E-58EF-86EC9740C2A6}"/>
              </a:ext>
            </a:extLst>
          </p:cNvPr>
          <p:cNvPicPr>
            <a:picLocks noChangeAspect="1"/>
          </p:cNvPicPr>
          <p:nvPr/>
        </p:nvPicPr>
        <p:blipFill>
          <a:blip r:embed="rId6"/>
          <a:srcRect t="32740" b="22039"/>
          <a:stretch/>
        </p:blipFill>
        <p:spPr>
          <a:xfrm flipH="1">
            <a:off x="305949" y="4564875"/>
            <a:ext cx="2433657" cy="1100542"/>
          </a:xfrm>
          <a:prstGeom prst="rect">
            <a:avLst/>
          </a:prstGeom>
        </p:spPr>
      </p:pic>
    </p:spTree>
    <p:extLst>
      <p:ext uri="{BB962C8B-B14F-4D97-AF65-F5344CB8AC3E}">
        <p14:creationId xmlns:p14="http://schemas.microsoft.com/office/powerpoint/2010/main" val="28106936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2ED998-8D5E-5891-01AB-E8711C0C8F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5D7B0B-85D6-E8A0-4443-2092EE45975A}"/>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668A42CA-63B5-4351-664C-79BB151BECF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88659E35-FEC3-65B3-7F98-F6E8D9CA428D}"/>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B7C113D8-3F3E-1C28-6962-D32047F40A15}"/>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¿Cómo toma decisiones el agente?</a:t>
            </a:r>
          </a:p>
        </p:txBody>
      </p:sp>
      <p:sp>
        <p:nvSpPr>
          <p:cNvPr id="39" name="Oval 38">
            <a:extLst>
              <a:ext uri="{FF2B5EF4-FFF2-40B4-BE49-F238E27FC236}">
                <a16:creationId xmlns:a16="http://schemas.microsoft.com/office/drawing/2014/main" id="{60D787E8-D99B-ACE1-460A-490B95781C1A}"/>
              </a:ext>
            </a:extLst>
          </p:cNvPr>
          <p:cNvSpPr/>
          <p:nvPr/>
        </p:nvSpPr>
        <p:spPr>
          <a:xfrm>
            <a:off x="1143378"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50" name="Oval 49">
            <a:extLst>
              <a:ext uri="{FF2B5EF4-FFF2-40B4-BE49-F238E27FC236}">
                <a16:creationId xmlns:a16="http://schemas.microsoft.com/office/drawing/2014/main" id="{AB97FA47-0DE2-B50E-116F-211A883AC193}"/>
              </a:ext>
            </a:extLst>
          </p:cNvPr>
          <p:cNvSpPr/>
          <p:nvPr/>
        </p:nvSpPr>
        <p:spPr>
          <a:xfrm>
            <a:off x="2358592" y="3538579"/>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cxnSp>
        <p:nvCxnSpPr>
          <p:cNvPr id="51" name="Straight Arrow Connector 50">
            <a:extLst>
              <a:ext uri="{FF2B5EF4-FFF2-40B4-BE49-F238E27FC236}">
                <a16:creationId xmlns:a16="http://schemas.microsoft.com/office/drawing/2014/main" id="{B9AA31FF-BFD7-41D9-E219-E5CFFCF0EDCE}"/>
              </a:ext>
            </a:extLst>
          </p:cNvPr>
          <p:cNvCxnSpPr>
            <a:cxnSpLocks/>
            <a:endCxn id="50" idx="2"/>
          </p:cNvCxnSpPr>
          <p:nvPr/>
        </p:nvCxnSpPr>
        <p:spPr>
          <a:xfrm>
            <a:off x="1902178" y="3844592"/>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B93277A7-AD2D-65BF-A1A0-5DCFE6883279}"/>
              </a:ext>
            </a:extLst>
          </p:cNvPr>
          <p:cNvSpPr/>
          <p:nvPr/>
        </p:nvSpPr>
        <p:spPr>
          <a:xfrm>
            <a:off x="3445672"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53" name="Straight Arrow Connector 52">
            <a:extLst>
              <a:ext uri="{FF2B5EF4-FFF2-40B4-BE49-F238E27FC236}">
                <a16:creationId xmlns:a16="http://schemas.microsoft.com/office/drawing/2014/main" id="{7BF74328-36AB-A137-4CC7-70B40AD195E9}"/>
              </a:ext>
            </a:extLst>
          </p:cNvPr>
          <p:cNvCxnSpPr>
            <a:cxnSpLocks/>
            <a:stCxn id="50" idx="6"/>
            <a:endCxn id="52" idx="2"/>
          </p:cNvCxnSpPr>
          <p:nvPr/>
        </p:nvCxnSpPr>
        <p:spPr>
          <a:xfrm>
            <a:off x="2970617" y="3844592"/>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59A36844-1038-42BD-2D3A-406F14C7B779}"/>
              </a:ext>
            </a:extLst>
          </p:cNvPr>
          <p:cNvSpPr/>
          <p:nvPr/>
        </p:nvSpPr>
        <p:spPr>
          <a:xfrm>
            <a:off x="4654202" y="3532631"/>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2</a:t>
            </a:r>
          </a:p>
        </p:txBody>
      </p:sp>
      <p:cxnSp>
        <p:nvCxnSpPr>
          <p:cNvPr id="55" name="Straight Arrow Connector 54">
            <a:extLst>
              <a:ext uri="{FF2B5EF4-FFF2-40B4-BE49-F238E27FC236}">
                <a16:creationId xmlns:a16="http://schemas.microsoft.com/office/drawing/2014/main" id="{E27C4DC7-6ACF-ABEE-3D4A-AB6948C870BF}"/>
              </a:ext>
            </a:extLst>
          </p:cNvPr>
          <p:cNvCxnSpPr>
            <a:cxnSpLocks/>
            <a:endCxn id="54" idx="2"/>
          </p:cNvCxnSpPr>
          <p:nvPr/>
        </p:nvCxnSpPr>
        <p:spPr>
          <a:xfrm>
            <a:off x="4197788" y="3838644"/>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091D2A89-4708-1E63-63F0-24E126F257EB}"/>
              </a:ext>
            </a:extLst>
          </p:cNvPr>
          <p:cNvSpPr/>
          <p:nvPr/>
        </p:nvSpPr>
        <p:spPr>
          <a:xfrm>
            <a:off x="5741282" y="3473232"/>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p:cxnSp>
        <p:nvCxnSpPr>
          <p:cNvPr id="57" name="Straight Arrow Connector 56">
            <a:extLst>
              <a:ext uri="{FF2B5EF4-FFF2-40B4-BE49-F238E27FC236}">
                <a16:creationId xmlns:a16="http://schemas.microsoft.com/office/drawing/2014/main" id="{7E4BF6D4-F9CB-28BB-5427-0FFA762EB4A3}"/>
              </a:ext>
            </a:extLst>
          </p:cNvPr>
          <p:cNvCxnSpPr>
            <a:cxnSpLocks/>
            <a:stCxn id="54" idx="6"/>
            <a:endCxn id="56" idx="2"/>
          </p:cNvCxnSpPr>
          <p:nvPr/>
        </p:nvCxnSpPr>
        <p:spPr>
          <a:xfrm>
            <a:off x="5266227" y="383864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37A79024-E7E5-5808-6A58-0105451C54B4}"/>
              </a:ext>
            </a:extLst>
          </p:cNvPr>
          <p:cNvSpPr/>
          <p:nvPr/>
        </p:nvSpPr>
        <p:spPr>
          <a:xfrm>
            <a:off x="6956496" y="3532631"/>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4</a:t>
            </a:r>
          </a:p>
        </p:txBody>
      </p:sp>
      <p:cxnSp>
        <p:nvCxnSpPr>
          <p:cNvPr id="63" name="Straight Arrow Connector 62">
            <a:extLst>
              <a:ext uri="{FF2B5EF4-FFF2-40B4-BE49-F238E27FC236}">
                <a16:creationId xmlns:a16="http://schemas.microsoft.com/office/drawing/2014/main" id="{93EEFE18-7691-CEFB-C746-47DF5AD5D47D}"/>
              </a:ext>
            </a:extLst>
          </p:cNvPr>
          <p:cNvCxnSpPr>
            <a:cxnSpLocks/>
            <a:endCxn id="62" idx="2"/>
          </p:cNvCxnSpPr>
          <p:nvPr/>
        </p:nvCxnSpPr>
        <p:spPr>
          <a:xfrm>
            <a:off x="6500082" y="3838644"/>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065CA713-E0C1-7455-DA13-75407AB224EC}"/>
              </a:ext>
            </a:extLst>
          </p:cNvPr>
          <p:cNvSpPr/>
          <p:nvPr/>
        </p:nvSpPr>
        <p:spPr>
          <a:xfrm>
            <a:off x="8043576" y="3473232"/>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4</a:t>
            </a:r>
            <a:endParaRPr lang="es-ES_tradnl" baseline="-25000" dirty="0"/>
          </a:p>
        </p:txBody>
      </p:sp>
      <p:cxnSp>
        <p:nvCxnSpPr>
          <p:cNvPr id="65" name="Straight Arrow Connector 64">
            <a:extLst>
              <a:ext uri="{FF2B5EF4-FFF2-40B4-BE49-F238E27FC236}">
                <a16:creationId xmlns:a16="http://schemas.microsoft.com/office/drawing/2014/main" id="{E14D2F59-BDA5-810B-2F21-A89CFFF59EEA}"/>
              </a:ext>
            </a:extLst>
          </p:cNvPr>
          <p:cNvCxnSpPr>
            <a:cxnSpLocks/>
            <a:stCxn id="62" idx="6"/>
            <a:endCxn id="64" idx="2"/>
          </p:cNvCxnSpPr>
          <p:nvPr/>
        </p:nvCxnSpPr>
        <p:spPr>
          <a:xfrm>
            <a:off x="7568521" y="383864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904FE2C1-2F00-C7BE-0A98-7F2C4D82CBEC}"/>
                  </a:ext>
                </a:extLst>
              </p:cNvPr>
              <p:cNvSpPr txBox="1"/>
              <p:nvPr/>
            </p:nvSpPr>
            <p:spPr>
              <a:xfrm>
                <a:off x="2850854" y="4089280"/>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1</m:t>
                    </m:r>
                  </m:oMath>
                </a14:m>
                <a:endParaRPr lang="es-ES_tradnl" sz="2000" i="1" baseline="-25000" dirty="0">
                  <a:solidFill>
                    <a:srgbClr val="FFC000"/>
                  </a:solidFill>
                </a:endParaRPr>
              </a:p>
            </p:txBody>
          </p:sp>
        </mc:Choice>
        <mc:Fallback xmlns="">
          <p:sp>
            <p:nvSpPr>
              <p:cNvPr id="72" name="TextBox 71">
                <a:extLst>
                  <a:ext uri="{FF2B5EF4-FFF2-40B4-BE49-F238E27FC236}">
                    <a16:creationId xmlns:a16="http://schemas.microsoft.com/office/drawing/2014/main" id="{904FE2C1-2F00-C7BE-0A98-7F2C4D82CBEC}"/>
                  </a:ext>
                </a:extLst>
              </p:cNvPr>
              <p:cNvSpPr txBox="1">
                <a:spLocks noRot="1" noChangeAspect="1" noMove="1" noResize="1" noEditPoints="1" noAdjustHandles="1" noChangeArrowheads="1" noChangeShapeType="1" noTextEdit="1"/>
              </p:cNvSpPr>
              <p:nvPr/>
            </p:nvSpPr>
            <p:spPr>
              <a:xfrm>
                <a:off x="2850854" y="4089280"/>
                <a:ext cx="1054550" cy="400110"/>
              </a:xfrm>
              <a:prstGeom prst="rect">
                <a:avLst/>
              </a:prstGeom>
              <a:blipFill>
                <a:blip r:embed="rId4"/>
                <a:stretch>
                  <a:fillRect l="-5952"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73" name="TextBox 72">
                <a:extLst>
                  <a:ext uri="{FF2B5EF4-FFF2-40B4-BE49-F238E27FC236}">
                    <a16:creationId xmlns:a16="http://schemas.microsoft.com/office/drawing/2014/main" id="{1BB21B19-CF6C-9F61-3DAE-3238A294B0A4}"/>
                  </a:ext>
                </a:extLst>
              </p:cNvPr>
              <p:cNvSpPr txBox="1"/>
              <p:nvPr/>
            </p:nvSpPr>
            <p:spPr>
              <a:xfrm>
                <a:off x="5220691" y="4089280"/>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2</m:t>
                    </m:r>
                  </m:oMath>
                </a14:m>
                <a:endParaRPr lang="es-ES_tradnl" sz="2000" i="1" baseline="-25000" dirty="0">
                  <a:solidFill>
                    <a:srgbClr val="FFC000"/>
                  </a:solidFill>
                </a:endParaRPr>
              </a:p>
            </p:txBody>
          </p:sp>
        </mc:Choice>
        <mc:Fallback xmlns="">
          <p:sp>
            <p:nvSpPr>
              <p:cNvPr id="73" name="TextBox 72">
                <a:extLst>
                  <a:ext uri="{FF2B5EF4-FFF2-40B4-BE49-F238E27FC236}">
                    <a16:creationId xmlns:a16="http://schemas.microsoft.com/office/drawing/2014/main" id="{1BB21B19-CF6C-9F61-3DAE-3238A294B0A4}"/>
                  </a:ext>
                </a:extLst>
              </p:cNvPr>
              <p:cNvSpPr txBox="1">
                <a:spLocks noRot="1" noChangeAspect="1" noMove="1" noResize="1" noEditPoints="1" noAdjustHandles="1" noChangeArrowheads="1" noChangeShapeType="1" noTextEdit="1"/>
              </p:cNvSpPr>
              <p:nvPr/>
            </p:nvSpPr>
            <p:spPr>
              <a:xfrm>
                <a:off x="5220691" y="4089280"/>
                <a:ext cx="1054550" cy="400110"/>
              </a:xfrm>
              <a:prstGeom prst="rect">
                <a:avLst/>
              </a:prstGeom>
              <a:blipFill>
                <a:blip r:embed="rId5"/>
                <a:stretch>
                  <a:fillRect l="-4762"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74" name="TextBox 73">
                <a:extLst>
                  <a:ext uri="{FF2B5EF4-FFF2-40B4-BE49-F238E27FC236}">
                    <a16:creationId xmlns:a16="http://schemas.microsoft.com/office/drawing/2014/main" id="{F8D025B9-17DD-3568-2D75-BD84EB91B616}"/>
                  </a:ext>
                </a:extLst>
              </p:cNvPr>
              <p:cNvSpPr txBox="1"/>
              <p:nvPr/>
            </p:nvSpPr>
            <p:spPr>
              <a:xfrm>
                <a:off x="7445861" y="4089280"/>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3</m:t>
                    </m:r>
                  </m:oMath>
                </a14:m>
                <a:endParaRPr lang="es-ES_tradnl" sz="2000" i="1" baseline="-25000" dirty="0">
                  <a:solidFill>
                    <a:srgbClr val="FFC000"/>
                  </a:solidFill>
                </a:endParaRPr>
              </a:p>
            </p:txBody>
          </p:sp>
        </mc:Choice>
        <mc:Fallback xmlns="">
          <p:sp>
            <p:nvSpPr>
              <p:cNvPr id="74" name="TextBox 73">
                <a:extLst>
                  <a:ext uri="{FF2B5EF4-FFF2-40B4-BE49-F238E27FC236}">
                    <a16:creationId xmlns:a16="http://schemas.microsoft.com/office/drawing/2014/main" id="{F8D025B9-17DD-3568-2D75-BD84EB91B616}"/>
                  </a:ext>
                </a:extLst>
              </p:cNvPr>
              <p:cNvSpPr txBox="1">
                <a:spLocks noRot="1" noChangeAspect="1" noMove="1" noResize="1" noEditPoints="1" noAdjustHandles="1" noChangeArrowheads="1" noChangeShapeType="1" noTextEdit="1"/>
              </p:cNvSpPr>
              <p:nvPr/>
            </p:nvSpPr>
            <p:spPr>
              <a:xfrm>
                <a:off x="7445861" y="4089280"/>
                <a:ext cx="1054550" cy="400110"/>
              </a:xfrm>
              <a:prstGeom prst="rect">
                <a:avLst/>
              </a:prstGeom>
              <a:blipFill>
                <a:blip r:embed="rId6"/>
                <a:stretch>
                  <a:fillRect l="-5952" t="-9375" b="-25000"/>
                </a:stretch>
              </a:blipFill>
            </p:spPr>
            <p:txBody>
              <a:bodyPr/>
              <a:lstStyle/>
              <a:p>
                <a:r>
                  <a:rPr lang="es-ES_tradnl">
                    <a:noFill/>
                  </a:rPr>
                  <a:t> </a:t>
                </a:r>
              </a:p>
            </p:txBody>
          </p:sp>
        </mc:Fallback>
      </mc:AlternateContent>
      <p:pic>
        <p:nvPicPr>
          <p:cNvPr id="4" name="Picture 3">
            <a:extLst>
              <a:ext uri="{FF2B5EF4-FFF2-40B4-BE49-F238E27FC236}">
                <a16:creationId xmlns:a16="http://schemas.microsoft.com/office/drawing/2014/main" id="{EEA03977-8BAA-AD80-426B-B8D66897809B}"/>
              </a:ext>
            </a:extLst>
          </p:cNvPr>
          <p:cNvPicPr>
            <a:picLocks noChangeAspect="1"/>
          </p:cNvPicPr>
          <p:nvPr/>
        </p:nvPicPr>
        <p:blipFill>
          <a:blip r:embed="rId7"/>
          <a:srcRect t="32740" b="22039"/>
          <a:stretch/>
        </p:blipFill>
        <p:spPr>
          <a:xfrm flipH="1">
            <a:off x="305949" y="4564875"/>
            <a:ext cx="2433657" cy="1100542"/>
          </a:xfrm>
          <a:prstGeom prst="rect">
            <a:avLst/>
          </a:prstGeom>
        </p:spPr>
      </p:pic>
    </p:spTree>
    <p:extLst>
      <p:ext uri="{BB962C8B-B14F-4D97-AF65-F5344CB8AC3E}">
        <p14:creationId xmlns:p14="http://schemas.microsoft.com/office/powerpoint/2010/main" val="14052539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45D43-5129-4F3C-0DB1-5FBB9D524F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AA70D8-6686-9F7A-365F-60BC90968C53}"/>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93271B99-ED84-2809-E154-651756ED8A0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C8CCD7A5-F251-BDA9-6B3B-D050F37CB947}"/>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40B8E1BC-A2D2-BE98-0E4F-4BE55EC7A20D}"/>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¿Cómo toma decisiones el agente?</a:t>
            </a:r>
          </a:p>
        </p:txBody>
      </p:sp>
      <p:sp>
        <p:nvSpPr>
          <p:cNvPr id="16" name="Rectangle 15">
            <a:extLst>
              <a:ext uri="{FF2B5EF4-FFF2-40B4-BE49-F238E27FC236}">
                <a16:creationId xmlns:a16="http://schemas.microsoft.com/office/drawing/2014/main" id="{86A7FCF3-9128-71D7-5F24-4F99D88F8909}"/>
              </a:ext>
            </a:extLst>
          </p:cNvPr>
          <p:cNvSpPr/>
          <p:nvPr/>
        </p:nvSpPr>
        <p:spPr>
          <a:xfrm>
            <a:off x="10345870" y="3520875"/>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dirty="0">
                <a:solidFill>
                  <a:sysClr val="windowText" lastClr="000000"/>
                </a:solidFill>
              </a:rPr>
              <a:t>s</a:t>
            </a:r>
            <a:r>
              <a:rPr lang="es-ES_tradnl" sz="2800" baseline="-25000" dirty="0">
                <a:solidFill>
                  <a:sysClr val="windowText" lastClr="000000"/>
                </a:solidFill>
              </a:rPr>
              <a:t>5</a:t>
            </a:r>
            <a:endParaRPr lang="es-ES_tradnl" sz="2800" dirty="0">
              <a:solidFill>
                <a:sysClr val="windowText" lastClr="000000"/>
              </a:solidFill>
            </a:endParaRPr>
          </a:p>
        </p:txBody>
      </p:sp>
      <p:sp>
        <p:nvSpPr>
          <p:cNvPr id="39" name="Oval 38">
            <a:extLst>
              <a:ext uri="{FF2B5EF4-FFF2-40B4-BE49-F238E27FC236}">
                <a16:creationId xmlns:a16="http://schemas.microsoft.com/office/drawing/2014/main" id="{ABF1F06E-5D9D-54D3-3073-6D1B70DC5C20}"/>
              </a:ext>
            </a:extLst>
          </p:cNvPr>
          <p:cNvSpPr/>
          <p:nvPr/>
        </p:nvSpPr>
        <p:spPr>
          <a:xfrm>
            <a:off x="1143378"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50" name="Oval 49">
            <a:extLst>
              <a:ext uri="{FF2B5EF4-FFF2-40B4-BE49-F238E27FC236}">
                <a16:creationId xmlns:a16="http://schemas.microsoft.com/office/drawing/2014/main" id="{CFEF31AD-7EFA-F397-6B85-8B3D21FB5657}"/>
              </a:ext>
            </a:extLst>
          </p:cNvPr>
          <p:cNvSpPr/>
          <p:nvPr/>
        </p:nvSpPr>
        <p:spPr>
          <a:xfrm>
            <a:off x="2358592" y="3538579"/>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cxnSp>
        <p:nvCxnSpPr>
          <p:cNvPr id="51" name="Straight Arrow Connector 50">
            <a:extLst>
              <a:ext uri="{FF2B5EF4-FFF2-40B4-BE49-F238E27FC236}">
                <a16:creationId xmlns:a16="http://schemas.microsoft.com/office/drawing/2014/main" id="{FE92156B-D0C2-888C-2872-F173A3AE7373}"/>
              </a:ext>
            </a:extLst>
          </p:cNvPr>
          <p:cNvCxnSpPr>
            <a:cxnSpLocks/>
            <a:endCxn id="50" idx="2"/>
          </p:cNvCxnSpPr>
          <p:nvPr/>
        </p:nvCxnSpPr>
        <p:spPr>
          <a:xfrm>
            <a:off x="1902178" y="3844592"/>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41E9A7D9-12AD-765B-7A6D-BAD55EB6C16F}"/>
              </a:ext>
            </a:extLst>
          </p:cNvPr>
          <p:cNvSpPr/>
          <p:nvPr/>
        </p:nvSpPr>
        <p:spPr>
          <a:xfrm>
            <a:off x="3445672" y="3479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53" name="Straight Arrow Connector 52">
            <a:extLst>
              <a:ext uri="{FF2B5EF4-FFF2-40B4-BE49-F238E27FC236}">
                <a16:creationId xmlns:a16="http://schemas.microsoft.com/office/drawing/2014/main" id="{F23B15BD-B259-4C01-77D8-48CB0B400EE1}"/>
              </a:ext>
            </a:extLst>
          </p:cNvPr>
          <p:cNvCxnSpPr>
            <a:cxnSpLocks/>
            <a:stCxn id="50" idx="6"/>
            <a:endCxn id="52" idx="2"/>
          </p:cNvCxnSpPr>
          <p:nvPr/>
        </p:nvCxnSpPr>
        <p:spPr>
          <a:xfrm>
            <a:off x="2970617" y="3844592"/>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3FDB885B-617B-7083-4AE6-B19B3D3F147A}"/>
              </a:ext>
            </a:extLst>
          </p:cNvPr>
          <p:cNvSpPr/>
          <p:nvPr/>
        </p:nvSpPr>
        <p:spPr>
          <a:xfrm>
            <a:off x="4654202" y="3532631"/>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2</a:t>
            </a:r>
          </a:p>
        </p:txBody>
      </p:sp>
      <p:cxnSp>
        <p:nvCxnSpPr>
          <p:cNvPr id="55" name="Straight Arrow Connector 54">
            <a:extLst>
              <a:ext uri="{FF2B5EF4-FFF2-40B4-BE49-F238E27FC236}">
                <a16:creationId xmlns:a16="http://schemas.microsoft.com/office/drawing/2014/main" id="{EC27CE22-0913-6186-2799-89F44AC69844}"/>
              </a:ext>
            </a:extLst>
          </p:cNvPr>
          <p:cNvCxnSpPr>
            <a:cxnSpLocks/>
            <a:endCxn id="54" idx="2"/>
          </p:cNvCxnSpPr>
          <p:nvPr/>
        </p:nvCxnSpPr>
        <p:spPr>
          <a:xfrm>
            <a:off x="4197788" y="3838644"/>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502C7C4C-9C68-8102-1248-97A5DCC888D1}"/>
              </a:ext>
            </a:extLst>
          </p:cNvPr>
          <p:cNvSpPr/>
          <p:nvPr/>
        </p:nvSpPr>
        <p:spPr>
          <a:xfrm>
            <a:off x="5741282" y="3473232"/>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p:cxnSp>
        <p:nvCxnSpPr>
          <p:cNvPr id="57" name="Straight Arrow Connector 56">
            <a:extLst>
              <a:ext uri="{FF2B5EF4-FFF2-40B4-BE49-F238E27FC236}">
                <a16:creationId xmlns:a16="http://schemas.microsoft.com/office/drawing/2014/main" id="{DE72435D-6D01-ED1F-81DB-6803FA0CDB51}"/>
              </a:ext>
            </a:extLst>
          </p:cNvPr>
          <p:cNvCxnSpPr>
            <a:cxnSpLocks/>
            <a:stCxn id="54" idx="6"/>
            <a:endCxn id="56" idx="2"/>
          </p:cNvCxnSpPr>
          <p:nvPr/>
        </p:nvCxnSpPr>
        <p:spPr>
          <a:xfrm>
            <a:off x="5266227" y="383864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2595B530-7D39-C72A-7E30-140766183C00}"/>
              </a:ext>
            </a:extLst>
          </p:cNvPr>
          <p:cNvSpPr/>
          <p:nvPr/>
        </p:nvSpPr>
        <p:spPr>
          <a:xfrm>
            <a:off x="6956496" y="3532631"/>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4</a:t>
            </a:r>
          </a:p>
        </p:txBody>
      </p:sp>
      <p:cxnSp>
        <p:nvCxnSpPr>
          <p:cNvPr id="63" name="Straight Arrow Connector 62">
            <a:extLst>
              <a:ext uri="{FF2B5EF4-FFF2-40B4-BE49-F238E27FC236}">
                <a16:creationId xmlns:a16="http://schemas.microsoft.com/office/drawing/2014/main" id="{C9EB30A9-E89E-29C0-4E28-4C7BC0197AEE}"/>
              </a:ext>
            </a:extLst>
          </p:cNvPr>
          <p:cNvCxnSpPr>
            <a:cxnSpLocks/>
            <a:endCxn id="62" idx="2"/>
          </p:cNvCxnSpPr>
          <p:nvPr/>
        </p:nvCxnSpPr>
        <p:spPr>
          <a:xfrm>
            <a:off x="6500082" y="3838644"/>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BB22A3C3-D414-B028-E411-CFB8B24BA900}"/>
              </a:ext>
            </a:extLst>
          </p:cNvPr>
          <p:cNvSpPr/>
          <p:nvPr/>
        </p:nvSpPr>
        <p:spPr>
          <a:xfrm>
            <a:off x="8043576" y="3473232"/>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4</a:t>
            </a:r>
            <a:endParaRPr lang="es-ES_tradnl" baseline="-25000" dirty="0"/>
          </a:p>
        </p:txBody>
      </p:sp>
      <p:cxnSp>
        <p:nvCxnSpPr>
          <p:cNvPr id="65" name="Straight Arrow Connector 64">
            <a:extLst>
              <a:ext uri="{FF2B5EF4-FFF2-40B4-BE49-F238E27FC236}">
                <a16:creationId xmlns:a16="http://schemas.microsoft.com/office/drawing/2014/main" id="{40D1F707-8ADF-B2C4-CD25-DBFE0AC68C6E}"/>
              </a:ext>
            </a:extLst>
          </p:cNvPr>
          <p:cNvCxnSpPr>
            <a:cxnSpLocks/>
            <a:stCxn id="62" idx="6"/>
            <a:endCxn id="64" idx="2"/>
          </p:cNvCxnSpPr>
          <p:nvPr/>
        </p:nvCxnSpPr>
        <p:spPr>
          <a:xfrm>
            <a:off x="7568521" y="383864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id="{56764D10-1350-F7D5-6020-C270DFFD776B}"/>
              </a:ext>
            </a:extLst>
          </p:cNvPr>
          <p:cNvSpPr/>
          <p:nvPr/>
        </p:nvSpPr>
        <p:spPr>
          <a:xfrm>
            <a:off x="9264187" y="3532631"/>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5</a:t>
            </a:r>
          </a:p>
        </p:txBody>
      </p:sp>
      <p:cxnSp>
        <p:nvCxnSpPr>
          <p:cNvPr id="67" name="Straight Arrow Connector 66">
            <a:extLst>
              <a:ext uri="{FF2B5EF4-FFF2-40B4-BE49-F238E27FC236}">
                <a16:creationId xmlns:a16="http://schemas.microsoft.com/office/drawing/2014/main" id="{48F4A750-C2E3-1883-3595-9B4A0A26D841}"/>
              </a:ext>
            </a:extLst>
          </p:cNvPr>
          <p:cNvCxnSpPr>
            <a:cxnSpLocks/>
            <a:endCxn id="66" idx="2"/>
          </p:cNvCxnSpPr>
          <p:nvPr/>
        </p:nvCxnSpPr>
        <p:spPr>
          <a:xfrm>
            <a:off x="8807773" y="3838644"/>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5E971E23-915E-C8D7-DE48-E13FC200572F}"/>
              </a:ext>
            </a:extLst>
          </p:cNvPr>
          <p:cNvCxnSpPr>
            <a:cxnSpLocks/>
            <a:stCxn id="66" idx="6"/>
          </p:cNvCxnSpPr>
          <p:nvPr/>
        </p:nvCxnSpPr>
        <p:spPr>
          <a:xfrm>
            <a:off x="9876212" y="383864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15683ECD-DC41-789A-4665-24ED79EBD55E}"/>
                  </a:ext>
                </a:extLst>
              </p:cNvPr>
              <p:cNvSpPr txBox="1"/>
              <p:nvPr/>
            </p:nvSpPr>
            <p:spPr>
              <a:xfrm>
                <a:off x="2850854" y="4089280"/>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1</m:t>
                    </m:r>
                  </m:oMath>
                </a14:m>
                <a:endParaRPr lang="es-ES_tradnl" sz="2000" i="1" baseline="-25000" dirty="0">
                  <a:solidFill>
                    <a:srgbClr val="FFC000"/>
                  </a:solidFill>
                </a:endParaRPr>
              </a:p>
            </p:txBody>
          </p:sp>
        </mc:Choice>
        <mc:Fallback xmlns="">
          <p:sp>
            <p:nvSpPr>
              <p:cNvPr id="72" name="TextBox 71">
                <a:extLst>
                  <a:ext uri="{FF2B5EF4-FFF2-40B4-BE49-F238E27FC236}">
                    <a16:creationId xmlns:a16="http://schemas.microsoft.com/office/drawing/2014/main" id="{15683ECD-DC41-789A-4665-24ED79EBD55E}"/>
                  </a:ext>
                </a:extLst>
              </p:cNvPr>
              <p:cNvSpPr txBox="1">
                <a:spLocks noRot="1" noChangeAspect="1" noMove="1" noResize="1" noEditPoints="1" noAdjustHandles="1" noChangeArrowheads="1" noChangeShapeType="1" noTextEdit="1"/>
              </p:cNvSpPr>
              <p:nvPr/>
            </p:nvSpPr>
            <p:spPr>
              <a:xfrm>
                <a:off x="2850854" y="4089280"/>
                <a:ext cx="1054550" cy="400110"/>
              </a:xfrm>
              <a:prstGeom prst="rect">
                <a:avLst/>
              </a:prstGeom>
              <a:blipFill>
                <a:blip r:embed="rId4"/>
                <a:stretch>
                  <a:fillRect l="-5952"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73" name="TextBox 72">
                <a:extLst>
                  <a:ext uri="{FF2B5EF4-FFF2-40B4-BE49-F238E27FC236}">
                    <a16:creationId xmlns:a16="http://schemas.microsoft.com/office/drawing/2014/main" id="{C2599386-8194-2332-8BCE-DC1E90BF9D04}"/>
                  </a:ext>
                </a:extLst>
              </p:cNvPr>
              <p:cNvSpPr txBox="1"/>
              <p:nvPr/>
            </p:nvSpPr>
            <p:spPr>
              <a:xfrm>
                <a:off x="5220691" y="4089280"/>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2</m:t>
                    </m:r>
                  </m:oMath>
                </a14:m>
                <a:endParaRPr lang="es-ES_tradnl" sz="2000" i="1" baseline="-25000" dirty="0">
                  <a:solidFill>
                    <a:srgbClr val="FFC000"/>
                  </a:solidFill>
                </a:endParaRPr>
              </a:p>
            </p:txBody>
          </p:sp>
        </mc:Choice>
        <mc:Fallback xmlns="">
          <p:sp>
            <p:nvSpPr>
              <p:cNvPr id="73" name="TextBox 72">
                <a:extLst>
                  <a:ext uri="{FF2B5EF4-FFF2-40B4-BE49-F238E27FC236}">
                    <a16:creationId xmlns:a16="http://schemas.microsoft.com/office/drawing/2014/main" id="{C2599386-8194-2332-8BCE-DC1E90BF9D04}"/>
                  </a:ext>
                </a:extLst>
              </p:cNvPr>
              <p:cNvSpPr txBox="1">
                <a:spLocks noRot="1" noChangeAspect="1" noMove="1" noResize="1" noEditPoints="1" noAdjustHandles="1" noChangeArrowheads="1" noChangeShapeType="1" noTextEdit="1"/>
              </p:cNvSpPr>
              <p:nvPr/>
            </p:nvSpPr>
            <p:spPr>
              <a:xfrm>
                <a:off x="5220691" y="4089280"/>
                <a:ext cx="1054550" cy="400110"/>
              </a:xfrm>
              <a:prstGeom prst="rect">
                <a:avLst/>
              </a:prstGeom>
              <a:blipFill>
                <a:blip r:embed="rId5"/>
                <a:stretch>
                  <a:fillRect l="-4762"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74" name="TextBox 73">
                <a:extLst>
                  <a:ext uri="{FF2B5EF4-FFF2-40B4-BE49-F238E27FC236}">
                    <a16:creationId xmlns:a16="http://schemas.microsoft.com/office/drawing/2014/main" id="{8A656A55-F038-2F07-876A-E2795FA84FC9}"/>
                  </a:ext>
                </a:extLst>
              </p:cNvPr>
              <p:cNvSpPr txBox="1"/>
              <p:nvPr/>
            </p:nvSpPr>
            <p:spPr>
              <a:xfrm>
                <a:off x="7445861" y="4089280"/>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3</m:t>
                    </m:r>
                  </m:oMath>
                </a14:m>
                <a:endParaRPr lang="es-ES_tradnl" sz="2000" i="1" baseline="-25000" dirty="0">
                  <a:solidFill>
                    <a:srgbClr val="FFC000"/>
                  </a:solidFill>
                </a:endParaRPr>
              </a:p>
            </p:txBody>
          </p:sp>
        </mc:Choice>
        <mc:Fallback xmlns="">
          <p:sp>
            <p:nvSpPr>
              <p:cNvPr id="74" name="TextBox 73">
                <a:extLst>
                  <a:ext uri="{FF2B5EF4-FFF2-40B4-BE49-F238E27FC236}">
                    <a16:creationId xmlns:a16="http://schemas.microsoft.com/office/drawing/2014/main" id="{8A656A55-F038-2F07-876A-E2795FA84FC9}"/>
                  </a:ext>
                </a:extLst>
              </p:cNvPr>
              <p:cNvSpPr txBox="1">
                <a:spLocks noRot="1" noChangeAspect="1" noMove="1" noResize="1" noEditPoints="1" noAdjustHandles="1" noChangeArrowheads="1" noChangeShapeType="1" noTextEdit="1"/>
              </p:cNvSpPr>
              <p:nvPr/>
            </p:nvSpPr>
            <p:spPr>
              <a:xfrm>
                <a:off x="7445861" y="4089280"/>
                <a:ext cx="1054550" cy="400110"/>
              </a:xfrm>
              <a:prstGeom prst="rect">
                <a:avLst/>
              </a:prstGeom>
              <a:blipFill>
                <a:blip r:embed="rId6"/>
                <a:stretch>
                  <a:fillRect l="-5952"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75" name="TextBox 74">
                <a:extLst>
                  <a:ext uri="{FF2B5EF4-FFF2-40B4-BE49-F238E27FC236}">
                    <a16:creationId xmlns:a16="http://schemas.microsoft.com/office/drawing/2014/main" id="{1C6778C7-A6D0-108E-B997-780A7A4FD925}"/>
                  </a:ext>
                </a:extLst>
              </p:cNvPr>
              <p:cNvSpPr txBox="1"/>
              <p:nvPr/>
            </p:nvSpPr>
            <p:spPr>
              <a:xfrm>
                <a:off x="9713471" y="4089280"/>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4</m:t>
                    </m:r>
                  </m:oMath>
                </a14:m>
                <a:endParaRPr lang="es-ES_tradnl" sz="2000" i="1" baseline="-25000" dirty="0">
                  <a:solidFill>
                    <a:srgbClr val="FFC000"/>
                  </a:solidFill>
                </a:endParaRPr>
              </a:p>
            </p:txBody>
          </p:sp>
        </mc:Choice>
        <mc:Fallback xmlns="">
          <p:sp>
            <p:nvSpPr>
              <p:cNvPr id="75" name="TextBox 74">
                <a:extLst>
                  <a:ext uri="{FF2B5EF4-FFF2-40B4-BE49-F238E27FC236}">
                    <a16:creationId xmlns:a16="http://schemas.microsoft.com/office/drawing/2014/main" id="{1C6778C7-A6D0-108E-B997-780A7A4FD925}"/>
                  </a:ext>
                </a:extLst>
              </p:cNvPr>
              <p:cNvSpPr txBox="1">
                <a:spLocks noRot="1" noChangeAspect="1" noMove="1" noResize="1" noEditPoints="1" noAdjustHandles="1" noChangeArrowheads="1" noChangeShapeType="1" noTextEdit="1"/>
              </p:cNvSpPr>
              <p:nvPr/>
            </p:nvSpPr>
            <p:spPr>
              <a:xfrm>
                <a:off x="9713471" y="4089280"/>
                <a:ext cx="1054550" cy="400110"/>
              </a:xfrm>
              <a:prstGeom prst="rect">
                <a:avLst/>
              </a:prstGeom>
              <a:blipFill>
                <a:blip r:embed="rId7"/>
                <a:stretch>
                  <a:fillRect l="-5952" t="-9375" b="-25000"/>
                </a:stretch>
              </a:blipFill>
            </p:spPr>
            <p:txBody>
              <a:bodyPr/>
              <a:lstStyle/>
              <a:p>
                <a:r>
                  <a:rPr lang="es-ES_tradnl">
                    <a:noFill/>
                  </a:rPr>
                  <a:t> </a:t>
                </a:r>
              </a:p>
            </p:txBody>
          </p:sp>
        </mc:Fallback>
      </mc:AlternateContent>
      <p:pic>
        <p:nvPicPr>
          <p:cNvPr id="4" name="Picture 3">
            <a:extLst>
              <a:ext uri="{FF2B5EF4-FFF2-40B4-BE49-F238E27FC236}">
                <a16:creationId xmlns:a16="http://schemas.microsoft.com/office/drawing/2014/main" id="{832593D4-37F6-8DD4-EBCF-FA669D6A5E5D}"/>
              </a:ext>
            </a:extLst>
          </p:cNvPr>
          <p:cNvPicPr>
            <a:picLocks noChangeAspect="1"/>
          </p:cNvPicPr>
          <p:nvPr/>
        </p:nvPicPr>
        <p:blipFill>
          <a:blip r:embed="rId8"/>
          <a:srcRect t="32740" b="22039"/>
          <a:stretch/>
        </p:blipFill>
        <p:spPr>
          <a:xfrm flipH="1">
            <a:off x="305949" y="4564875"/>
            <a:ext cx="2433657" cy="1100542"/>
          </a:xfrm>
          <a:prstGeom prst="rect">
            <a:avLst/>
          </a:prstGeom>
        </p:spPr>
      </p:pic>
      <p:sp>
        <p:nvSpPr>
          <p:cNvPr id="6" name="TextBox 5">
            <a:extLst>
              <a:ext uri="{FF2B5EF4-FFF2-40B4-BE49-F238E27FC236}">
                <a16:creationId xmlns:a16="http://schemas.microsoft.com/office/drawing/2014/main" id="{A6BC68EC-866F-18D5-296F-2597B803FB00}"/>
              </a:ext>
            </a:extLst>
          </p:cNvPr>
          <p:cNvSpPr txBox="1"/>
          <p:nvPr/>
        </p:nvSpPr>
        <p:spPr>
          <a:xfrm>
            <a:off x="3769971" y="4734077"/>
            <a:ext cx="6470775" cy="1200329"/>
          </a:xfrm>
          <a:prstGeom prst="rect">
            <a:avLst/>
          </a:prstGeom>
          <a:noFill/>
        </p:spPr>
        <p:txBody>
          <a:bodyPr wrap="square" rtlCol="0">
            <a:spAutoFit/>
          </a:bodyPr>
          <a:lstStyle/>
          <a:p>
            <a:r>
              <a:rPr lang="es-ES" sz="1800" b="1" dirty="0">
                <a:solidFill>
                  <a:schemeClr val="accent4"/>
                </a:solidFill>
              </a:rPr>
              <a:t>Retorno</a:t>
            </a:r>
            <a:r>
              <a:rPr lang="es-ES_tradnl" dirty="0"/>
              <a:t> en s</a:t>
            </a:r>
            <a:r>
              <a:rPr lang="es-ES_tradnl" baseline="-25000" dirty="0"/>
              <a:t>1</a:t>
            </a:r>
            <a:r>
              <a:rPr lang="es-ES_tradnl" dirty="0"/>
              <a:t> es la suma de todas las recompensas desde ese estado hasta el final: </a:t>
            </a:r>
          </a:p>
          <a:p>
            <a:endParaRPr lang="es-ES_tradnl" dirty="0"/>
          </a:p>
          <a:p>
            <a:pPr algn="ctr"/>
            <a:r>
              <a:rPr lang="es-ES" sz="1800" b="1" dirty="0">
                <a:solidFill>
                  <a:schemeClr val="accent4"/>
                </a:solidFill>
              </a:rPr>
              <a:t>Retorno</a:t>
            </a:r>
            <a:r>
              <a:rPr lang="es-ES" sz="1800" b="1" baseline="-25000" dirty="0">
                <a:solidFill>
                  <a:schemeClr val="accent4"/>
                </a:solidFill>
              </a:rPr>
              <a:t>s1</a:t>
            </a:r>
            <a:r>
              <a:rPr lang="es-ES_tradnl" dirty="0"/>
              <a:t> = r</a:t>
            </a:r>
            <a:r>
              <a:rPr lang="es-ES_tradnl" baseline="-25000" dirty="0"/>
              <a:t>1</a:t>
            </a:r>
            <a:r>
              <a:rPr lang="es-ES_tradnl" dirty="0"/>
              <a:t> + r</a:t>
            </a:r>
            <a:r>
              <a:rPr lang="es-ES_tradnl" baseline="-25000" dirty="0"/>
              <a:t>2</a:t>
            </a:r>
            <a:r>
              <a:rPr lang="es-ES_tradnl" dirty="0"/>
              <a:t> + r</a:t>
            </a:r>
            <a:r>
              <a:rPr lang="es-ES_tradnl" baseline="-25000" dirty="0"/>
              <a:t>3</a:t>
            </a:r>
            <a:r>
              <a:rPr lang="es-ES_tradnl" dirty="0"/>
              <a:t> + r</a:t>
            </a:r>
            <a:r>
              <a:rPr lang="es-ES_tradnl" baseline="-25000" dirty="0"/>
              <a:t>4</a:t>
            </a:r>
          </a:p>
        </p:txBody>
      </p:sp>
    </p:spTree>
    <p:extLst>
      <p:ext uri="{BB962C8B-B14F-4D97-AF65-F5344CB8AC3E}">
        <p14:creationId xmlns:p14="http://schemas.microsoft.com/office/powerpoint/2010/main" val="28785669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146041"/>
                <a:ext cx="10691265" cy="3939072"/>
              </a:xfrm>
            </p:spPr>
            <p:txBody>
              <a:bodyPr>
                <a:normAutofit/>
              </a:bodyPr>
              <a:lstStyle/>
              <a:p>
                <a:pPr marL="0" indent="0">
                  <a:buNone/>
                </a:pPr>
                <a:r>
                  <a:rPr lang="es-ES_tradnl" sz="2400" dirty="0"/>
                  <a:t>Al calcular el retorno, no se suman simplemente todas las recompensas. Se aplica </a:t>
                </a:r>
                <a:r>
                  <a:rPr lang="es-ES_tradnl" sz="2400" b="1" dirty="0">
                    <a:solidFill>
                      <a:schemeClr val="accent6">
                        <a:lumMod val="60000"/>
                        <a:lumOff val="40000"/>
                      </a:schemeClr>
                    </a:solidFill>
                  </a:rPr>
                  <a:t>un factor de descuento </a:t>
                </a:r>
                <a:r>
                  <a:rPr lang="es-ES_tradnl" sz="2400" b="1" dirty="0" err="1">
                    <a:solidFill>
                      <a:schemeClr val="accent6">
                        <a:lumMod val="60000"/>
                        <a:lumOff val="40000"/>
                      </a:schemeClr>
                    </a:solidFill>
                  </a:rPr>
                  <a:t>γ</a:t>
                </a:r>
                <a:r>
                  <a:rPr lang="es-ES_tradnl" sz="2400" b="1" dirty="0">
                    <a:solidFill>
                      <a:schemeClr val="accent6">
                        <a:lumMod val="60000"/>
                        <a:lumOff val="40000"/>
                      </a:schemeClr>
                    </a:solidFill>
                  </a:rPr>
                  <a:t> </a:t>
                </a:r>
                <a:r>
                  <a:rPr lang="es-ES_tradnl" sz="2400" dirty="0"/>
                  <a:t>que reduce el valor de las recompensas futuras:</a:t>
                </a:r>
              </a:p>
              <a:p>
                <a:pPr marL="0" indent="0">
                  <a:buNone/>
                </a:pPr>
                <a:endParaRPr lang="es-ES_tradnl"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𝑅𝑒𝑡𝑜𝑟𝑛𝑜</m:t>
                      </m:r>
                      <m:r>
                        <a:rPr lang="es-ES_tradnl" sz="2400" b="0" i="1" smtClean="0">
                          <a:latin typeface="Cambria Math" panose="02040503050406030204" pitchFamily="18" charset="0"/>
                        </a:rPr>
                        <m:t>= </m:t>
                      </m:r>
                      <m:sSub>
                        <m:sSubPr>
                          <m:ctrlPr>
                            <a:rPr lang="es-ES_tradnl" sz="2400" b="0" i="1" smtClean="0">
                              <a:latin typeface="Cambria Math" panose="02040503050406030204" pitchFamily="18" charset="0"/>
                            </a:rPr>
                          </m:ctrlPr>
                        </m:sSubPr>
                        <m:e>
                          <m:r>
                            <a:rPr lang="es-ES_tradnl" sz="2400" b="0" i="1" smtClean="0">
                              <a:latin typeface="Cambria Math" panose="02040503050406030204" pitchFamily="18" charset="0"/>
                            </a:rPr>
                            <m:t>𝑟</m:t>
                          </m:r>
                        </m:e>
                        <m:sub>
                          <m:r>
                            <a:rPr lang="es-ES_tradnl" sz="2400" b="0" i="1" smtClean="0">
                              <a:latin typeface="Cambria Math" panose="02040503050406030204" pitchFamily="18" charset="0"/>
                            </a:rPr>
                            <m:t>0</m:t>
                          </m:r>
                        </m:sub>
                      </m:sSub>
                      <m:r>
                        <a:rPr lang="es-ES_tradnl" sz="2400" b="0" i="1" smtClean="0">
                          <a:latin typeface="Cambria Math" panose="02040503050406030204" pitchFamily="18" charset="0"/>
                        </a:rPr>
                        <m:t>+</m:t>
                      </m:r>
                      <m:r>
                        <a:rPr lang="es-ES_tradnl" sz="2400" i="1" smtClean="0">
                          <a:latin typeface="Cambria Math" panose="02040503050406030204" pitchFamily="18" charset="0"/>
                          <a:ea typeface="Cambria Math" panose="02040503050406030204" pitchFamily="18" charset="0"/>
                        </a:rPr>
                        <m:t>𝛾</m:t>
                      </m:r>
                      <m:sSub>
                        <m:sSubPr>
                          <m:ctrlPr>
                            <a:rPr lang="es-ES_tradnl" sz="2400" i="1" smtClean="0">
                              <a:latin typeface="Cambria Math" panose="02040503050406030204" pitchFamily="18" charset="0"/>
                            </a:rPr>
                          </m:ctrlPr>
                        </m:sSubPr>
                        <m:e>
                          <m:r>
                            <a:rPr lang="es-ES_tradnl" sz="2400" i="1" smtClean="0">
                              <a:latin typeface="Cambria Math" panose="02040503050406030204" pitchFamily="18" charset="0"/>
                            </a:rPr>
                            <m:t>𝑟</m:t>
                          </m:r>
                        </m:e>
                        <m:sub>
                          <m:r>
                            <a:rPr lang="es-ES_tradnl" sz="2400" b="0" i="1" smtClean="0">
                              <a:latin typeface="Cambria Math" panose="02040503050406030204" pitchFamily="18" charset="0"/>
                            </a:rPr>
                            <m:t>1</m:t>
                          </m:r>
                        </m:sub>
                      </m:sSub>
                      <m:r>
                        <a:rPr lang="es-ES_tradnl" sz="2400" b="0" i="1" smtClean="0">
                          <a:latin typeface="Cambria Math" panose="02040503050406030204" pitchFamily="18" charset="0"/>
                        </a:rPr>
                        <m:t>+</m:t>
                      </m:r>
                      <m:sSup>
                        <m:sSupPr>
                          <m:ctrlPr>
                            <a:rPr lang="es-ES_tradnl" sz="2400" b="0" i="1" smtClean="0">
                              <a:latin typeface="Cambria Math" panose="02040503050406030204" pitchFamily="18" charset="0"/>
                            </a:rPr>
                          </m:ctrlPr>
                        </m:sSupPr>
                        <m:e>
                          <m:r>
                            <a:rPr lang="es-ES_tradnl" sz="2400" i="1" smtClean="0">
                              <a:latin typeface="Cambria Math" panose="02040503050406030204" pitchFamily="18" charset="0"/>
                              <a:ea typeface="Cambria Math" panose="02040503050406030204" pitchFamily="18" charset="0"/>
                            </a:rPr>
                            <m:t>𝛾</m:t>
                          </m:r>
                        </m:e>
                        <m:sup>
                          <m:r>
                            <a:rPr lang="es-ES_tradnl" sz="2400" b="0" i="1" smtClean="0">
                              <a:latin typeface="Cambria Math" panose="02040503050406030204" pitchFamily="18" charset="0"/>
                            </a:rPr>
                            <m:t>2</m:t>
                          </m:r>
                        </m:sup>
                      </m:sSup>
                      <m:sSub>
                        <m:sSubPr>
                          <m:ctrlPr>
                            <a:rPr lang="es-ES_tradnl" sz="2400" i="1" smtClean="0">
                              <a:latin typeface="Cambria Math" panose="02040503050406030204" pitchFamily="18" charset="0"/>
                            </a:rPr>
                          </m:ctrlPr>
                        </m:sSubPr>
                        <m:e>
                          <m:r>
                            <a:rPr lang="es-ES_tradnl" sz="2400" i="1" smtClean="0">
                              <a:latin typeface="Cambria Math" panose="02040503050406030204" pitchFamily="18" charset="0"/>
                            </a:rPr>
                            <m:t>𝑟</m:t>
                          </m:r>
                        </m:e>
                        <m:sub>
                          <m:r>
                            <a:rPr lang="es-ES_tradnl" sz="2400" b="0" i="1" smtClean="0">
                              <a:latin typeface="Cambria Math" panose="02040503050406030204" pitchFamily="18" charset="0"/>
                            </a:rPr>
                            <m:t>2</m:t>
                          </m:r>
                        </m:sub>
                      </m:sSub>
                      <m:r>
                        <a:rPr lang="es-ES_tradnl" sz="2400" b="0" i="1" smtClean="0">
                          <a:latin typeface="Cambria Math" panose="02040503050406030204" pitchFamily="18" charset="0"/>
                        </a:rPr>
                        <m:t>+…+</m:t>
                      </m:r>
                      <m:sSup>
                        <m:sSupPr>
                          <m:ctrlPr>
                            <a:rPr lang="es-ES_tradnl" sz="2400" i="1" smtClean="0">
                              <a:latin typeface="Cambria Math" panose="02040503050406030204" pitchFamily="18" charset="0"/>
                            </a:rPr>
                          </m:ctrlPr>
                        </m:sSupPr>
                        <m:e>
                          <m:r>
                            <a:rPr lang="es-ES_tradnl" sz="2400" i="1" smtClean="0">
                              <a:latin typeface="Cambria Math" panose="02040503050406030204" pitchFamily="18" charset="0"/>
                              <a:ea typeface="Cambria Math" panose="02040503050406030204" pitchFamily="18" charset="0"/>
                            </a:rPr>
                            <m:t>𝛾</m:t>
                          </m:r>
                        </m:e>
                        <m:sup>
                          <m:r>
                            <a:rPr lang="es-ES_tradnl" sz="2400" b="0" i="1" smtClean="0">
                              <a:latin typeface="Cambria Math" panose="02040503050406030204" pitchFamily="18" charset="0"/>
                              <a:ea typeface="Cambria Math" panose="02040503050406030204" pitchFamily="18" charset="0"/>
                            </a:rPr>
                            <m:t>𝑛</m:t>
                          </m:r>
                        </m:sup>
                      </m:sSup>
                      <m:sSub>
                        <m:sSubPr>
                          <m:ctrlPr>
                            <a:rPr lang="es-ES_tradnl" sz="2400" i="1" smtClean="0">
                              <a:latin typeface="Cambria Math" panose="02040503050406030204" pitchFamily="18" charset="0"/>
                            </a:rPr>
                          </m:ctrlPr>
                        </m:sSubPr>
                        <m:e>
                          <m:r>
                            <a:rPr lang="es-ES_tradnl" sz="2400" i="1" smtClean="0">
                              <a:latin typeface="Cambria Math" panose="02040503050406030204" pitchFamily="18" charset="0"/>
                            </a:rPr>
                            <m:t>𝑟</m:t>
                          </m:r>
                        </m:e>
                        <m:sub>
                          <m:r>
                            <a:rPr lang="es-ES_tradnl" sz="2400" b="0" i="1" smtClean="0">
                              <a:latin typeface="Cambria Math" panose="02040503050406030204" pitchFamily="18" charset="0"/>
                            </a:rPr>
                            <m:t>𝑛</m:t>
                          </m:r>
                        </m:sub>
                      </m:sSub>
                    </m:oMath>
                  </m:oMathPara>
                </a14:m>
                <a:endParaRPr lang="es-ES_tradnl" sz="2400" dirty="0"/>
              </a:p>
              <a:p>
                <a:pPr marL="0" indent="0">
                  <a:buNone/>
                </a:pPr>
                <a:endParaRPr lang="es-ES_tradnl" sz="2400" dirty="0"/>
              </a:p>
              <a:p>
                <a:pPr marL="0" indent="0">
                  <a:buNone/>
                </a:pPr>
                <a:r>
                  <a:rPr lang="es-ES_tradnl" sz="2400" dirty="0"/>
                  <a:t>Esto </a:t>
                </a:r>
                <a:r>
                  <a:rPr lang="es-ES_tradnl" sz="2400" dirty="0">
                    <a:solidFill>
                      <a:schemeClr val="accent1"/>
                    </a:solidFill>
                  </a:rPr>
                  <a:t>evita que el retorno crezca indefinidamente </a:t>
                </a:r>
                <a:r>
                  <a:rPr lang="es-ES_tradnl" sz="2400" dirty="0"/>
                  <a:t>en tareas de muchos pasos, y valora más las recompensas inmediatas.</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5" y="2146041"/>
                <a:ext cx="10691265" cy="3939072"/>
              </a:xfrm>
              <a:blipFill>
                <a:blip r:embed="rId3"/>
                <a:stretch>
                  <a:fillRect l="-949" t="-641" r="-1068"/>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2A5B1660-85AD-E723-52DF-E5E8FCCF4D0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Retorno con descuento</a:t>
            </a:r>
          </a:p>
        </p:txBody>
      </p:sp>
    </p:spTree>
    <p:extLst>
      <p:ext uri="{BB962C8B-B14F-4D97-AF65-F5344CB8AC3E}">
        <p14:creationId xmlns:p14="http://schemas.microsoft.com/office/powerpoint/2010/main" val="2024040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146041"/>
            <a:ext cx="10691265" cy="3939072"/>
          </a:xfrm>
        </p:spPr>
        <p:txBody>
          <a:bodyPr>
            <a:normAutofit/>
          </a:bodyPr>
          <a:lstStyle/>
          <a:p>
            <a:pPr marL="0" indent="0">
              <a:buNone/>
            </a:pPr>
            <a:r>
              <a:rPr lang="es-ES" sz="2400" dirty="0"/>
              <a:t>La recompensa inmediata suele ser más valiosa que una recompensa futura. Por eso se usa el factor de descuento: para reflejar esta preferencia en el cálculo del retorno.</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2A5B1660-85AD-E723-52DF-E5E8FCCF4D0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Recompensas inmediatas vs. futuras</a:t>
            </a:r>
          </a:p>
        </p:txBody>
      </p:sp>
      <p:sp>
        <p:nvSpPr>
          <p:cNvPr id="11" name="Oval 10">
            <a:extLst>
              <a:ext uri="{FF2B5EF4-FFF2-40B4-BE49-F238E27FC236}">
                <a16:creationId xmlns:a16="http://schemas.microsoft.com/office/drawing/2014/main" id="{F0FCDDD5-8AEA-AEA1-EA24-6091677571AA}"/>
              </a:ext>
            </a:extLst>
          </p:cNvPr>
          <p:cNvSpPr/>
          <p:nvPr/>
        </p:nvSpPr>
        <p:spPr>
          <a:xfrm>
            <a:off x="4140459" y="346190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cxnSp>
        <p:nvCxnSpPr>
          <p:cNvPr id="14" name="Straight Arrow Connector 13">
            <a:extLst>
              <a:ext uri="{FF2B5EF4-FFF2-40B4-BE49-F238E27FC236}">
                <a16:creationId xmlns:a16="http://schemas.microsoft.com/office/drawing/2014/main" id="{351EA95F-0A0C-E357-73CC-CF1F49A8AA12}"/>
              </a:ext>
            </a:extLst>
          </p:cNvPr>
          <p:cNvCxnSpPr>
            <a:cxnSpLocks/>
            <a:endCxn id="15" idx="2"/>
          </p:cNvCxnSpPr>
          <p:nvPr/>
        </p:nvCxnSpPr>
        <p:spPr>
          <a:xfrm>
            <a:off x="4899259" y="382731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460ECA72-1E3D-1A6F-6943-70B2DE53D6A5}"/>
              </a:ext>
            </a:extLst>
          </p:cNvPr>
          <p:cNvSpPr/>
          <p:nvPr/>
        </p:nvSpPr>
        <p:spPr>
          <a:xfrm>
            <a:off x="5905590" y="346190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27" name="Straight Arrow Connector 26">
            <a:extLst>
              <a:ext uri="{FF2B5EF4-FFF2-40B4-BE49-F238E27FC236}">
                <a16:creationId xmlns:a16="http://schemas.microsoft.com/office/drawing/2014/main" id="{7A5C6596-1E90-1478-186F-D24237D26734}"/>
              </a:ext>
            </a:extLst>
          </p:cNvPr>
          <p:cNvCxnSpPr>
            <a:cxnSpLocks/>
            <a:endCxn id="28" idx="2"/>
          </p:cNvCxnSpPr>
          <p:nvPr/>
        </p:nvCxnSpPr>
        <p:spPr>
          <a:xfrm>
            <a:off x="6656267" y="382731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897EF512-613A-9C99-0B88-84294320754B}"/>
              </a:ext>
            </a:extLst>
          </p:cNvPr>
          <p:cNvSpPr/>
          <p:nvPr/>
        </p:nvSpPr>
        <p:spPr>
          <a:xfrm>
            <a:off x="7662598" y="346190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A12126D7-EE37-A58F-26DE-74AC0D0ABB76}"/>
                  </a:ext>
                </a:extLst>
              </p:cNvPr>
              <p:cNvSpPr txBox="1"/>
              <p:nvPr/>
            </p:nvSpPr>
            <p:spPr>
              <a:xfrm>
                <a:off x="4843815" y="4017262"/>
                <a:ext cx="1138885"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i="1" baseline="-25000">
                        <a:latin typeface="Cambria Math" panose="02040503050406030204" pitchFamily="18" charset="0"/>
                        <a:ea typeface="Cambria Math" panose="02040503050406030204" pitchFamily="18" charset="0"/>
                      </a:rPr>
                      <m:t>1</m:t>
                    </m:r>
                    <m:r>
                      <a:rPr lang="en-US" sz="2000" b="0" i="1" smtClean="0">
                        <a:solidFill>
                          <a:schemeClr val="tx1"/>
                        </a:solidFill>
                        <a:latin typeface="Cambria Math" panose="02040503050406030204" pitchFamily="18" charset="0"/>
                        <a:ea typeface="Cambria Math" panose="02040503050406030204" pitchFamily="18" charset="0"/>
                      </a:rPr>
                      <m:t>=2</m:t>
                    </m:r>
                  </m:oMath>
                </a14:m>
                <a:endParaRPr lang="es-ES_tradnl" sz="2000" i="1" baseline="-25000" dirty="0">
                  <a:solidFill>
                    <a:srgbClr val="FFC000"/>
                  </a:solidFill>
                </a:endParaRPr>
              </a:p>
            </p:txBody>
          </p:sp>
        </mc:Choice>
        <mc:Fallback xmlns="">
          <p:sp>
            <p:nvSpPr>
              <p:cNvPr id="29" name="TextBox 28">
                <a:extLst>
                  <a:ext uri="{FF2B5EF4-FFF2-40B4-BE49-F238E27FC236}">
                    <a16:creationId xmlns:a16="http://schemas.microsoft.com/office/drawing/2014/main" id="{A12126D7-EE37-A58F-26DE-74AC0D0ABB76}"/>
                  </a:ext>
                </a:extLst>
              </p:cNvPr>
              <p:cNvSpPr txBox="1">
                <a:spLocks noRot="1" noChangeAspect="1" noMove="1" noResize="1" noEditPoints="1" noAdjustHandles="1" noChangeArrowheads="1" noChangeShapeType="1" noTextEdit="1"/>
              </p:cNvSpPr>
              <p:nvPr/>
            </p:nvSpPr>
            <p:spPr>
              <a:xfrm>
                <a:off x="4843815" y="4017262"/>
                <a:ext cx="1138885" cy="400110"/>
              </a:xfrm>
              <a:prstGeom prst="rect">
                <a:avLst/>
              </a:prstGeom>
              <a:blipFill>
                <a:blip r:embed="rId4"/>
                <a:stretch>
                  <a:fillRect l="-5556" t="-9375" b="-28125"/>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79F06D99-7B2F-228F-5D8B-6545636C4EE8}"/>
                  </a:ext>
                </a:extLst>
              </p:cNvPr>
              <p:cNvSpPr txBox="1"/>
              <p:nvPr/>
            </p:nvSpPr>
            <p:spPr>
              <a:xfrm>
                <a:off x="6531836" y="3993137"/>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2</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30" name="TextBox 29">
                <a:extLst>
                  <a:ext uri="{FF2B5EF4-FFF2-40B4-BE49-F238E27FC236}">
                    <a16:creationId xmlns:a16="http://schemas.microsoft.com/office/drawing/2014/main" id="{79F06D99-7B2F-228F-5D8B-6545636C4EE8}"/>
                  </a:ext>
                </a:extLst>
              </p:cNvPr>
              <p:cNvSpPr txBox="1">
                <a:spLocks noRot="1" noChangeAspect="1" noMove="1" noResize="1" noEditPoints="1" noAdjustHandles="1" noChangeArrowheads="1" noChangeShapeType="1" noTextEdit="1"/>
              </p:cNvSpPr>
              <p:nvPr/>
            </p:nvSpPr>
            <p:spPr>
              <a:xfrm>
                <a:off x="6531836" y="3993137"/>
                <a:ext cx="1138885" cy="400110"/>
              </a:xfrm>
              <a:prstGeom prst="rect">
                <a:avLst/>
              </a:prstGeom>
              <a:blipFill>
                <a:blip r:embed="rId5"/>
                <a:stretch>
                  <a:fillRect/>
                </a:stretch>
              </a:blipFill>
            </p:spPr>
            <p:txBody>
              <a:bodyPr/>
              <a:lstStyle/>
              <a:p>
                <a:r>
                  <a:rPr lang="es-ES_tradnl">
                    <a:noFill/>
                  </a:rPr>
                  <a:t> </a:t>
                </a:r>
              </a:p>
            </p:txBody>
          </p:sp>
        </mc:Fallback>
      </mc:AlternateContent>
      <p:sp>
        <p:nvSpPr>
          <p:cNvPr id="31" name="Oval 30">
            <a:extLst>
              <a:ext uri="{FF2B5EF4-FFF2-40B4-BE49-F238E27FC236}">
                <a16:creationId xmlns:a16="http://schemas.microsoft.com/office/drawing/2014/main" id="{1066E013-BB51-F8BF-A819-DDD630DC545A}"/>
              </a:ext>
            </a:extLst>
          </p:cNvPr>
          <p:cNvSpPr/>
          <p:nvPr/>
        </p:nvSpPr>
        <p:spPr>
          <a:xfrm>
            <a:off x="4140459" y="4726639"/>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cxnSp>
        <p:nvCxnSpPr>
          <p:cNvPr id="32" name="Straight Arrow Connector 31">
            <a:extLst>
              <a:ext uri="{FF2B5EF4-FFF2-40B4-BE49-F238E27FC236}">
                <a16:creationId xmlns:a16="http://schemas.microsoft.com/office/drawing/2014/main" id="{4E9195E6-1A1A-4C37-37A8-AE366F5AB3B4}"/>
              </a:ext>
            </a:extLst>
          </p:cNvPr>
          <p:cNvCxnSpPr>
            <a:cxnSpLocks/>
            <a:endCxn id="33" idx="2"/>
          </p:cNvCxnSpPr>
          <p:nvPr/>
        </p:nvCxnSpPr>
        <p:spPr>
          <a:xfrm>
            <a:off x="4899259" y="5092051"/>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56371567-DA2A-7A54-3A1B-9FFE6341BDC3}"/>
              </a:ext>
            </a:extLst>
          </p:cNvPr>
          <p:cNvSpPr/>
          <p:nvPr/>
        </p:nvSpPr>
        <p:spPr>
          <a:xfrm>
            <a:off x="5905590" y="4726639"/>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34" name="Straight Arrow Connector 33">
            <a:extLst>
              <a:ext uri="{FF2B5EF4-FFF2-40B4-BE49-F238E27FC236}">
                <a16:creationId xmlns:a16="http://schemas.microsoft.com/office/drawing/2014/main" id="{3AF1F167-59FE-301E-41F5-3D308FD5D199}"/>
              </a:ext>
            </a:extLst>
          </p:cNvPr>
          <p:cNvCxnSpPr>
            <a:cxnSpLocks/>
            <a:endCxn id="35" idx="2"/>
          </p:cNvCxnSpPr>
          <p:nvPr/>
        </p:nvCxnSpPr>
        <p:spPr>
          <a:xfrm>
            <a:off x="6656267" y="5092051"/>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597B0432-96E9-9F05-8A56-7BE18BB711AF}"/>
              </a:ext>
            </a:extLst>
          </p:cNvPr>
          <p:cNvSpPr/>
          <p:nvPr/>
        </p:nvSpPr>
        <p:spPr>
          <a:xfrm>
            <a:off x="7662598" y="4726639"/>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65AD0578-0FF7-257C-36B2-68AE675AC347}"/>
                  </a:ext>
                </a:extLst>
              </p:cNvPr>
              <p:cNvSpPr txBox="1"/>
              <p:nvPr/>
            </p:nvSpPr>
            <p:spPr>
              <a:xfrm>
                <a:off x="4843815" y="5324385"/>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i="1" baseline="-25000">
                          <a:latin typeface="Cambria Math" panose="02040503050406030204" pitchFamily="18" charset="0"/>
                          <a:ea typeface="Cambria Math" panose="02040503050406030204" pitchFamily="18" charset="0"/>
                        </a:rPr>
                        <m:t>1</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36" name="TextBox 35">
                <a:extLst>
                  <a:ext uri="{FF2B5EF4-FFF2-40B4-BE49-F238E27FC236}">
                    <a16:creationId xmlns:a16="http://schemas.microsoft.com/office/drawing/2014/main" id="{65AD0578-0FF7-257C-36B2-68AE675AC347}"/>
                  </a:ext>
                </a:extLst>
              </p:cNvPr>
              <p:cNvSpPr txBox="1">
                <a:spLocks noRot="1" noChangeAspect="1" noMove="1" noResize="1" noEditPoints="1" noAdjustHandles="1" noChangeArrowheads="1" noChangeShapeType="1" noTextEdit="1"/>
              </p:cNvSpPr>
              <p:nvPr/>
            </p:nvSpPr>
            <p:spPr>
              <a:xfrm>
                <a:off x="4843815" y="5324385"/>
                <a:ext cx="1138885" cy="400110"/>
              </a:xfrm>
              <a:prstGeom prst="rect">
                <a:avLst/>
              </a:prstGeom>
              <a:blipFill>
                <a:blip r:embed="rId6"/>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9DDBD1A8-67C0-690F-C809-BCAAEF36C0A7}"/>
                  </a:ext>
                </a:extLst>
              </p:cNvPr>
              <p:cNvSpPr txBox="1"/>
              <p:nvPr/>
            </p:nvSpPr>
            <p:spPr>
              <a:xfrm>
                <a:off x="6559602" y="5324385"/>
                <a:ext cx="1275733" cy="400110"/>
              </a:xfrm>
              <a:prstGeom prst="rect">
                <a:avLst/>
              </a:prstGeom>
              <a:noFill/>
            </p:spPr>
            <p:txBody>
              <a:bodyPr wrap="square">
                <a:spAutoFit/>
              </a:bodyPr>
              <a:lstStyle/>
              <a:p>
                <a:r>
                  <a:rPr lang="es-ES_tradnl" sz="2000" dirty="0"/>
                  <a:t>🏆 </a:t>
                </a:r>
                <a14:m>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2</m:t>
                    </m:r>
                    <m:r>
                      <a:rPr lang="en-US" sz="2000" b="0" i="1" smtClean="0">
                        <a:solidFill>
                          <a:schemeClr val="tx1"/>
                        </a:solidFill>
                        <a:latin typeface="Cambria Math" panose="02040503050406030204" pitchFamily="18" charset="0"/>
                        <a:ea typeface="Cambria Math" panose="02040503050406030204" pitchFamily="18" charset="0"/>
                      </a:rPr>
                      <m:t>=2</m:t>
                    </m:r>
                  </m:oMath>
                </a14:m>
                <a:endParaRPr lang="es-ES_tradnl" sz="2000" i="1" baseline="-25000" dirty="0">
                  <a:solidFill>
                    <a:srgbClr val="FFC000"/>
                  </a:solidFill>
                </a:endParaRPr>
              </a:p>
            </p:txBody>
          </p:sp>
        </mc:Choice>
        <mc:Fallback xmlns="">
          <p:sp>
            <p:nvSpPr>
              <p:cNvPr id="37" name="TextBox 36">
                <a:extLst>
                  <a:ext uri="{FF2B5EF4-FFF2-40B4-BE49-F238E27FC236}">
                    <a16:creationId xmlns:a16="http://schemas.microsoft.com/office/drawing/2014/main" id="{9DDBD1A8-67C0-690F-C809-BCAAEF36C0A7}"/>
                  </a:ext>
                </a:extLst>
              </p:cNvPr>
              <p:cNvSpPr txBox="1">
                <a:spLocks noRot="1" noChangeAspect="1" noMove="1" noResize="1" noEditPoints="1" noAdjustHandles="1" noChangeArrowheads="1" noChangeShapeType="1" noTextEdit="1"/>
              </p:cNvSpPr>
              <p:nvPr/>
            </p:nvSpPr>
            <p:spPr>
              <a:xfrm>
                <a:off x="6559602" y="5324385"/>
                <a:ext cx="1275733" cy="400110"/>
              </a:xfrm>
              <a:prstGeom prst="rect">
                <a:avLst/>
              </a:prstGeom>
              <a:blipFill>
                <a:blip r:embed="rId7"/>
                <a:stretch>
                  <a:fillRect l="-4950" t="-9375" b="-31250"/>
                </a:stretch>
              </a:blipFill>
            </p:spPr>
            <p:txBody>
              <a:bodyPr/>
              <a:lstStyle/>
              <a:p>
                <a:r>
                  <a:rPr lang="es-ES_tradnl">
                    <a:noFill/>
                  </a:rPr>
                  <a:t> </a:t>
                </a:r>
              </a:p>
            </p:txBody>
          </p:sp>
        </mc:Fallback>
      </mc:AlternateContent>
    </p:spTree>
    <p:extLst>
      <p:ext uri="{BB962C8B-B14F-4D97-AF65-F5344CB8AC3E}">
        <p14:creationId xmlns:p14="http://schemas.microsoft.com/office/powerpoint/2010/main" val="23824559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C025AF-F111-C6CF-D17E-449B50BF9D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3AB11B-5C96-0A69-5AEC-63E0293FE1F3}"/>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047E1E33-2C8F-24DC-7E63-029899E17F3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704F6BF3-4E95-BE42-A173-22827EA049C3}"/>
              </a:ext>
            </a:extLst>
          </p:cNvPr>
          <p:cNvSpPr>
            <a:spLocks noGrp="1"/>
          </p:cNvSpPr>
          <p:nvPr>
            <p:ph idx="1"/>
          </p:nvPr>
        </p:nvSpPr>
        <p:spPr>
          <a:xfrm>
            <a:off x="700635" y="2146041"/>
            <a:ext cx="10691265" cy="3939072"/>
          </a:xfrm>
        </p:spPr>
        <p:txBody>
          <a:bodyPr>
            <a:normAutofit/>
          </a:bodyPr>
          <a:lstStyle/>
          <a:p>
            <a:pPr marL="0" indent="0">
              <a:buNone/>
            </a:pPr>
            <a:r>
              <a:rPr lang="es-ES" sz="2400" dirty="0"/>
              <a:t>La recompensa inmediata suele ser más valiosa que una recompensa futura. Por eso se usa el factor de descuento: para reflejar esta preferencia en el cálculo del retorno.</a:t>
            </a:r>
          </a:p>
        </p:txBody>
      </p:sp>
      <p:sp>
        <p:nvSpPr>
          <p:cNvPr id="7" name="Image by vectorjuice">
            <a:extLst>
              <a:ext uri="{FF2B5EF4-FFF2-40B4-BE49-F238E27FC236}">
                <a16:creationId xmlns:a16="http://schemas.microsoft.com/office/drawing/2014/main" id="{B1E106B9-E2F9-C36C-0758-51D9077294ED}"/>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ADB4EC9-FA49-072F-13FD-B5E72BC58FFC}"/>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Recompensas inmediatas vs. futuras</a:t>
            </a:r>
          </a:p>
        </p:txBody>
      </p:sp>
      <p:sp>
        <p:nvSpPr>
          <p:cNvPr id="11" name="Oval 10">
            <a:extLst>
              <a:ext uri="{FF2B5EF4-FFF2-40B4-BE49-F238E27FC236}">
                <a16:creationId xmlns:a16="http://schemas.microsoft.com/office/drawing/2014/main" id="{98957B57-C03F-2720-B039-5A02E587C856}"/>
              </a:ext>
            </a:extLst>
          </p:cNvPr>
          <p:cNvSpPr/>
          <p:nvPr/>
        </p:nvSpPr>
        <p:spPr>
          <a:xfrm>
            <a:off x="4140459" y="346190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cxnSp>
        <p:nvCxnSpPr>
          <p:cNvPr id="14" name="Straight Arrow Connector 13">
            <a:extLst>
              <a:ext uri="{FF2B5EF4-FFF2-40B4-BE49-F238E27FC236}">
                <a16:creationId xmlns:a16="http://schemas.microsoft.com/office/drawing/2014/main" id="{1957459D-B2CB-EADF-93D6-701B69B326CD}"/>
              </a:ext>
            </a:extLst>
          </p:cNvPr>
          <p:cNvCxnSpPr>
            <a:cxnSpLocks/>
            <a:endCxn id="15" idx="2"/>
          </p:cNvCxnSpPr>
          <p:nvPr/>
        </p:nvCxnSpPr>
        <p:spPr>
          <a:xfrm>
            <a:off x="4899259" y="382731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9862F9A6-E846-CC8C-C4B6-5B0397F8AF35}"/>
              </a:ext>
            </a:extLst>
          </p:cNvPr>
          <p:cNvSpPr/>
          <p:nvPr/>
        </p:nvSpPr>
        <p:spPr>
          <a:xfrm>
            <a:off x="5905590" y="346190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27" name="Straight Arrow Connector 26">
            <a:extLst>
              <a:ext uri="{FF2B5EF4-FFF2-40B4-BE49-F238E27FC236}">
                <a16:creationId xmlns:a16="http://schemas.microsoft.com/office/drawing/2014/main" id="{327C2FDD-1C6F-EDA8-52A0-6066B4EBCE91}"/>
              </a:ext>
            </a:extLst>
          </p:cNvPr>
          <p:cNvCxnSpPr>
            <a:cxnSpLocks/>
            <a:endCxn id="28" idx="2"/>
          </p:cNvCxnSpPr>
          <p:nvPr/>
        </p:nvCxnSpPr>
        <p:spPr>
          <a:xfrm>
            <a:off x="6656267" y="382731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380CE8B6-88C7-AC1D-C1D4-A5D24F99E556}"/>
              </a:ext>
            </a:extLst>
          </p:cNvPr>
          <p:cNvSpPr/>
          <p:nvPr/>
        </p:nvSpPr>
        <p:spPr>
          <a:xfrm>
            <a:off x="7662598" y="346190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8F49ECA7-F2D9-AC63-E32F-221734946669}"/>
                  </a:ext>
                </a:extLst>
              </p:cNvPr>
              <p:cNvSpPr txBox="1"/>
              <p:nvPr/>
            </p:nvSpPr>
            <p:spPr>
              <a:xfrm>
                <a:off x="4843815" y="4017262"/>
                <a:ext cx="1138885"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i="1" baseline="-25000">
                        <a:latin typeface="Cambria Math" panose="02040503050406030204" pitchFamily="18" charset="0"/>
                        <a:ea typeface="Cambria Math" panose="02040503050406030204" pitchFamily="18" charset="0"/>
                      </a:rPr>
                      <m:t>1</m:t>
                    </m:r>
                    <m:r>
                      <a:rPr lang="en-US" sz="2000" b="0" i="1" smtClean="0">
                        <a:solidFill>
                          <a:schemeClr val="tx1"/>
                        </a:solidFill>
                        <a:latin typeface="Cambria Math" panose="02040503050406030204" pitchFamily="18" charset="0"/>
                        <a:ea typeface="Cambria Math" panose="02040503050406030204" pitchFamily="18" charset="0"/>
                      </a:rPr>
                      <m:t>=2</m:t>
                    </m:r>
                  </m:oMath>
                </a14:m>
                <a:endParaRPr lang="es-ES_tradnl" sz="2000" i="1" baseline="-25000" dirty="0">
                  <a:solidFill>
                    <a:srgbClr val="FFC000"/>
                  </a:solidFill>
                </a:endParaRPr>
              </a:p>
            </p:txBody>
          </p:sp>
        </mc:Choice>
        <mc:Fallback xmlns="">
          <p:sp>
            <p:nvSpPr>
              <p:cNvPr id="29" name="TextBox 28">
                <a:extLst>
                  <a:ext uri="{FF2B5EF4-FFF2-40B4-BE49-F238E27FC236}">
                    <a16:creationId xmlns:a16="http://schemas.microsoft.com/office/drawing/2014/main" id="{8F49ECA7-F2D9-AC63-E32F-221734946669}"/>
                  </a:ext>
                </a:extLst>
              </p:cNvPr>
              <p:cNvSpPr txBox="1">
                <a:spLocks noRot="1" noChangeAspect="1" noMove="1" noResize="1" noEditPoints="1" noAdjustHandles="1" noChangeArrowheads="1" noChangeShapeType="1" noTextEdit="1"/>
              </p:cNvSpPr>
              <p:nvPr/>
            </p:nvSpPr>
            <p:spPr>
              <a:xfrm>
                <a:off x="4843815" y="4017262"/>
                <a:ext cx="1138885" cy="400110"/>
              </a:xfrm>
              <a:prstGeom prst="rect">
                <a:avLst/>
              </a:prstGeom>
              <a:blipFill>
                <a:blip r:embed="rId4"/>
                <a:stretch>
                  <a:fillRect l="-5556" t="-9375" b="-28125"/>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B9B94578-31D2-3DB3-2CCA-7C783C9F96B1}"/>
                  </a:ext>
                </a:extLst>
              </p:cNvPr>
              <p:cNvSpPr txBox="1"/>
              <p:nvPr/>
            </p:nvSpPr>
            <p:spPr>
              <a:xfrm>
                <a:off x="6531836" y="3993137"/>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2</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30" name="TextBox 29">
                <a:extLst>
                  <a:ext uri="{FF2B5EF4-FFF2-40B4-BE49-F238E27FC236}">
                    <a16:creationId xmlns:a16="http://schemas.microsoft.com/office/drawing/2014/main" id="{B9B94578-31D2-3DB3-2CCA-7C783C9F96B1}"/>
                  </a:ext>
                </a:extLst>
              </p:cNvPr>
              <p:cNvSpPr txBox="1">
                <a:spLocks noRot="1" noChangeAspect="1" noMove="1" noResize="1" noEditPoints="1" noAdjustHandles="1" noChangeArrowheads="1" noChangeShapeType="1" noTextEdit="1"/>
              </p:cNvSpPr>
              <p:nvPr/>
            </p:nvSpPr>
            <p:spPr>
              <a:xfrm>
                <a:off x="6531836" y="3993137"/>
                <a:ext cx="1138885" cy="400110"/>
              </a:xfrm>
              <a:prstGeom prst="rect">
                <a:avLst/>
              </a:prstGeom>
              <a:blipFill>
                <a:blip r:embed="rId5"/>
                <a:stretch>
                  <a:fillRect/>
                </a:stretch>
              </a:blipFill>
            </p:spPr>
            <p:txBody>
              <a:bodyPr/>
              <a:lstStyle/>
              <a:p>
                <a:r>
                  <a:rPr lang="es-ES_tradnl">
                    <a:noFill/>
                  </a:rPr>
                  <a:t> </a:t>
                </a:r>
              </a:p>
            </p:txBody>
          </p:sp>
        </mc:Fallback>
      </mc:AlternateContent>
      <p:sp>
        <p:nvSpPr>
          <p:cNvPr id="31" name="Oval 30">
            <a:extLst>
              <a:ext uri="{FF2B5EF4-FFF2-40B4-BE49-F238E27FC236}">
                <a16:creationId xmlns:a16="http://schemas.microsoft.com/office/drawing/2014/main" id="{C44D8CE7-4044-3548-6698-B392562D3A60}"/>
              </a:ext>
            </a:extLst>
          </p:cNvPr>
          <p:cNvSpPr/>
          <p:nvPr/>
        </p:nvSpPr>
        <p:spPr>
          <a:xfrm>
            <a:off x="4140459" y="4726639"/>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cxnSp>
        <p:nvCxnSpPr>
          <p:cNvPr id="32" name="Straight Arrow Connector 31">
            <a:extLst>
              <a:ext uri="{FF2B5EF4-FFF2-40B4-BE49-F238E27FC236}">
                <a16:creationId xmlns:a16="http://schemas.microsoft.com/office/drawing/2014/main" id="{3B4D3842-14F8-E6FD-9E18-0F2A718CAB1E}"/>
              </a:ext>
            </a:extLst>
          </p:cNvPr>
          <p:cNvCxnSpPr>
            <a:cxnSpLocks/>
            <a:endCxn id="33" idx="2"/>
          </p:cNvCxnSpPr>
          <p:nvPr/>
        </p:nvCxnSpPr>
        <p:spPr>
          <a:xfrm>
            <a:off x="4899259" y="5092051"/>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12FFDF70-CC5D-A4D2-E868-290350A64371}"/>
              </a:ext>
            </a:extLst>
          </p:cNvPr>
          <p:cNvSpPr/>
          <p:nvPr/>
        </p:nvSpPr>
        <p:spPr>
          <a:xfrm>
            <a:off x="5905590" y="4726639"/>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34" name="Straight Arrow Connector 33">
            <a:extLst>
              <a:ext uri="{FF2B5EF4-FFF2-40B4-BE49-F238E27FC236}">
                <a16:creationId xmlns:a16="http://schemas.microsoft.com/office/drawing/2014/main" id="{2CAB1066-87F7-ABD9-9DFC-2AA556AC2949}"/>
              </a:ext>
            </a:extLst>
          </p:cNvPr>
          <p:cNvCxnSpPr>
            <a:cxnSpLocks/>
            <a:endCxn id="35" idx="2"/>
          </p:cNvCxnSpPr>
          <p:nvPr/>
        </p:nvCxnSpPr>
        <p:spPr>
          <a:xfrm>
            <a:off x="6656267" y="5092051"/>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F2947A06-F36C-C729-52B3-17360985C1DA}"/>
              </a:ext>
            </a:extLst>
          </p:cNvPr>
          <p:cNvSpPr/>
          <p:nvPr/>
        </p:nvSpPr>
        <p:spPr>
          <a:xfrm>
            <a:off x="7662598" y="4726639"/>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F3CE42E0-22F5-5F43-65F1-D04D051132C1}"/>
                  </a:ext>
                </a:extLst>
              </p:cNvPr>
              <p:cNvSpPr txBox="1"/>
              <p:nvPr/>
            </p:nvSpPr>
            <p:spPr>
              <a:xfrm>
                <a:off x="4843815" y="5324385"/>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i="1" baseline="-25000">
                          <a:latin typeface="Cambria Math" panose="02040503050406030204" pitchFamily="18" charset="0"/>
                          <a:ea typeface="Cambria Math" panose="02040503050406030204" pitchFamily="18" charset="0"/>
                        </a:rPr>
                        <m:t>1</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36" name="TextBox 35">
                <a:extLst>
                  <a:ext uri="{FF2B5EF4-FFF2-40B4-BE49-F238E27FC236}">
                    <a16:creationId xmlns:a16="http://schemas.microsoft.com/office/drawing/2014/main" id="{F3CE42E0-22F5-5F43-65F1-D04D051132C1}"/>
                  </a:ext>
                </a:extLst>
              </p:cNvPr>
              <p:cNvSpPr txBox="1">
                <a:spLocks noRot="1" noChangeAspect="1" noMove="1" noResize="1" noEditPoints="1" noAdjustHandles="1" noChangeArrowheads="1" noChangeShapeType="1" noTextEdit="1"/>
              </p:cNvSpPr>
              <p:nvPr/>
            </p:nvSpPr>
            <p:spPr>
              <a:xfrm>
                <a:off x="4843815" y="5324385"/>
                <a:ext cx="1138885" cy="400110"/>
              </a:xfrm>
              <a:prstGeom prst="rect">
                <a:avLst/>
              </a:prstGeom>
              <a:blipFill>
                <a:blip r:embed="rId6"/>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7CA290FE-BC64-7CEE-B7D2-3824D69A6AAD}"/>
                  </a:ext>
                </a:extLst>
              </p:cNvPr>
              <p:cNvSpPr txBox="1"/>
              <p:nvPr/>
            </p:nvSpPr>
            <p:spPr>
              <a:xfrm>
                <a:off x="6559602" y="5324385"/>
                <a:ext cx="1275733" cy="400110"/>
              </a:xfrm>
              <a:prstGeom prst="rect">
                <a:avLst/>
              </a:prstGeom>
              <a:noFill/>
            </p:spPr>
            <p:txBody>
              <a:bodyPr wrap="square">
                <a:spAutoFit/>
              </a:bodyPr>
              <a:lstStyle/>
              <a:p>
                <a:r>
                  <a:rPr lang="es-ES_tradnl" sz="2000" dirty="0"/>
                  <a:t>🏆 </a:t>
                </a:r>
                <a14:m>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2</m:t>
                    </m:r>
                    <m:r>
                      <a:rPr lang="en-US" sz="2000" b="0" i="1" smtClean="0">
                        <a:solidFill>
                          <a:schemeClr val="tx1"/>
                        </a:solidFill>
                        <a:latin typeface="Cambria Math" panose="02040503050406030204" pitchFamily="18" charset="0"/>
                        <a:ea typeface="Cambria Math" panose="02040503050406030204" pitchFamily="18" charset="0"/>
                      </a:rPr>
                      <m:t>=2</m:t>
                    </m:r>
                  </m:oMath>
                </a14:m>
                <a:endParaRPr lang="es-ES_tradnl" sz="2000" i="1" baseline="-25000" dirty="0">
                  <a:solidFill>
                    <a:srgbClr val="FFC000"/>
                  </a:solidFill>
                </a:endParaRPr>
              </a:p>
            </p:txBody>
          </p:sp>
        </mc:Choice>
        <mc:Fallback xmlns="">
          <p:sp>
            <p:nvSpPr>
              <p:cNvPr id="37" name="TextBox 36">
                <a:extLst>
                  <a:ext uri="{FF2B5EF4-FFF2-40B4-BE49-F238E27FC236}">
                    <a16:creationId xmlns:a16="http://schemas.microsoft.com/office/drawing/2014/main" id="{7CA290FE-BC64-7CEE-B7D2-3824D69A6AAD}"/>
                  </a:ext>
                </a:extLst>
              </p:cNvPr>
              <p:cNvSpPr txBox="1">
                <a:spLocks noRot="1" noChangeAspect="1" noMove="1" noResize="1" noEditPoints="1" noAdjustHandles="1" noChangeArrowheads="1" noChangeShapeType="1" noTextEdit="1"/>
              </p:cNvSpPr>
              <p:nvPr/>
            </p:nvSpPr>
            <p:spPr>
              <a:xfrm>
                <a:off x="6559602" y="5324385"/>
                <a:ext cx="1275733" cy="400110"/>
              </a:xfrm>
              <a:prstGeom prst="rect">
                <a:avLst/>
              </a:prstGeom>
              <a:blipFill>
                <a:blip r:embed="rId7"/>
                <a:stretch>
                  <a:fillRect l="-4950" t="-6250" b="-3125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960D28C8-F9BD-D2B9-C1F9-A7776DF97A53}"/>
                  </a:ext>
                </a:extLst>
              </p:cNvPr>
              <p:cNvSpPr txBox="1"/>
              <p:nvPr/>
            </p:nvSpPr>
            <p:spPr>
              <a:xfrm>
                <a:off x="8528305" y="4232706"/>
                <a:ext cx="2352893" cy="369332"/>
              </a:xfrm>
              <a:prstGeom prst="rect">
                <a:avLst/>
              </a:prstGeom>
              <a:noFill/>
            </p:spPr>
            <p:txBody>
              <a:bodyPr wrap="square">
                <a:spAutoFit/>
              </a:bodyPr>
              <a:lstStyle/>
              <a:p>
                <a:pPr marL="0" indent="0">
                  <a:buNone/>
                </a:pPr>
                <a14:m>
                  <m:oMathPara xmlns:m="http://schemas.openxmlformats.org/officeDocument/2006/math">
                    <m:oMathParaPr>
                      <m:jc m:val="left"/>
                    </m:oMathParaPr>
                    <m:oMath xmlns:m="http://schemas.openxmlformats.org/officeDocument/2006/math">
                      <m:r>
                        <a:rPr lang="en-US" sz="1800" b="0" i="1" smtClean="0">
                          <a:solidFill>
                            <a:schemeClr val="accent3"/>
                          </a:solidFill>
                          <a:latin typeface="Cambria Math" panose="02040503050406030204" pitchFamily="18" charset="0"/>
                        </a:rPr>
                        <m:t>𝑅𝑒𝑡𝑜𝑟𝑛𝑜</m:t>
                      </m:r>
                      <m:r>
                        <a:rPr lang="es-ES_tradnl" sz="1800" b="0" i="1" smtClean="0">
                          <a:solidFill>
                            <a:schemeClr val="accent3"/>
                          </a:solidFill>
                          <a:latin typeface="Cambria Math" panose="02040503050406030204" pitchFamily="18" charset="0"/>
                        </a:rPr>
                        <m:t>= </m:t>
                      </m:r>
                      <m:sSub>
                        <m:sSubPr>
                          <m:ctrlPr>
                            <a:rPr lang="es-ES_tradnl" sz="1800" b="0" i="1" smtClean="0">
                              <a:solidFill>
                                <a:schemeClr val="accent3"/>
                              </a:solidFill>
                              <a:latin typeface="Cambria Math" panose="02040503050406030204" pitchFamily="18" charset="0"/>
                            </a:rPr>
                          </m:ctrlPr>
                        </m:sSubPr>
                        <m:e>
                          <m:r>
                            <a:rPr lang="es-ES_tradnl" sz="1800" b="0" i="1" smtClean="0">
                              <a:solidFill>
                                <a:schemeClr val="accent3"/>
                              </a:solidFill>
                              <a:latin typeface="Cambria Math" panose="02040503050406030204" pitchFamily="18" charset="0"/>
                            </a:rPr>
                            <m:t>𝑟</m:t>
                          </m:r>
                        </m:e>
                        <m:sub>
                          <m:r>
                            <a:rPr lang="es-ES_tradnl" sz="1800" b="0" i="1" smtClean="0">
                              <a:solidFill>
                                <a:schemeClr val="accent3"/>
                              </a:solidFill>
                              <a:latin typeface="Cambria Math" panose="02040503050406030204" pitchFamily="18" charset="0"/>
                            </a:rPr>
                            <m:t>0</m:t>
                          </m:r>
                        </m:sub>
                      </m:sSub>
                      <m:r>
                        <a:rPr lang="es-ES_tradnl" sz="1800" b="0" i="1" smtClean="0">
                          <a:solidFill>
                            <a:schemeClr val="accent3"/>
                          </a:solidFill>
                          <a:latin typeface="Cambria Math" panose="02040503050406030204" pitchFamily="18" charset="0"/>
                        </a:rPr>
                        <m:t>+</m:t>
                      </m:r>
                      <m:r>
                        <a:rPr lang="es-ES_tradnl" sz="1800" i="1" smtClean="0">
                          <a:solidFill>
                            <a:schemeClr val="accent3"/>
                          </a:solidFill>
                          <a:latin typeface="Cambria Math" panose="02040503050406030204" pitchFamily="18" charset="0"/>
                          <a:ea typeface="Cambria Math" panose="02040503050406030204" pitchFamily="18" charset="0"/>
                        </a:rPr>
                        <m:t>𝛾</m:t>
                      </m:r>
                      <m:sSub>
                        <m:sSubPr>
                          <m:ctrlPr>
                            <a:rPr lang="es-ES_tradnl" sz="1800" i="1" smtClean="0">
                              <a:solidFill>
                                <a:schemeClr val="accent3"/>
                              </a:solidFill>
                              <a:latin typeface="Cambria Math" panose="02040503050406030204" pitchFamily="18" charset="0"/>
                            </a:rPr>
                          </m:ctrlPr>
                        </m:sSubPr>
                        <m:e>
                          <m:r>
                            <a:rPr lang="es-ES_tradnl" sz="1800" i="1" smtClean="0">
                              <a:solidFill>
                                <a:schemeClr val="accent3"/>
                              </a:solidFill>
                              <a:latin typeface="Cambria Math" panose="02040503050406030204" pitchFamily="18" charset="0"/>
                            </a:rPr>
                            <m:t>𝑟</m:t>
                          </m:r>
                        </m:e>
                        <m:sub>
                          <m:r>
                            <a:rPr lang="es-ES_tradnl" sz="1800" b="0" i="1" smtClean="0">
                              <a:solidFill>
                                <a:schemeClr val="accent3"/>
                              </a:solidFill>
                              <a:latin typeface="Cambria Math" panose="02040503050406030204" pitchFamily="18" charset="0"/>
                            </a:rPr>
                            <m:t>1</m:t>
                          </m:r>
                        </m:sub>
                      </m:sSub>
                    </m:oMath>
                  </m:oMathPara>
                </a14:m>
                <a:endParaRPr lang="es-ES_tradnl" sz="1800" dirty="0">
                  <a:solidFill>
                    <a:schemeClr val="accent3"/>
                  </a:solidFill>
                </a:endParaRPr>
              </a:p>
            </p:txBody>
          </p:sp>
        </mc:Choice>
        <mc:Fallback xmlns="">
          <p:sp>
            <p:nvSpPr>
              <p:cNvPr id="8" name="TextBox 7">
                <a:extLst>
                  <a:ext uri="{FF2B5EF4-FFF2-40B4-BE49-F238E27FC236}">
                    <a16:creationId xmlns:a16="http://schemas.microsoft.com/office/drawing/2014/main" id="{960D28C8-F9BD-D2B9-C1F9-A7776DF97A53}"/>
                  </a:ext>
                </a:extLst>
              </p:cNvPr>
              <p:cNvSpPr txBox="1">
                <a:spLocks noRot="1" noChangeAspect="1" noMove="1" noResize="1" noEditPoints="1" noAdjustHandles="1" noChangeArrowheads="1" noChangeShapeType="1" noTextEdit="1"/>
              </p:cNvSpPr>
              <p:nvPr/>
            </p:nvSpPr>
            <p:spPr>
              <a:xfrm>
                <a:off x="8528305" y="4232706"/>
                <a:ext cx="2352893" cy="369332"/>
              </a:xfrm>
              <a:prstGeom prst="rect">
                <a:avLst/>
              </a:prstGeom>
              <a:blipFill>
                <a:blip r:embed="rId8"/>
                <a:stretch>
                  <a:fillRect b="-16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43D2D029-2986-5F01-B3AC-D713E1CCB091}"/>
                  </a:ext>
                </a:extLst>
              </p:cNvPr>
              <p:cNvSpPr txBox="1"/>
              <p:nvPr/>
            </p:nvSpPr>
            <p:spPr>
              <a:xfrm>
                <a:off x="8528305" y="3635121"/>
                <a:ext cx="3101170" cy="369332"/>
              </a:xfrm>
              <a:prstGeom prst="rect">
                <a:avLst/>
              </a:prstGeom>
              <a:noFill/>
            </p:spPr>
            <p:txBody>
              <a:bodyPr wrap="square">
                <a:spAutoFit/>
              </a:bodyPr>
              <a:lstStyle/>
              <a:p>
                <a:pPr marL="0" indent="0">
                  <a:buNone/>
                </a:pPr>
                <a14:m>
                  <m:oMathPara xmlns:m="http://schemas.openxmlformats.org/officeDocument/2006/math">
                    <m:oMathParaPr>
                      <m:jc m:val="left"/>
                    </m:oMathParaPr>
                    <m:oMath xmlns:m="http://schemas.openxmlformats.org/officeDocument/2006/math">
                      <m:r>
                        <a:rPr lang="en-US" sz="1800" b="0" i="1" smtClean="0">
                          <a:latin typeface="Cambria Math" panose="02040503050406030204" pitchFamily="18" charset="0"/>
                        </a:rPr>
                        <m:t>𝑅𝑒𝑡𝑜𝑟𝑛𝑜</m:t>
                      </m:r>
                      <m:r>
                        <a:rPr lang="es-ES_tradnl" sz="1800" b="0" i="1" smtClean="0">
                          <a:latin typeface="Cambria Math" panose="02040503050406030204" pitchFamily="18" charset="0"/>
                        </a:rPr>
                        <m:t>= </m:t>
                      </m:r>
                      <m:r>
                        <a:rPr lang="en-US" sz="1800" b="0" i="1" smtClean="0">
                          <a:latin typeface="Cambria Math" panose="02040503050406030204" pitchFamily="18" charset="0"/>
                        </a:rPr>
                        <m:t>2+0.1∗0=2</m:t>
                      </m:r>
                    </m:oMath>
                  </m:oMathPara>
                </a14:m>
                <a:endParaRPr lang="es-ES_tradnl" sz="1800" dirty="0"/>
              </a:p>
            </p:txBody>
          </p:sp>
        </mc:Choice>
        <mc:Fallback xmlns="">
          <p:sp>
            <p:nvSpPr>
              <p:cNvPr id="9" name="TextBox 8">
                <a:extLst>
                  <a:ext uri="{FF2B5EF4-FFF2-40B4-BE49-F238E27FC236}">
                    <a16:creationId xmlns:a16="http://schemas.microsoft.com/office/drawing/2014/main" id="{43D2D029-2986-5F01-B3AC-D713E1CCB091}"/>
                  </a:ext>
                </a:extLst>
              </p:cNvPr>
              <p:cNvSpPr txBox="1">
                <a:spLocks noRot="1" noChangeAspect="1" noMove="1" noResize="1" noEditPoints="1" noAdjustHandles="1" noChangeArrowheads="1" noChangeShapeType="1" noTextEdit="1"/>
              </p:cNvSpPr>
              <p:nvPr/>
            </p:nvSpPr>
            <p:spPr>
              <a:xfrm>
                <a:off x="8528305" y="3635121"/>
                <a:ext cx="3101170" cy="369332"/>
              </a:xfrm>
              <a:prstGeom prst="rect">
                <a:avLst/>
              </a:prstGeom>
              <a:blipFill>
                <a:blip r:embed="rId9"/>
                <a:stretch>
                  <a:fillRect b="-16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6CA7ADE4-BE37-53E5-E518-09D41751BCA3}"/>
                  </a:ext>
                </a:extLst>
              </p:cNvPr>
              <p:cNvSpPr txBox="1"/>
              <p:nvPr/>
            </p:nvSpPr>
            <p:spPr>
              <a:xfrm>
                <a:off x="8528305" y="4907385"/>
                <a:ext cx="3101170" cy="369332"/>
              </a:xfrm>
              <a:prstGeom prst="rect">
                <a:avLst/>
              </a:prstGeom>
              <a:noFill/>
            </p:spPr>
            <p:txBody>
              <a:bodyPr wrap="square">
                <a:spAutoFit/>
              </a:bodyPr>
              <a:lstStyle/>
              <a:p>
                <a:pPr marL="0" indent="0">
                  <a:buNone/>
                </a:pPr>
                <a14:m>
                  <m:oMathPara xmlns:m="http://schemas.openxmlformats.org/officeDocument/2006/math">
                    <m:oMathParaPr>
                      <m:jc m:val="left"/>
                    </m:oMathParaPr>
                    <m:oMath xmlns:m="http://schemas.openxmlformats.org/officeDocument/2006/math">
                      <m:r>
                        <a:rPr lang="en-US" sz="1800" b="0" i="1" smtClean="0">
                          <a:latin typeface="Cambria Math" panose="02040503050406030204" pitchFamily="18" charset="0"/>
                        </a:rPr>
                        <m:t>𝑅𝑒𝑡𝑜𝑟𝑛𝑜</m:t>
                      </m:r>
                      <m:r>
                        <a:rPr lang="es-ES_tradnl" sz="1800" b="0" i="1" smtClean="0">
                          <a:latin typeface="Cambria Math" panose="02040503050406030204" pitchFamily="18" charset="0"/>
                        </a:rPr>
                        <m:t>=</m:t>
                      </m:r>
                      <m:r>
                        <a:rPr lang="en-US" sz="1800" b="0" i="1" smtClean="0">
                          <a:latin typeface="Cambria Math" panose="02040503050406030204" pitchFamily="18" charset="0"/>
                        </a:rPr>
                        <m:t>0+0.1∗2=0.2</m:t>
                      </m:r>
                    </m:oMath>
                  </m:oMathPara>
                </a14:m>
                <a:endParaRPr lang="es-ES_tradnl" sz="1800" dirty="0"/>
              </a:p>
            </p:txBody>
          </p:sp>
        </mc:Choice>
        <mc:Fallback xmlns="">
          <p:sp>
            <p:nvSpPr>
              <p:cNvPr id="10" name="TextBox 9">
                <a:extLst>
                  <a:ext uri="{FF2B5EF4-FFF2-40B4-BE49-F238E27FC236}">
                    <a16:creationId xmlns:a16="http://schemas.microsoft.com/office/drawing/2014/main" id="{6CA7ADE4-BE37-53E5-E518-09D41751BCA3}"/>
                  </a:ext>
                </a:extLst>
              </p:cNvPr>
              <p:cNvSpPr txBox="1">
                <a:spLocks noRot="1" noChangeAspect="1" noMove="1" noResize="1" noEditPoints="1" noAdjustHandles="1" noChangeArrowheads="1" noChangeShapeType="1" noTextEdit="1"/>
              </p:cNvSpPr>
              <p:nvPr/>
            </p:nvSpPr>
            <p:spPr>
              <a:xfrm>
                <a:off x="8528305" y="4907385"/>
                <a:ext cx="3101170" cy="369332"/>
              </a:xfrm>
              <a:prstGeom prst="rect">
                <a:avLst/>
              </a:prstGeom>
              <a:blipFill>
                <a:blip r:embed="rId10"/>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4628886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75752-6801-3B5A-45CE-E267774C10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09268A-4A44-3919-C5DD-EF79B07058CD}"/>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D193D39B-4A65-51F7-0D4E-7277A7E1E0B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1B4A4137-ABB6-27C2-497D-285C281D79DB}"/>
              </a:ext>
            </a:extLst>
          </p:cNvPr>
          <p:cNvSpPr>
            <a:spLocks noGrp="1"/>
          </p:cNvSpPr>
          <p:nvPr>
            <p:ph idx="1"/>
          </p:nvPr>
        </p:nvSpPr>
        <p:spPr>
          <a:xfrm>
            <a:off x="700635" y="2146041"/>
            <a:ext cx="10691265" cy="3939072"/>
          </a:xfrm>
        </p:spPr>
        <p:txBody>
          <a:bodyPr>
            <a:normAutofit/>
          </a:bodyPr>
          <a:lstStyle/>
          <a:p>
            <a:pPr marL="0" indent="0">
              <a:buNone/>
            </a:pPr>
            <a:r>
              <a:rPr lang="es-ES" sz="2400" dirty="0"/>
              <a:t>La recompensa inmediata suele ser más valiosa que una recompensa futura. Por eso se usa el factor de descuento: para reflejar esta preferencia en el cálculo del retorno.</a:t>
            </a:r>
          </a:p>
        </p:txBody>
      </p:sp>
      <p:sp>
        <p:nvSpPr>
          <p:cNvPr id="7" name="Image by vectorjuice">
            <a:extLst>
              <a:ext uri="{FF2B5EF4-FFF2-40B4-BE49-F238E27FC236}">
                <a16:creationId xmlns:a16="http://schemas.microsoft.com/office/drawing/2014/main" id="{21A09A30-7870-B012-F7C2-29A2A653057E}"/>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1216A8B5-39A3-D6B1-20E8-907546D86CF1}"/>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Recompensas inmediatas vs. futuras</a:t>
            </a:r>
          </a:p>
        </p:txBody>
      </p:sp>
      <p:sp>
        <p:nvSpPr>
          <p:cNvPr id="11" name="Oval 10">
            <a:extLst>
              <a:ext uri="{FF2B5EF4-FFF2-40B4-BE49-F238E27FC236}">
                <a16:creationId xmlns:a16="http://schemas.microsoft.com/office/drawing/2014/main" id="{3784E52C-DD58-DCF9-5161-CC0D05379BDC}"/>
              </a:ext>
            </a:extLst>
          </p:cNvPr>
          <p:cNvSpPr/>
          <p:nvPr/>
        </p:nvSpPr>
        <p:spPr>
          <a:xfrm>
            <a:off x="4140459" y="346190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cxnSp>
        <p:nvCxnSpPr>
          <p:cNvPr id="14" name="Straight Arrow Connector 13">
            <a:extLst>
              <a:ext uri="{FF2B5EF4-FFF2-40B4-BE49-F238E27FC236}">
                <a16:creationId xmlns:a16="http://schemas.microsoft.com/office/drawing/2014/main" id="{8D1129C2-83BB-7A5F-6709-C77F59B97624}"/>
              </a:ext>
            </a:extLst>
          </p:cNvPr>
          <p:cNvCxnSpPr>
            <a:cxnSpLocks/>
            <a:endCxn id="15" idx="2"/>
          </p:cNvCxnSpPr>
          <p:nvPr/>
        </p:nvCxnSpPr>
        <p:spPr>
          <a:xfrm>
            <a:off x="4899259" y="382731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E274F6E5-B4CC-2A68-7B9B-43FDFA62E2B4}"/>
              </a:ext>
            </a:extLst>
          </p:cNvPr>
          <p:cNvSpPr/>
          <p:nvPr/>
        </p:nvSpPr>
        <p:spPr>
          <a:xfrm>
            <a:off x="5905590" y="346190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27" name="Straight Arrow Connector 26">
            <a:extLst>
              <a:ext uri="{FF2B5EF4-FFF2-40B4-BE49-F238E27FC236}">
                <a16:creationId xmlns:a16="http://schemas.microsoft.com/office/drawing/2014/main" id="{1075EAFB-9EA5-D4D0-E70B-49EFFCD59EDD}"/>
              </a:ext>
            </a:extLst>
          </p:cNvPr>
          <p:cNvCxnSpPr>
            <a:cxnSpLocks/>
            <a:endCxn id="28" idx="2"/>
          </p:cNvCxnSpPr>
          <p:nvPr/>
        </p:nvCxnSpPr>
        <p:spPr>
          <a:xfrm>
            <a:off x="6656267" y="382731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DE472604-CED5-E752-3F82-8F3EB16EC2D3}"/>
              </a:ext>
            </a:extLst>
          </p:cNvPr>
          <p:cNvSpPr/>
          <p:nvPr/>
        </p:nvSpPr>
        <p:spPr>
          <a:xfrm>
            <a:off x="7662598" y="346190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053D0FA8-F300-2924-0E21-78B79C1A8D76}"/>
                  </a:ext>
                </a:extLst>
              </p:cNvPr>
              <p:cNvSpPr txBox="1"/>
              <p:nvPr/>
            </p:nvSpPr>
            <p:spPr>
              <a:xfrm>
                <a:off x="4843815" y="4017262"/>
                <a:ext cx="1138885"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i="1" baseline="-25000">
                        <a:latin typeface="Cambria Math" panose="02040503050406030204" pitchFamily="18" charset="0"/>
                        <a:ea typeface="Cambria Math" panose="02040503050406030204" pitchFamily="18" charset="0"/>
                      </a:rPr>
                      <m:t>1</m:t>
                    </m:r>
                    <m:r>
                      <a:rPr lang="en-US" sz="2000" b="0" i="1" smtClean="0">
                        <a:solidFill>
                          <a:schemeClr val="tx1"/>
                        </a:solidFill>
                        <a:latin typeface="Cambria Math" panose="02040503050406030204" pitchFamily="18" charset="0"/>
                        <a:ea typeface="Cambria Math" panose="02040503050406030204" pitchFamily="18" charset="0"/>
                      </a:rPr>
                      <m:t>=2</m:t>
                    </m:r>
                  </m:oMath>
                </a14:m>
                <a:endParaRPr lang="es-ES_tradnl" sz="2000" i="1" baseline="-25000" dirty="0">
                  <a:solidFill>
                    <a:srgbClr val="FFC000"/>
                  </a:solidFill>
                </a:endParaRPr>
              </a:p>
            </p:txBody>
          </p:sp>
        </mc:Choice>
        <mc:Fallback xmlns="">
          <p:sp>
            <p:nvSpPr>
              <p:cNvPr id="29" name="TextBox 28">
                <a:extLst>
                  <a:ext uri="{FF2B5EF4-FFF2-40B4-BE49-F238E27FC236}">
                    <a16:creationId xmlns:a16="http://schemas.microsoft.com/office/drawing/2014/main" id="{053D0FA8-F300-2924-0E21-78B79C1A8D76}"/>
                  </a:ext>
                </a:extLst>
              </p:cNvPr>
              <p:cNvSpPr txBox="1">
                <a:spLocks noRot="1" noChangeAspect="1" noMove="1" noResize="1" noEditPoints="1" noAdjustHandles="1" noChangeArrowheads="1" noChangeShapeType="1" noTextEdit="1"/>
              </p:cNvSpPr>
              <p:nvPr/>
            </p:nvSpPr>
            <p:spPr>
              <a:xfrm>
                <a:off x="4843815" y="4017262"/>
                <a:ext cx="1138885" cy="400110"/>
              </a:xfrm>
              <a:prstGeom prst="rect">
                <a:avLst/>
              </a:prstGeom>
              <a:blipFill>
                <a:blip r:embed="rId4"/>
                <a:stretch>
                  <a:fillRect l="-5556" t="-9375" b="-28125"/>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82D8FE54-F0A5-58E6-3487-94CCE040DBCA}"/>
                  </a:ext>
                </a:extLst>
              </p:cNvPr>
              <p:cNvSpPr txBox="1"/>
              <p:nvPr/>
            </p:nvSpPr>
            <p:spPr>
              <a:xfrm>
                <a:off x="6531836" y="3993137"/>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2</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30" name="TextBox 29">
                <a:extLst>
                  <a:ext uri="{FF2B5EF4-FFF2-40B4-BE49-F238E27FC236}">
                    <a16:creationId xmlns:a16="http://schemas.microsoft.com/office/drawing/2014/main" id="{82D8FE54-F0A5-58E6-3487-94CCE040DBCA}"/>
                  </a:ext>
                </a:extLst>
              </p:cNvPr>
              <p:cNvSpPr txBox="1">
                <a:spLocks noRot="1" noChangeAspect="1" noMove="1" noResize="1" noEditPoints="1" noAdjustHandles="1" noChangeArrowheads="1" noChangeShapeType="1" noTextEdit="1"/>
              </p:cNvSpPr>
              <p:nvPr/>
            </p:nvSpPr>
            <p:spPr>
              <a:xfrm>
                <a:off x="6531836" y="3993137"/>
                <a:ext cx="1138885" cy="400110"/>
              </a:xfrm>
              <a:prstGeom prst="rect">
                <a:avLst/>
              </a:prstGeom>
              <a:blipFill>
                <a:blip r:embed="rId5"/>
                <a:stretch>
                  <a:fillRect/>
                </a:stretch>
              </a:blipFill>
            </p:spPr>
            <p:txBody>
              <a:bodyPr/>
              <a:lstStyle/>
              <a:p>
                <a:r>
                  <a:rPr lang="es-ES_tradnl">
                    <a:noFill/>
                  </a:rPr>
                  <a:t> </a:t>
                </a:r>
              </a:p>
            </p:txBody>
          </p:sp>
        </mc:Fallback>
      </mc:AlternateContent>
      <p:sp>
        <p:nvSpPr>
          <p:cNvPr id="31" name="Oval 30">
            <a:extLst>
              <a:ext uri="{FF2B5EF4-FFF2-40B4-BE49-F238E27FC236}">
                <a16:creationId xmlns:a16="http://schemas.microsoft.com/office/drawing/2014/main" id="{8D2E85FF-0913-8EF1-08D8-70D4A7DF83D7}"/>
              </a:ext>
            </a:extLst>
          </p:cNvPr>
          <p:cNvSpPr/>
          <p:nvPr/>
        </p:nvSpPr>
        <p:spPr>
          <a:xfrm>
            <a:off x="4140459" y="4726639"/>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cxnSp>
        <p:nvCxnSpPr>
          <p:cNvPr id="32" name="Straight Arrow Connector 31">
            <a:extLst>
              <a:ext uri="{FF2B5EF4-FFF2-40B4-BE49-F238E27FC236}">
                <a16:creationId xmlns:a16="http://schemas.microsoft.com/office/drawing/2014/main" id="{70FD0AA8-FC0C-CBEF-A684-1B1613AD69A4}"/>
              </a:ext>
            </a:extLst>
          </p:cNvPr>
          <p:cNvCxnSpPr>
            <a:cxnSpLocks/>
            <a:endCxn id="33" idx="2"/>
          </p:cNvCxnSpPr>
          <p:nvPr/>
        </p:nvCxnSpPr>
        <p:spPr>
          <a:xfrm>
            <a:off x="4899259" y="5092051"/>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01DC1FF2-7170-A4A3-AA64-F58C546B2053}"/>
              </a:ext>
            </a:extLst>
          </p:cNvPr>
          <p:cNvSpPr/>
          <p:nvPr/>
        </p:nvSpPr>
        <p:spPr>
          <a:xfrm>
            <a:off x="5905590" y="4726639"/>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34" name="Straight Arrow Connector 33">
            <a:extLst>
              <a:ext uri="{FF2B5EF4-FFF2-40B4-BE49-F238E27FC236}">
                <a16:creationId xmlns:a16="http://schemas.microsoft.com/office/drawing/2014/main" id="{7244171B-5D08-70A7-1A54-99BBE7A8FD85}"/>
              </a:ext>
            </a:extLst>
          </p:cNvPr>
          <p:cNvCxnSpPr>
            <a:cxnSpLocks/>
            <a:endCxn id="35" idx="2"/>
          </p:cNvCxnSpPr>
          <p:nvPr/>
        </p:nvCxnSpPr>
        <p:spPr>
          <a:xfrm>
            <a:off x="6656267" y="5092051"/>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F0CFCFF2-A9FA-37BB-0C09-E58B98CBF57B}"/>
              </a:ext>
            </a:extLst>
          </p:cNvPr>
          <p:cNvSpPr/>
          <p:nvPr/>
        </p:nvSpPr>
        <p:spPr>
          <a:xfrm>
            <a:off x="7662598" y="4726639"/>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C4D253A5-BEAE-9ED5-27E0-6EB51940895B}"/>
                  </a:ext>
                </a:extLst>
              </p:cNvPr>
              <p:cNvSpPr txBox="1"/>
              <p:nvPr/>
            </p:nvSpPr>
            <p:spPr>
              <a:xfrm>
                <a:off x="4843815" y="5324385"/>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i="1" baseline="-25000">
                          <a:latin typeface="Cambria Math" panose="02040503050406030204" pitchFamily="18" charset="0"/>
                          <a:ea typeface="Cambria Math" panose="02040503050406030204" pitchFamily="18" charset="0"/>
                        </a:rPr>
                        <m:t>1</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36" name="TextBox 35">
                <a:extLst>
                  <a:ext uri="{FF2B5EF4-FFF2-40B4-BE49-F238E27FC236}">
                    <a16:creationId xmlns:a16="http://schemas.microsoft.com/office/drawing/2014/main" id="{C4D253A5-BEAE-9ED5-27E0-6EB51940895B}"/>
                  </a:ext>
                </a:extLst>
              </p:cNvPr>
              <p:cNvSpPr txBox="1">
                <a:spLocks noRot="1" noChangeAspect="1" noMove="1" noResize="1" noEditPoints="1" noAdjustHandles="1" noChangeArrowheads="1" noChangeShapeType="1" noTextEdit="1"/>
              </p:cNvSpPr>
              <p:nvPr/>
            </p:nvSpPr>
            <p:spPr>
              <a:xfrm>
                <a:off x="4843815" y="5324385"/>
                <a:ext cx="1138885" cy="400110"/>
              </a:xfrm>
              <a:prstGeom prst="rect">
                <a:avLst/>
              </a:prstGeom>
              <a:blipFill>
                <a:blip r:embed="rId6"/>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6E610CF4-5DCD-447E-1A1D-79132C3586A8}"/>
                  </a:ext>
                </a:extLst>
              </p:cNvPr>
              <p:cNvSpPr txBox="1"/>
              <p:nvPr/>
            </p:nvSpPr>
            <p:spPr>
              <a:xfrm>
                <a:off x="6559602" y="5324385"/>
                <a:ext cx="1275733" cy="400110"/>
              </a:xfrm>
              <a:prstGeom prst="rect">
                <a:avLst/>
              </a:prstGeom>
              <a:noFill/>
            </p:spPr>
            <p:txBody>
              <a:bodyPr wrap="square">
                <a:spAutoFit/>
              </a:bodyPr>
              <a:lstStyle/>
              <a:p>
                <a:r>
                  <a:rPr lang="es-ES_tradnl" sz="2000" dirty="0"/>
                  <a:t>🏆 </a:t>
                </a:r>
                <a14:m>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2</m:t>
                    </m:r>
                    <m:r>
                      <a:rPr lang="en-US" sz="2000" b="0" i="1" smtClean="0">
                        <a:solidFill>
                          <a:schemeClr val="tx1"/>
                        </a:solidFill>
                        <a:latin typeface="Cambria Math" panose="02040503050406030204" pitchFamily="18" charset="0"/>
                        <a:ea typeface="Cambria Math" panose="02040503050406030204" pitchFamily="18" charset="0"/>
                      </a:rPr>
                      <m:t>=2</m:t>
                    </m:r>
                  </m:oMath>
                </a14:m>
                <a:endParaRPr lang="es-ES_tradnl" sz="2000" i="1" baseline="-25000" dirty="0">
                  <a:solidFill>
                    <a:srgbClr val="FFC000"/>
                  </a:solidFill>
                </a:endParaRPr>
              </a:p>
            </p:txBody>
          </p:sp>
        </mc:Choice>
        <mc:Fallback xmlns="">
          <p:sp>
            <p:nvSpPr>
              <p:cNvPr id="37" name="TextBox 36">
                <a:extLst>
                  <a:ext uri="{FF2B5EF4-FFF2-40B4-BE49-F238E27FC236}">
                    <a16:creationId xmlns:a16="http://schemas.microsoft.com/office/drawing/2014/main" id="{6E610CF4-5DCD-447E-1A1D-79132C3586A8}"/>
                  </a:ext>
                </a:extLst>
              </p:cNvPr>
              <p:cNvSpPr txBox="1">
                <a:spLocks noRot="1" noChangeAspect="1" noMove="1" noResize="1" noEditPoints="1" noAdjustHandles="1" noChangeArrowheads="1" noChangeShapeType="1" noTextEdit="1"/>
              </p:cNvSpPr>
              <p:nvPr/>
            </p:nvSpPr>
            <p:spPr>
              <a:xfrm>
                <a:off x="6559602" y="5324385"/>
                <a:ext cx="1275733" cy="400110"/>
              </a:xfrm>
              <a:prstGeom prst="rect">
                <a:avLst/>
              </a:prstGeom>
              <a:blipFill>
                <a:blip r:embed="rId7"/>
                <a:stretch>
                  <a:fillRect l="-4950" t="-6250" b="-31250"/>
                </a:stretch>
              </a:blipFill>
            </p:spPr>
            <p:txBody>
              <a:bodyPr/>
              <a:lstStyle/>
              <a:p>
                <a:r>
                  <a:rPr lang="es-ES_tradnl">
                    <a:noFill/>
                  </a:rPr>
                  <a:t> </a:t>
                </a:r>
              </a:p>
            </p:txBody>
          </p:sp>
        </mc:Fallback>
      </mc:AlternateContent>
      <p:sp>
        <p:nvSpPr>
          <p:cNvPr id="6" name="Right Arrow 5">
            <a:extLst>
              <a:ext uri="{FF2B5EF4-FFF2-40B4-BE49-F238E27FC236}">
                <a16:creationId xmlns:a16="http://schemas.microsoft.com/office/drawing/2014/main" id="{D7A5092F-BAA3-F4EB-73A7-E900529DA0ED}"/>
              </a:ext>
            </a:extLst>
          </p:cNvPr>
          <p:cNvSpPr/>
          <p:nvPr/>
        </p:nvSpPr>
        <p:spPr>
          <a:xfrm>
            <a:off x="3238578" y="3703681"/>
            <a:ext cx="662473" cy="247261"/>
          </a:xfrm>
          <a:prstGeom prst="rightArrow">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1F008CB6-7A03-0141-B8E3-0530487139A7}"/>
                  </a:ext>
                </a:extLst>
              </p:cNvPr>
              <p:cNvSpPr txBox="1"/>
              <p:nvPr/>
            </p:nvSpPr>
            <p:spPr>
              <a:xfrm>
                <a:off x="8528305" y="4232706"/>
                <a:ext cx="2352893" cy="369332"/>
              </a:xfrm>
              <a:prstGeom prst="rect">
                <a:avLst/>
              </a:prstGeom>
              <a:noFill/>
            </p:spPr>
            <p:txBody>
              <a:bodyPr wrap="square">
                <a:spAutoFit/>
              </a:bodyPr>
              <a:lstStyle/>
              <a:p>
                <a:pPr marL="0" indent="0">
                  <a:buNone/>
                </a:pPr>
                <a14:m>
                  <m:oMathPara xmlns:m="http://schemas.openxmlformats.org/officeDocument/2006/math">
                    <m:oMathParaPr>
                      <m:jc m:val="left"/>
                    </m:oMathParaPr>
                    <m:oMath xmlns:m="http://schemas.openxmlformats.org/officeDocument/2006/math">
                      <m:r>
                        <a:rPr lang="en-US" sz="1800" b="0" i="1" smtClean="0">
                          <a:solidFill>
                            <a:schemeClr val="accent3"/>
                          </a:solidFill>
                          <a:latin typeface="Cambria Math" panose="02040503050406030204" pitchFamily="18" charset="0"/>
                        </a:rPr>
                        <m:t>𝑅𝑒𝑡𝑜𝑟𝑛𝑜</m:t>
                      </m:r>
                      <m:r>
                        <a:rPr lang="es-ES_tradnl" sz="1800" b="0" i="1" smtClean="0">
                          <a:solidFill>
                            <a:schemeClr val="accent3"/>
                          </a:solidFill>
                          <a:latin typeface="Cambria Math" panose="02040503050406030204" pitchFamily="18" charset="0"/>
                        </a:rPr>
                        <m:t>= </m:t>
                      </m:r>
                      <m:sSub>
                        <m:sSubPr>
                          <m:ctrlPr>
                            <a:rPr lang="es-ES_tradnl" sz="1800" b="0" i="1" smtClean="0">
                              <a:solidFill>
                                <a:schemeClr val="accent3"/>
                              </a:solidFill>
                              <a:latin typeface="Cambria Math" panose="02040503050406030204" pitchFamily="18" charset="0"/>
                            </a:rPr>
                          </m:ctrlPr>
                        </m:sSubPr>
                        <m:e>
                          <m:r>
                            <a:rPr lang="es-ES_tradnl" sz="1800" b="0" i="1" smtClean="0">
                              <a:solidFill>
                                <a:schemeClr val="accent3"/>
                              </a:solidFill>
                              <a:latin typeface="Cambria Math" panose="02040503050406030204" pitchFamily="18" charset="0"/>
                            </a:rPr>
                            <m:t>𝑟</m:t>
                          </m:r>
                        </m:e>
                        <m:sub>
                          <m:r>
                            <a:rPr lang="es-ES_tradnl" sz="1800" b="0" i="1" smtClean="0">
                              <a:solidFill>
                                <a:schemeClr val="accent3"/>
                              </a:solidFill>
                              <a:latin typeface="Cambria Math" panose="02040503050406030204" pitchFamily="18" charset="0"/>
                            </a:rPr>
                            <m:t>0</m:t>
                          </m:r>
                        </m:sub>
                      </m:sSub>
                      <m:r>
                        <a:rPr lang="es-ES_tradnl" sz="1800" b="0" i="1" smtClean="0">
                          <a:solidFill>
                            <a:schemeClr val="accent3"/>
                          </a:solidFill>
                          <a:latin typeface="Cambria Math" panose="02040503050406030204" pitchFamily="18" charset="0"/>
                        </a:rPr>
                        <m:t>+</m:t>
                      </m:r>
                      <m:r>
                        <a:rPr lang="es-ES_tradnl" sz="1800" i="1" smtClean="0">
                          <a:solidFill>
                            <a:schemeClr val="accent3"/>
                          </a:solidFill>
                          <a:latin typeface="Cambria Math" panose="02040503050406030204" pitchFamily="18" charset="0"/>
                          <a:ea typeface="Cambria Math" panose="02040503050406030204" pitchFamily="18" charset="0"/>
                        </a:rPr>
                        <m:t>𝛾</m:t>
                      </m:r>
                      <m:sSub>
                        <m:sSubPr>
                          <m:ctrlPr>
                            <a:rPr lang="es-ES_tradnl" sz="1800" i="1" smtClean="0">
                              <a:solidFill>
                                <a:schemeClr val="accent3"/>
                              </a:solidFill>
                              <a:latin typeface="Cambria Math" panose="02040503050406030204" pitchFamily="18" charset="0"/>
                            </a:rPr>
                          </m:ctrlPr>
                        </m:sSubPr>
                        <m:e>
                          <m:r>
                            <a:rPr lang="es-ES_tradnl" sz="1800" i="1" smtClean="0">
                              <a:solidFill>
                                <a:schemeClr val="accent3"/>
                              </a:solidFill>
                              <a:latin typeface="Cambria Math" panose="02040503050406030204" pitchFamily="18" charset="0"/>
                            </a:rPr>
                            <m:t>𝑟</m:t>
                          </m:r>
                        </m:e>
                        <m:sub>
                          <m:r>
                            <a:rPr lang="es-ES_tradnl" sz="1800" b="0" i="1" smtClean="0">
                              <a:solidFill>
                                <a:schemeClr val="accent3"/>
                              </a:solidFill>
                              <a:latin typeface="Cambria Math" panose="02040503050406030204" pitchFamily="18" charset="0"/>
                            </a:rPr>
                            <m:t>1</m:t>
                          </m:r>
                        </m:sub>
                      </m:sSub>
                    </m:oMath>
                  </m:oMathPara>
                </a14:m>
                <a:endParaRPr lang="es-ES_tradnl" sz="1800" dirty="0">
                  <a:solidFill>
                    <a:schemeClr val="accent3"/>
                  </a:solidFill>
                </a:endParaRPr>
              </a:p>
            </p:txBody>
          </p:sp>
        </mc:Choice>
        <mc:Fallback xmlns="">
          <p:sp>
            <p:nvSpPr>
              <p:cNvPr id="8" name="TextBox 7">
                <a:extLst>
                  <a:ext uri="{FF2B5EF4-FFF2-40B4-BE49-F238E27FC236}">
                    <a16:creationId xmlns:a16="http://schemas.microsoft.com/office/drawing/2014/main" id="{1F008CB6-7A03-0141-B8E3-0530487139A7}"/>
                  </a:ext>
                </a:extLst>
              </p:cNvPr>
              <p:cNvSpPr txBox="1">
                <a:spLocks noRot="1" noChangeAspect="1" noMove="1" noResize="1" noEditPoints="1" noAdjustHandles="1" noChangeArrowheads="1" noChangeShapeType="1" noTextEdit="1"/>
              </p:cNvSpPr>
              <p:nvPr/>
            </p:nvSpPr>
            <p:spPr>
              <a:xfrm>
                <a:off x="8528305" y="4232706"/>
                <a:ext cx="2352893" cy="369332"/>
              </a:xfrm>
              <a:prstGeom prst="rect">
                <a:avLst/>
              </a:prstGeom>
              <a:blipFill>
                <a:blip r:embed="rId8"/>
                <a:stretch>
                  <a:fillRect b="-16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226C324-B6A6-C6C4-485F-F6A10A338130}"/>
                  </a:ext>
                </a:extLst>
              </p:cNvPr>
              <p:cNvSpPr txBox="1"/>
              <p:nvPr/>
            </p:nvSpPr>
            <p:spPr>
              <a:xfrm>
                <a:off x="8528305" y="3635121"/>
                <a:ext cx="3101170" cy="369332"/>
              </a:xfrm>
              <a:prstGeom prst="rect">
                <a:avLst/>
              </a:prstGeom>
              <a:noFill/>
            </p:spPr>
            <p:txBody>
              <a:bodyPr wrap="square">
                <a:spAutoFit/>
              </a:bodyPr>
              <a:lstStyle/>
              <a:p>
                <a:pPr marL="0" indent="0">
                  <a:buNone/>
                </a:pPr>
                <a14:m>
                  <m:oMathPara xmlns:m="http://schemas.openxmlformats.org/officeDocument/2006/math">
                    <m:oMathParaPr>
                      <m:jc m:val="left"/>
                    </m:oMathParaPr>
                    <m:oMath xmlns:m="http://schemas.openxmlformats.org/officeDocument/2006/math">
                      <m:r>
                        <a:rPr lang="en-US" sz="1800" b="0" i="1" smtClean="0">
                          <a:latin typeface="Cambria Math" panose="02040503050406030204" pitchFamily="18" charset="0"/>
                        </a:rPr>
                        <m:t>𝑅𝑒𝑡𝑜𝑟𝑛𝑜</m:t>
                      </m:r>
                      <m:r>
                        <a:rPr lang="es-ES_tradnl" sz="1800" b="0" i="1" smtClean="0">
                          <a:latin typeface="Cambria Math" panose="02040503050406030204" pitchFamily="18" charset="0"/>
                        </a:rPr>
                        <m:t>= </m:t>
                      </m:r>
                      <m:r>
                        <a:rPr lang="en-US" sz="1800" b="0" i="1" smtClean="0">
                          <a:latin typeface="Cambria Math" panose="02040503050406030204" pitchFamily="18" charset="0"/>
                        </a:rPr>
                        <m:t>2+0.1∗0=2</m:t>
                      </m:r>
                    </m:oMath>
                  </m:oMathPara>
                </a14:m>
                <a:endParaRPr lang="es-ES_tradnl" sz="1800" dirty="0"/>
              </a:p>
            </p:txBody>
          </p:sp>
        </mc:Choice>
        <mc:Fallback xmlns="">
          <p:sp>
            <p:nvSpPr>
              <p:cNvPr id="9" name="TextBox 8">
                <a:extLst>
                  <a:ext uri="{FF2B5EF4-FFF2-40B4-BE49-F238E27FC236}">
                    <a16:creationId xmlns:a16="http://schemas.microsoft.com/office/drawing/2014/main" id="{0226C324-B6A6-C6C4-485F-F6A10A338130}"/>
                  </a:ext>
                </a:extLst>
              </p:cNvPr>
              <p:cNvSpPr txBox="1">
                <a:spLocks noRot="1" noChangeAspect="1" noMove="1" noResize="1" noEditPoints="1" noAdjustHandles="1" noChangeArrowheads="1" noChangeShapeType="1" noTextEdit="1"/>
              </p:cNvSpPr>
              <p:nvPr/>
            </p:nvSpPr>
            <p:spPr>
              <a:xfrm>
                <a:off x="8528305" y="3635121"/>
                <a:ext cx="3101170" cy="369332"/>
              </a:xfrm>
              <a:prstGeom prst="rect">
                <a:avLst/>
              </a:prstGeom>
              <a:blipFill>
                <a:blip r:embed="rId9"/>
                <a:stretch>
                  <a:fillRect b="-16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737E7E5D-EE76-8956-3B28-EC18AB763AA3}"/>
                  </a:ext>
                </a:extLst>
              </p:cNvPr>
              <p:cNvSpPr txBox="1"/>
              <p:nvPr/>
            </p:nvSpPr>
            <p:spPr>
              <a:xfrm>
                <a:off x="8528305" y="4907385"/>
                <a:ext cx="3101170" cy="369332"/>
              </a:xfrm>
              <a:prstGeom prst="rect">
                <a:avLst/>
              </a:prstGeom>
              <a:noFill/>
            </p:spPr>
            <p:txBody>
              <a:bodyPr wrap="square">
                <a:spAutoFit/>
              </a:bodyPr>
              <a:lstStyle/>
              <a:p>
                <a:pPr marL="0" indent="0">
                  <a:buNone/>
                </a:pPr>
                <a14:m>
                  <m:oMathPara xmlns:m="http://schemas.openxmlformats.org/officeDocument/2006/math">
                    <m:oMathParaPr>
                      <m:jc m:val="left"/>
                    </m:oMathParaPr>
                    <m:oMath xmlns:m="http://schemas.openxmlformats.org/officeDocument/2006/math">
                      <m:r>
                        <a:rPr lang="en-US" sz="1800" b="0" i="1" smtClean="0">
                          <a:latin typeface="Cambria Math" panose="02040503050406030204" pitchFamily="18" charset="0"/>
                        </a:rPr>
                        <m:t>𝑅𝑒𝑡𝑜𝑟𝑛𝑜</m:t>
                      </m:r>
                      <m:r>
                        <a:rPr lang="es-ES_tradnl" sz="1800" b="0" i="1" smtClean="0">
                          <a:latin typeface="Cambria Math" panose="02040503050406030204" pitchFamily="18" charset="0"/>
                        </a:rPr>
                        <m:t>=</m:t>
                      </m:r>
                      <m:r>
                        <a:rPr lang="en-US" sz="1800" b="0" i="1" smtClean="0">
                          <a:latin typeface="Cambria Math" panose="02040503050406030204" pitchFamily="18" charset="0"/>
                        </a:rPr>
                        <m:t>0+0.1∗2=0.2</m:t>
                      </m:r>
                    </m:oMath>
                  </m:oMathPara>
                </a14:m>
                <a:endParaRPr lang="es-ES_tradnl" sz="1800" dirty="0"/>
              </a:p>
            </p:txBody>
          </p:sp>
        </mc:Choice>
        <mc:Fallback xmlns="">
          <p:sp>
            <p:nvSpPr>
              <p:cNvPr id="10" name="TextBox 9">
                <a:extLst>
                  <a:ext uri="{FF2B5EF4-FFF2-40B4-BE49-F238E27FC236}">
                    <a16:creationId xmlns:a16="http://schemas.microsoft.com/office/drawing/2014/main" id="{737E7E5D-EE76-8956-3B28-EC18AB763AA3}"/>
                  </a:ext>
                </a:extLst>
              </p:cNvPr>
              <p:cNvSpPr txBox="1">
                <a:spLocks noRot="1" noChangeAspect="1" noMove="1" noResize="1" noEditPoints="1" noAdjustHandles="1" noChangeArrowheads="1" noChangeShapeType="1" noTextEdit="1"/>
              </p:cNvSpPr>
              <p:nvPr/>
            </p:nvSpPr>
            <p:spPr>
              <a:xfrm>
                <a:off x="8528305" y="4907385"/>
                <a:ext cx="3101170" cy="369332"/>
              </a:xfrm>
              <a:prstGeom prst="rect">
                <a:avLst/>
              </a:prstGeom>
              <a:blipFill>
                <a:blip r:embed="rId10"/>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65446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08092"/>
          </a:xfrm>
        </p:spPr>
        <p:txBody>
          <a:bodyPr/>
          <a:lstStyle/>
          <a:p>
            <a:r>
              <a:rPr lang="es-ES_tradnl" dirty="0"/>
              <a:t>aprendizaje por refuerzo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7" y="1730188"/>
            <a:ext cx="6758942" cy="4354925"/>
          </a:xfrm>
        </p:spPr>
        <p:txBody>
          <a:bodyPr>
            <a:normAutofit/>
          </a:bodyPr>
          <a:lstStyle/>
          <a:p>
            <a:pPr marL="0" indent="0">
              <a:buNone/>
            </a:pPr>
            <a:r>
              <a:rPr lang="es-ES" sz="2400" dirty="0"/>
              <a:t>Definamos el </a:t>
            </a:r>
            <a:r>
              <a:rPr lang="es-ES" sz="2400" b="1" dirty="0">
                <a:solidFill>
                  <a:schemeClr val="accent6">
                    <a:lumMod val="60000"/>
                    <a:lumOff val="40000"/>
                  </a:schemeClr>
                </a:solidFill>
              </a:rPr>
              <a:t>Aprendizaje por refuerzo</a:t>
            </a:r>
            <a:r>
              <a:rPr lang="es-ES" sz="2400" dirty="0"/>
              <a:t>…</a:t>
            </a:r>
            <a:br>
              <a:rPr lang="es-ES" sz="2400" dirty="0"/>
            </a:br>
            <a:endParaRPr lang="es-ES" sz="2400" dirty="0"/>
          </a:p>
          <a:p>
            <a:pPr marL="0" indent="0">
              <a:buNone/>
            </a:pPr>
            <a:r>
              <a:rPr lang="es-ES" sz="2400" i="1" dirty="0">
                <a:solidFill>
                  <a:schemeClr val="accent1"/>
                </a:solidFill>
              </a:rPr>
              <a:t>El aprendizaje por refuerzo es una rama del aprendizaje automático en la que un agente aprende a tomar decisiones óptimas al interactuar con un entorno, con el objetivo de maximizar una señal de recompensa acumulada a lo largo del tiempo.</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3" name="Picture 2">
            <a:extLst>
              <a:ext uri="{FF2B5EF4-FFF2-40B4-BE49-F238E27FC236}">
                <a16:creationId xmlns:a16="http://schemas.microsoft.com/office/drawing/2014/main" id="{4F9D2CF4-15A9-0FAF-F7AE-0EAED62AC871}"/>
              </a:ext>
            </a:extLst>
          </p:cNvPr>
          <p:cNvPicPr>
            <a:picLocks noChangeAspect="1"/>
          </p:cNvPicPr>
          <p:nvPr/>
        </p:nvPicPr>
        <p:blipFill>
          <a:blip r:embed="rId4"/>
          <a:stretch>
            <a:fillRect/>
          </a:stretch>
        </p:blipFill>
        <p:spPr>
          <a:xfrm>
            <a:off x="7573431" y="1571354"/>
            <a:ext cx="4017935" cy="4289982"/>
          </a:xfrm>
          <a:prstGeom prst="rect">
            <a:avLst/>
          </a:prstGeom>
        </p:spPr>
      </p:pic>
    </p:spTree>
    <p:extLst>
      <p:ext uri="{BB962C8B-B14F-4D97-AF65-F5344CB8AC3E}">
        <p14:creationId xmlns:p14="http://schemas.microsoft.com/office/powerpoint/2010/main" val="40595272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146041"/>
            <a:ext cx="10691265" cy="3939072"/>
          </a:xfrm>
        </p:spPr>
        <p:txBody>
          <a:bodyPr>
            <a:normAutofit/>
          </a:bodyPr>
          <a:lstStyle/>
          <a:p>
            <a:pPr marL="0" indent="0">
              <a:buNone/>
            </a:pPr>
            <a:r>
              <a:rPr lang="es-ES" sz="2400" dirty="0"/>
              <a:t>Aun así, si una recompensa futura es lo suficientemente grande, puede ser preferible esperar. El agente debe aprender a equilibrar recompensas inmediatas y futuras para maximizar su retorno.</a:t>
            </a:r>
          </a:p>
          <a:p>
            <a:pPr marL="0" indent="0">
              <a:buNone/>
            </a:pPr>
            <a:endParaRPr lang="es-ES" sz="2400" dirty="0"/>
          </a:p>
          <a:p>
            <a:pPr marL="0" indent="0">
              <a:buNone/>
            </a:pPr>
            <a:endParaRPr lang="es-ES" sz="2400" dirty="0"/>
          </a:p>
          <a:p>
            <a:pPr marL="0" indent="0">
              <a:buNone/>
            </a:pPr>
            <a:endParaRPr lang="es-ES"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2A5B1660-85AD-E723-52DF-E5E8FCCF4D0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Decisiones con recompensa futura</a:t>
            </a:r>
          </a:p>
        </p:txBody>
      </p:sp>
      <p:sp>
        <p:nvSpPr>
          <p:cNvPr id="9" name="Oval 8">
            <a:extLst>
              <a:ext uri="{FF2B5EF4-FFF2-40B4-BE49-F238E27FC236}">
                <a16:creationId xmlns:a16="http://schemas.microsoft.com/office/drawing/2014/main" id="{EB9F4BE6-4334-164D-629F-E8DF48560B76}"/>
              </a:ext>
            </a:extLst>
          </p:cNvPr>
          <p:cNvSpPr/>
          <p:nvPr/>
        </p:nvSpPr>
        <p:spPr>
          <a:xfrm>
            <a:off x="1634502" y="3744323"/>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cxnSp>
        <p:nvCxnSpPr>
          <p:cNvPr id="10" name="Straight Arrow Connector 9">
            <a:extLst>
              <a:ext uri="{FF2B5EF4-FFF2-40B4-BE49-F238E27FC236}">
                <a16:creationId xmlns:a16="http://schemas.microsoft.com/office/drawing/2014/main" id="{2F692EAE-805F-4DD7-1654-265DF1BFC122}"/>
              </a:ext>
            </a:extLst>
          </p:cNvPr>
          <p:cNvCxnSpPr>
            <a:cxnSpLocks/>
            <a:endCxn id="12" idx="2"/>
          </p:cNvCxnSpPr>
          <p:nvPr/>
        </p:nvCxnSpPr>
        <p:spPr>
          <a:xfrm>
            <a:off x="2393302" y="4109735"/>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8609D554-A3D2-BB0C-D69B-D28DF652DC49}"/>
              </a:ext>
            </a:extLst>
          </p:cNvPr>
          <p:cNvSpPr/>
          <p:nvPr/>
        </p:nvSpPr>
        <p:spPr>
          <a:xfrm>
            <a:off x="3399633" y="3744323"/>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13" name="Straight Arrow Connector 12">
            <a:extLst>
              <a:ext uri="{FF2B5EF4-FFF2-40B4-BE49-F238E27FC236}">
                <a16:creationId xmlns:a16="http://schemas.microsoft.com/office/drawing/2014/main" id="{B83052DB-3050-82CE-6717-4ACE42B07725}"/>
              </a:ext>
            </a:extLst>
          </p:cNvPr>
          <p:cNvCxnSpPr>
            <a:cxnSpLocks/>
            <a:endCxn id="16" idx="2"/>
          </p:cNvCxnSpPr>
          <p:nvPr/>
        </p:nvCxnSpPr>
        <p:spPr>
          <a:xfrm>
            <a:off x="4150310" y="4109735"/>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6C8E32BF-27A5-A430-B854-E12346C35A17}"/>
              </a:ext>
            </a:extLst>
          </p:cNvPr>
          <p:cNvSpPr/>
          <p:nvPr/>
        </p:nvSpPr>
        <p:spPr>
          <a:xfrm>
            <a:off x="5156641" y="3744323"/>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0F879C14-D28E-9408-CDDE-CC6D0BA92FEB}"/>
                  </a:ext>
                </a:extLst>
              </p:cNvPr>
              <p:cNvSpPr txBox="1"/>
              <p:nvPr/>
            </p:nvSpPr>
            <p:spPr>
              <a:xfrm>
                <a:off x="2242014" y="4317419"/>
                <a:ext cx="1267289"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i="1" baseline="-25000">
                        <a:latin typeface="Cambria Math" panose="02040503050406030204" pitchFamily="18" charset="0"/>
                        <a:ea typeface="Cambria Math" panose="02040503050406030204" pitchFamily="18" charset="0"/>
                      </a:rPr>
                      <m:t>1</m:t>
                    </m:r>
                    <m:r>
                      <a:rPr lang="en-US" sz="2000" b="0" i="1" smtClean="0">
                        <a:solidFill>
                          <a:schemeClr val="tx1"/>
                        </a:solidFill>
                        <a:latin typeface="Cambria Math" panose="02040503050406030204" pitchFamily="18" charset="0"/>
                        <a:ea typeface="Cambria Math" panose="02040503050406030204" pitchFamily="18" charset="0"/>
                      </a:rPr>
                      <m:t>=20</m:t>
                    </m:r>
                  </m:oMath>
                </a14:m>
                <a:endParaRPr lang="es-ES_tradnl" sz="2000" i="1" baseline="-25000" dirty="0">
                  <a:solidFill>
                    <a:srgbClr val="FFC000"/>
                  </a:solidFill>
                </a:endParaRPr>
              </a:p>
            </p:txBody>
          </p:sp>
        </mc:Choice>
        <mc:Fallback xmlns="">
          <p:sp>
            <p:nvSpPr>
              <p:cNvPr id="17" name="TextBox 16">
                <a:extLst>
                  <a:ext uri="{FF2B5EF4-FFF2-40B4-BE49-F238E27FC236}">
                    <a16:creationId xmlns:a16="http://schemas.microsoft.com/office/drawing/2014/main" id="{0F879C14-D28E-9408-CDDE-CC6D0BA92FEB}"/>
                  </a:ext>
                </a:extLst>
              </p:cNvPr>
              <p:cNvSpPr txBox="1">
                <a:spLocks noRot="1" noChangeAspect="1" noMove="1" noResize="1" noEditPoints="1" noAdjustHandles="1" noChangeArrowheads="1" noChangeShapeType="1" noTextEdit="1"/>
              </p:cNvSpPr>
              <p:nvPr/>
            </p:nvSpPr>
            <p:spPr>
              <a:xfrm>
                <a:off x="2242014" y="4317419"/>
                <a:ext cx="1267289" cy="400110"/>
              </a:xfrm>
              <a:prstGeom prst="rect">
                <a:avLst/>
              </a:prstGeom>
              <a:blipFill>
                <a:blip r:embed="rId4"/>
                <a:stretch>
                  <a:fillRect l="-4950" t="-6061" b="-2424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B2628A4F-8625-EC3A-C963-7D1986C9AF4F}"/>
                  </a:ext>
                </a:extLst>
              </p:cNvPr>
              <p:cNvSpPr txBox="1"/>
              <p:nvPr/>
            </p:nvSpPr>
            <p:spPr>
              <a:xfrm>
                <a:off x="4025879" y="4317419"/>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2</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18" name="TextBox 17">
                <a:extLst>
                  <a:ext uri="{FF2B5EF4-FFF2-40B4-BE49-F238E27FC236}">
                    <a16:creationId xmlns:a16="http://schemas.microsoft.com/office/drawing/2014/main" id="{B2628A4F-8625-EC3A-C963-7D1986C9AF4F}"/>
                  </a:ext>
                </a:extLst>
              </p:cNvPr>
              <p:cNvSpPr txBox="1">
                <a:spLocks noRot="1" noChangeAspect="1" noMove="1" noResize="1" noEditPoints="1" noAdjustHandles="1" noChangeArrowheads="1" noChangeShapeType="1" noTextEdit="1"/>
              </p:cNvSpPr>
              <p:nvPr/>
            </p:nvSpPr>
            <p:spPr>
              <a:xfrm>
                <a:off x="4025879" y="4317419"/>
                <a:ext cx="1138885" cy="400110"/>
              </a:xfrm>
              <a:prstGeom prst="rect">
                <a:avLst/>
              </a:prstGeom>
              <a:blipFill>
                <a:blip r:embed="rId5"/>
                <a:stretch>
                  <a:fillRect/>
                </a:stretch>
              </a:blipFill>
            </p:spPr>
            <p:txBody>
              <a:bodyPr/>
              <a:lstStyle/>
              <a:p>
                <a:r>
                  <a:rPr lang="es-ES_tradnl">
                    <a:noFill/>
                  </a:rPr>
                  <a:t> </a:t>
                </a:r>
              </a:p>
            </p:txBody>
          </p:sp>
        </mc:Fallback>
      </mc:AlternateContent>
      <p:cxnSp>
        <p:nvCxnSpPr>
          <p:cNvPr id="19" name="Straight Arrow Connector 18">
            <a:extLst>
              <a:ext uri="{FF2B5EF4-FFF2-40B4-BE49-F238E27FC236}">
                <a16:creationId xmlns:a16="http://schemas.microsoft.com/office/drawing/2014/main" id="{33AA720C-D709-86F6-53D3-E7EA925584D7}"/>
              </a:ext>
            </a:extLst>
          </p:cNvPr>
          <p:cNvCxnSpPr>
            <a:cxnSpLocks/>
            <a:endCxn id="20" idx="2"/>
          </p:cNvCxnSpPr>
          <p:nvPr/>
        </p:nvCxnSpPr>
        <p:spPr>
          <a:xfrm>
            <a:off x="5915441" y="411112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3E981B75-815F-3097-3A9C-B96B9C8938B6}"/>
              </a:ext>
            </a:extLst>
          </p:cNvPr>
          <p:cNvSpPr/>
          <p:nvPr/>
        </p:nvSpPr>
        <p:spPr>
          <a:xfrm>
            <a:off x="6921772" y="374571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4</a:t>
            </a:r>
            <a:endParaRPr lang="es-ES_tradnl" baseline="-25000" dirty="0"/>
          </a:p>
        </p:txBody>
      </p:sp>
      <p:cxnSp>
        <p:nvCxnSpPr>
          <p:cNvPr id="21" name="Straight Arrow Connector 20">
            <a:extLst>
              <a:ext uri="{FF2B5EF4-FFF2-40B4-BE49-F238E27FC236}">
                <a16:creationId xmlns:a16="http://schemas.microsoft.com/office/drawing/2014/main" id="{6E79401A-CEEF-AACA-13B0-B99957816C49}"/>
              </a:ext>
            </a:extLst>
          </p:cNvPr>
          <p:cNvCxnSpPr>
            <a:cxnSpLocks/>
          </p:cNvCxnSpPr>
          <p:nvPr/>
        </p:nvCxnSpPr>
        <p:spPr>
          <a:xfrm>
            <a:off x="7672449" y="4109735"/>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E498620-2066-A11A-3C7B-978CF53508E1}"/>
              </a:ext>
            </a:extLst>
          </p:cNvPr>
          <p:cNvCxnSpPr>
            <a:cxnSpLocks/>
            <a:endCxn id="24" idx="2"/>
          </p:cNvCxnSpPr>
          <p:nvPr/>
        </p:nvCxnSpPr>
        <p:spPr>
          <a:xfrm>
            <a:off x="9451804" y="4112233"/>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ACCB4200-7A2F-C638-87D9-5826C1F8D19B}"/>
              </a:ext>
            </a:extLst>
          </p:cNvPr>
          <p:cNvSpPr/>
          <p:nvPr/>
        </p:nvSpPr>
        <p:spPr>
          <a:xfrm>
            <a:off x="10458135" y="3746821"/>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err="1"/>
              <a:t>s</a:t>
            </a:r>
            <a:r>
              <a:rPr lang="es-ES_tradnl" sz="2800" baseline="-25000" dirty="0" err="1"/>
              <a:t>n</a:t>
            </a:r>
            <a:endParaRPr lang="es-ES_tradnl" baseline="-25000" dirty="0"/>
          </a:p>
        </p:txBody>
      </p:sp>
      <p:sp>
        <p:nvSpPr>
          <p:cNvPr id="31" name="TextBox 30">
            <a:extLst>
              <a:ext uri="{FF2B5EF4-FFF2-40B4-BE49-F238E27FC236}">
                <a16:creationId xmlns:a16="http://schemas.microsoft.com/office/drawing/2014/main" id="{D0047879-3739-F7CD-DA2B-D4FA9AA89DE0}"/>
              </a:ext>
            </a:extLst>
          </p:cNvPr>
          <p:cNvSpPr txBox="1"/>
          <p:nvPr/>
        </p:nvSpPr>
        <p:spPr>
          <a:xfrm>
            <a:off x="8830792" y="3870218"/>
            <a:ext cx="415498" cy="369332"/>
          </a:xfrm>
          <a:prstGeom prst="rect">
            <a:avLst/>
          </a:prstGeom>
          <a:noFill/>
        </p:spPr>
        <p:txBody>
          <a:bodyPr wrap="none" rtlCol="0">
            <a:spAutoFit/>
          </a:bodyPr>
          <a:lstStyle/>
          <a:p>
            <a:r>
              <a:rPr lang="es-ES_tradnl" dirty="0"/>
              <a:t>…</a:t>
            </a: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CF07519D-92C4-6C35-4AF5-2FD3C6D79438}"/>
                  </a:ext>
                </a:extLst>
              </p:cNvPr>
              <p:cNvSpPr txBox="1"/>
              <p:nvPr/>
            </p:nvSpPr>
            <p:spPr>
              <a:xfrm>
                <a:off x="5737453" y="4296599"/>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3</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34" name="TextBox 33">
                <a:extLst>
                  <a:ext uri="{FF2B5EF4-FFF2-40B4-BE49-F238E27FC236}">
                    <a16:creationId xmlns:a16="http://schemas.microsoft.com/office/drawing/2014/main" id="{CF07519D-92C4-6C35-4AF5-2FD3C6D79438}"/>
                  </a:ext>
                </a:extLst>
              </p:cNvPr>
              <p:cNvSpPr txBox="1">
                <a:spLocks noRot="1" noChangeAspect="1" noMove="1" noResize="1" noEditPoints="1" noAdjustHandles="1" noChangeArrowheads="1" noChangeShapeType="1" noTextEdit="1"/>
              </p:cNvSpPr>
              <p:nvPr/>
            </p:nvSpPr>
            <p:spPr>
              <a:xfrm>
                <a:off x="5737453" y="4296599"/>
                <a:ext cx="1138885" cy="400110"/>
              </a:xfrm>
              <a:prstGeom prst="rect">
                <a:avLst/>
              </a:prstGeom>
              <a:blipFill>
                <a:blip r:embed="rId6"/>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45F13763-5A41-6E49-7B2E-7E5E77AF013E}"/>
                  </a:ext>
                </a:extLst>
              </p:cNvPr>
              <p:cNvSpPr txBox="1"/>
              <p:nvPr/>
            </p:nvSpPr>
            <p:spPr>
              <a:xfrm>
                <a:off x="9365342" y="4213154"/>
                <a:ext cx="1138885" cy="39299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ea typeface="Cambria Math" panose="02040503050406030204" pitchFamily="18" charset="0"/>
                            </a:rPr>
                          </m:ctrlPr>
                        </m:sSubPr>
                        <m:e>
                          <m:r>
                            <a:rPr lang="en-US" sz="2000" b="0" i="1" smtClean="0">
                              <a:solidFill>
                                <a:schemeClr val="tx1"/>
                              </a:solidFill>
                              <a:latin typeface="Cambria Math" panose="02040503050406030204" pitchFamily="18" charset="0"/>
                              <a:ea typeface="Cambria Math" panose="02040503050406030204" pitchFamily="18" charset="0"/>
                            </a:rPr>
                            <m:t>𝑟</m:t>
                          </m:r>
                        </m:e>
                        <m:sub>
                          <m:r>
                            <a:rPr lang="en-US" sz="2000" b="0" i="1" smtClean="0">
                              <a:solidFill>
                                <a:schemeClr val="tx1"/>
                              </a:solidFill>
                              <a:latin typeface="Cambria Math" panose="02040503050406030204" pitchFamily="18" charset="0"/>
                              <a:ea typeface="Cambria Math" panose="02040503050406030204" pitchFamily="18" charset="0"/>
                            </a:rPr>
                            <m:t>𝑛</m:t>
                          </m:r>
                          <m:r>
                            <a:rPr lang="en-US" sz="2000" b="0" i="1" smtClean="0">
                              <a:solidFill>
                                <a:schemeClr val="tx1"/>
                              </a:solidFill>
                              <a:latin typeface="Cambria Math" panose="02040503050406030204" pitchFamily="18" charset="0"/>
                              <a:ea typeface="Cambria Math" panose="02040503050406030204" pitchFamily="18" charset="0"/>
                            </a:rPr>
                            <m:t>−1</m:t>
                          </m:r>
                        </m:sub>
                      </m:sSub>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35" name="TextBox 34">
                <a:extLst>
                  <a:ext uri="{FF2B5EF4-FFF2-40B4-BE49-F238E27FC236}">
                    <a16:creationId xmlns:a16="http://schemas.microsoft.com/office/drawing/2014/main" id="{45F13763-5A41-6E49-7B2E-7E5E77AF013E}"/>
                  </a:ext>
                </a:extLst>
              </p:cNvPr>
              <p:cNvSpPr txBox="1">
                <a:spLocks noRot="1" noChangeAspect="1" noMove="1" noResize="1" noEditPoints="1" noAdjustHandles="1" noChangeArrowheads="1" noChangeShapeType="1" noTextEdit="1"/>
              </p:cNvSpPr>
              <p:nvPr/>
            </p:nvSpPr>
            <p:spPr>
              <a:xfrm>
                <a:off x="9365342" y="4213154"/>
                <a:ext cx="1138885" cy="392993"/>
              </a:xfrm>
              <a:prstGeom prst="rect">
                <a:avLst/>
              </a:prstGeom>
              <a:blipFill>
                <a:blip r:embed="rId7"/>
                <a:stretch>
                  <a:fillRect b="-3125"/>
                </a:stretch>
              </a:blipFill>
            </p:spPr>
            <p:txBody>
              <a:bodyPr/>
              <a:lstStyle/>
              <a:p>
                <a:r>
                  <a:rPr lang="es-ES_tradnl">
                    <a:noFill/>
                  </a:rPr>
                  <a:t> </a:t>
                </a:r>
              </a:p>
            </p:txBody>
          </p:sp>
        </mc:Fallback>
      </mc:AlternateContent>
      <p:sp>
        <p:nvSpPr>
          <p:cNvPr id="51" name="Oval 50">
            <a:extLst>
              <a:ext uri="{FF2B5EF4-FFF2-40B4-BE49-F238E27FC236}">
                <a16:creationId xmlns:a16="http://schemas.microsoft.com/office/drawing/2014/main" id="{31DF9438-C1B3-B9F6-EC9A-6116417D10EC}"/>
              </a:ext>
            </a:extLst>
          </p:cNvPr>
          <p:cNvSpPr/>
          <p:nvPr/>
        </p:nvSpPr>
        <p:spPr>
          <a:xfrm>
            <a:off x="1634502" y="498037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cxnSp>
        <p:nvCxnSpPr>
          <p:cNvPr id="54" name="Straight Arrow Connector 53">
            <a:extLst>
              <a:ext uri="{FF2B5EF4-FFF2-40B4-BE49-F238E27FC236}">
                <a16:creationId xmlns:a16="http://schemas.microsoft.com/office/drawing/2014/main" id="{17835FE2-A4DA-C90C-FB8B-D178CEB50B18}"/>
              </a:ext>
            </a:extLst>
          </p:cNvPr>
          <p:cNvCxnSpPr>
            <a:cxnSpLocks/>
            <a:endCxn id="55" idx="2"/>
          </p:cNvCxnSpPr>
          <p:nvPr/>
        </p:nvCxnSpPr>
        <p:spPr>
          <a:xfrm>
            <a:off x="2393302" y="534578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95E43315-60E2-5E05-4A05-3BEE70113F50}"/>
              </a:ext>
            </a:extLst>
          </p:cNvPr>
          <p:cNvSpPr/>
          <p:nvPr/>
        </p:nvSpPr>
        <p:spPr>
          <a:xfrm>
            <a:off x="3399633" y="498037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56" name="Straight Arrow Connector 55">
            <a:extLst>
              <a:ext uri="{FF2B5EF4-FFF2-40B4-BE49-F238E27FC236}">
                <a16:creationId xmlns:a16="http://schemas.microsoft.com/office/drawing/2014/main" id="{CE6E8A30-CC85-BF27-D8BC-80D942126E2B}"/>
              </a:ext>
            </a:extLst>
          </p:cNvPr>
          <p:cNvCxnSpPr>
            <a:cxnSpLocks/>
            <a:endCxn id="57" idx="2"/>
          </p:cNvCxnSpPr>
          <p:nvPr/>
        </p:nvCxnSpPr>
        <p:spPr>
          <a:xfrm>
            <a:off x="4150310" y="534578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7" name="Oval 56">
            <a:extLst>
              <a:ext uri="{FF2B5EF4-FFF2-40B4-BE49-F238E27FC236}">
                <a16:creationId xmlns:a16="http://schemas.microsoft.com/office/drawing/2014/main" id="{5CB783B1-C33A-633D-87DB-AB794AB67AB3}"/>
              </a:ext>
            </a:extLst>
          </p:cNvPr>
          <p:cNvSpPr/>
          <p:nvPr/>
        </p:nvSpPr>
        <p:spPr>
          <a:xfrm>
            <a:off x="5156641" y="498037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mc:AlternateContent xmlns:mc="http://schemas.openxmlformats.org/markup-compatibility/2006" xmlns:a14="http://schemas.microsoft.com/office/drawing/2010/main">
        <mc:Choice Requires="a14">
          <p:sp>
            <p:nvSpPr>
              <p:cNvPr id="58" name="TextBox 57">
                <a:extLst>
                  <a:ext uri="{FF2B5EF4-FFF2-40B4-BE49-F238E27FC236}">
                    <a16:creationId xmlns:a16="http://schemas.microsoft.com/office/drawing/2014/main" id="{699921FC-2337-F04B-6CC0-BE5A14C9D4E5}"/>
                  </a:ext>
                </a:extLst>
              </p:cNvPr>
              <p:cNvSpPr txBox="1"/>
              <p:nvPr/>
            </p:nvSpPr>
            <p:spPr>
              <a:xfrm>
                <a:off x="2242014" y="5553466"/>
                <a:ext cx="1267289"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i="1" baseline="-25000">
                          <a:latin typeface="Cambria Math" panose="02040503050406030204" pitchFamily="18" charset="0"/>
                          <a:ea typeface="Cambria Math" panose="02040503050406030204" pitchFamily="18" charset="0"/>
                        </a:rPr>
                        <m:t>1</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58" name="TextBox 57">
                <a:extLst>
                  <a:ext uri="{FF2B5EF4-FFF2-40B4-BE49-F238E27FC236}">
                    <a16:creationId xmlns:a16="http://schemas.microsoft.com/office/drawing/2014/main" id="{699921FC-2337-F04B-6CC0-BE5A14C9D4E5}"/>
                  </a:ext>
                </a:extLst>
              </p:cNvPr>
              <p:cNvSpPr txBox="1">
                <a:spLocks noRot="1" noChangeAspect="1" noMove="1" noResize="1" noEditPoints="1" noAdjustHandles="1" noChangeArrowheads="1" noChangeShapeType="1" noTextEdit="1"/>
              </p:cNvSpPr>
              <p:nvPr/>
            </p:nvSpPr>
            <p:spPr>
              <a:xfrm>
                <a:off x="2242014" y="5553466"/>
                <a:ext cx="1267289" cy="400110"/>
              </a:xfrm>
              <a:prstGeom prst="rect">
                <a:avLst/>
              </a:prstGeom>
              <a:blipFill>
                <a:blip r:embed="rId8"/>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C3C6A8AD-0AA5-92C9-4019-6A9D203E7663}"/>
                  </a:ext>
                </a:extLst>
              </p:cNvPr>
              <p:cNvSpPr txBox="1"/>
              <p:nvPr/>
            </p:nvSpPr>
            <p:spPr>
              <a:xfrm>
                <a:off x="4025879" y="5553466"/>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2</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59" name="TextBox 58">
                <a:extLst>
                  <a:ext uri="{FF2B5EF4-FFF2-40B4-BE49-F238E27FC236}">
                    <a16:creationId xmlns:a16="http://schemas.microsoft.com/office/drawing/2014/main" id="{C3C6A8AD-0AA5-92C9-4019-6A9D203E7663}"/>
                  </a:ext>
                </a:extLst>
              </p:cNvPr>
              <p:cNvSpPr txBox="1">
                <a:spLocks noRot="1" noChangeAspect="1" noMove="1" noResize="1" noEditPoints="1" noAdjustHandles="1" noChangeArrowheads="1" noChangeShapeType="1" noTextEdit="1"/>
              </p:cNvSpPr>
              <p:nvPr/>
            </p:nvSpPr>
            <p:spPr>
              <a:xfrm>
                <a:off x="4025879" y="5553466"/>
                <a:ext cx="1138885" cy="400110"/>
              </a:xfrm>
              <a:prstGeom prst="rect">
                <a:avLst/>
              </a:prstGeom>
              <a:blipFill>
                <a:blip r:embed="rId9"/>
                <a:stretch>
                  <a:fillRect/>
                </a:stretch>
              </a:blipFill>
            </p:spPr>
            <p:txBody>
              <a:bodyPr/>
              <a:lstStyle/>
              <a:p>
                <a:r>
                  <a:rPr lang="es-ES_tradnl">
                    <a:noFill/>
                  </a:rPr>
                  <a:t> </a:t>
                </a:r>
              </a:p>
            </p:txBody>
          </p:sp>
        </mc:Fallback>
      </mc:AlternateContent>
      <p:cxnSp>
        <p:nvCxnSpPr>
          <p:cNvPr id="60" name="Straight Arrow Connector 59">
            <a:extLst>
              <a:ext uri="{FF2B5EF4-FFF2-40B4-BE49-F238E27FC236}">
                <a16:creationId xmlns:a16="http://schemas.microsoft.com/office/drawing/2014/main" id="{602269C5-3674-FEA4-4F29-5CE73A0A315D}"/>
              </a:ext>
            </a:extLst>
          </p:cNvPr>
          <p:cNvCxnSpPr>
            <a:cxnSpLocks/>
            <a:endCxn id="61" idx="2"/>
          </p:cNvCxnSpPr>
          <p:nvPr/>
        </p:nvCxnSpPr>
        <p:spPr>
          <a:xfrm>
            <a:off x="5915441" y="5347169"/>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Oval 60">
            <a:extLst>
              <a:ext uri="{FF2B5EF4-FFF2-40B4-BE49-F238E27FC236}">
                <a16:creationId xmlns:a16="http://schemas.microsoft.com/office/drawing/2014/main" id="{7389F92D-A320-3624-A904-30844E587A40}"/>
              </a:ext>
            </a:extLst>
          </p:cNvPr>
          <p:cNvSpPr/>
          <p:nvPr/>
        </p:nvSpPr>
        <p:spPr>
          <a:xfrm>
            <a:off x="6921772" y="4981757"/>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4</a:t>
            </a:r>
            <a:endParaRPr lang="es-ES_tradnl" baseline="-25000" dirty="0"/>
          </a:p>
        </p:txBody>
      </p:sp>
      <p:cxnSp>
        <p:nvCxnSpPr>
          <p:cNvPr id="62" name="Straight Arrow Connector 61">
            <a:extLst>
              <a:ext uri="{FF2B5EF4-FFF2-40B4-BE49-F238E27FC236}">
                <a16:creationId xmlns:a16="http://schemas.microsoft.com/office/drawing/2014/main" id="{655D0E7B-1685-F806-82AE-7D048180A19F}"/>
              </a:ext>
            </a:extLst>
          </p:cNvPr>
          <p:cNvCxnSpPr>
            <a:cxnSpLocks/>
          </p:cNvCxnSpPr>
          <p:nvPr/>
        </p:nvCxnSpPr>
        <p:spPr>
          <a:xfrm>
            <a:off x="7672449" y="534578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87CE4463-2087-6D7C-406A-F80131593809}"/>
              </a:ext>
            </a:extLst>
          </p:cNvPr>
          <p:cNvCxnSpPr>
            <a:cxnSpLocks/>
            <a:endCxn id="64" idx="2"/>
          </p:cNvCxnSpPr>
          <p:nvPr/>
        </p:nvCxnSpPr>
        <p:spPr>
          <a:xfrm>
            <a:off x="9451804" y="534828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2DA63D65-911E-75F9-D266-6CFF236E6BD7}"/>
              </a:ext>
            </a:extLst>
          </p:cNvPr>
          <p:cNvSpPr/>
          <p:nvPr/>
        </p:nvSpPr>
        <p:spPr>
          <a:xfrm>
            <a:off x="10458135" y="4982868"/>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err="1"/>
              <a:t>s'</a:t>
            </a:r>
            <a:r>
              <a:rPr lang="es-ES_tradnl" sz="2800" baseline="-25000" dirty="0" err="1"/>
              <a:t>n</a:t>
            </a:r>
            <a:endParaRPr lang="es-ES_tradnl" baseline="-25000" dirty="0"/>
          </a:p>
        </p:txBody>
      </p:sp>
      <p:sp>
        <p:nvSpPr>
          <p:cNvPr id="65" name="TextBox 64">
            <a:extLst>
              <a:ext uri="{FF2B5EF4-FFF2-40B4-BE49-F238E27FC236}">
                <a16:creationId xmlns:a16="http://schemas.microsoft.com/office/drawing/2014/main" id="{984E445D-D15B-1D00-AB4E-482E1842E3F4}"/>
              </a:ext>
            </a:extLst>
          </p:cNvPr>
          <p:cNvSpPr txBox="1"/>
          <p:nvPr/>
        </p:nvSpPr>
        <p:spPr>
          <a:xfrm>
            <a:off x="8830792" y="5106265"/>
            <a:ext cx="415498" cy="369332"/>
          </a:xfrm>
          <a:prstGeom prst="rect">
            <a:avLst/>
          </a:prstGeom>
          <a:noFill/>
        </p:spPr>
        <p:txBody>
          <a:bodyPr wrap="none" rtlCol="0">
            <a:spAutoFit/>
          </a:bodyPr>
          <a:lstStyle/>
          <a:p>
            <a:r>
              <a:rPr lang="es-ES_tradnl" dirty="0"/>
              <a:t>…</a:t>
            </a:r>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87D094A4-77DF-013A-82A7-A81BF5A3A8C9}"/>
                  </a:ext>
                </a:extLst>
              </p:cNvPr>
              <p:cNvSpPr txBox="1"/>
              <p:nvPr/>
            </p:nvSpPr>
            <p:spPr>
              <a:xfrm>
                <a:off x="5737453" y="5532646"/>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3</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66" name="TextBox 65">
                <a:extLst>
                  <a:ext uri="{FF2B5EF4-FFF2-40B4-BE49-F238E27FC236}">
                    <a16:creationId xmlns:a16="http://schemas.microsoft.com/office/drawing/2014/main" id="{87D094A4-77DF-013A-82A7-A81BF5A3A8C9}"/>
                  </a:ext>
                </a:extLst>
              </p:cNvPr>
              <p:cNvSpPr txBox="1">
                <a:spLocks noRot="1" noChangeAspect="1" noMove="1" noResize="1" noEditPoints="1" noAdjustHandles="1" noChangeArrowheads="1" noChangeShapeType="1" noTextEdit="1"/>
              </p:cNvSpPr>
              <p:nvPr/>
            </p:nvSpPr>
            <p:spPr>
              <a:xfrm>
                <a:off x="5737453" y="5532646"/>
                <a:ext cx="1138885" cy="400110"/>
              </a:xfrm>
              <a:prstGeom prst="rect">
                <a:avLst/>
              </a:prstGeom>
              <a:blipFill>
                <a:blip r:embed="rId10"/>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67" name="TextBox 66">
                <a:extLst>
                  <a:ext uri="{FF2B5EF4-FFF2-40B4-BE49-F238E27FC236}">
                    <a16:creationId xmlns:a16="http://schemas.microsoft.com/office/drawing/2014/main" id="{7FBE1D84-BAC7-0369-D0A0-D84CA46EA1AF}"/>
                  </a:ext>
                </a:extLst>
              </p:cNvPr>
              <p:cNvSpPr txBox="1"/>
              <p:nvPr/>
            </p:nvSpPr>
            <p:spPr>
              <a:xfrm>
                <a:off x="8753409" y="5449201"/>
                <a:ext cx="1750819" cy="44339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000" dirty="0"/>
                        <m:t>🏆</m:t>
                      </m:r>
                      <m:sSub>
                        <m:sSubPr>
                          <m:ctrlPr>
                            <a:rPr lang="en-US" sz="2000" b="0" i="1" smtClean="0">
                              <a:solidFill>
                                <a:schemeClr val="tx1"/>
                              </a:solidFill>
                              <a:latin typeface="Cambria Math" panose="02040503050406030204" pitchFamily="18" charset="0"/>
                              <a:ea typeface="Cambria Math" panose="02040503050406030204" pitchFamily="18" charset="0"/>
                            </a:rPr>
                          </m:ctrlPr>
                        </m:sSubPr>
                        <m:e>
                          <m:r>
                            <a:rPr lang="en-US" sz="2000" b="0" i="1" smtClean="0">
                              <a:solidFill>
                                <a:schemeClr val="tx1"/>
                              </a:solidFill>
                              <a:latin typeface="Cambria Math" panose="02040503050406030204" pitchFamily="18" charset="0"/>
                              <a:ea typeface="Cambria Math" panose="02040503050406030204" pitchFamily="18" charset="0"/>
                            </a:rPr>
                            <m:t>𝑟</m:t>
                          </m:r>
                        </m:e>
                        <m:sub>
                          <m:r>
                            <a:rPr lang="en-US" sz="2000" b="0" i="1" smtClean="0">
                              <a:solidFill>
                                <a:schemeClr val="tx1"/>
                              </a:solidFill>
                              <a:latin typeface="Cambria Math" panose="02040503050406030204" pitchFamily="18" charset="0"/>
                              <a:ea typeface="Cambria Math" panose="02040503050406030204" pitchFamily="18" charset="0"/>
                            </a:rPr>
                            <m:t>𝑛</m:t>
                          </m:r>
                          <m:r>
                            <a:rPr lang="en-US" sz="2000" b="0" i="1" smtClean="0">
                              <a:solidFill>
                                <a:schemeClr val="tx1"/>
                              </a:solidFill>
                              <a:latin typeface="Cambria Math" panose="02040503050406030204" pitchFamily="18" charset="0"/>
                              <a:ea typeface="Cambria Math" panose="02040503050406030204" pitchFamily="18" charset="0"/>
                            </a:rPr>
                            <m:t>−1</m:t>
                          </m:r>
                        </m:sub>
                      </m:sSub>
                      <m:r>
                        <a:rPr lang="en-US" sz="2000" b="0" i="1" smtClean="0">
                          <a:solidFill>
                            <a:schemeClr val="tx1"/>
                          </a:solidFill>
                          <a:latin typeface="Cambria Math" panose="02040503050406030204" pitchFamily="18" charset="0"/>
                          <a:ea typeface="Cambria Math" panose="02040503050406030204" pitchFamily="18" charset="0"/>
                        </a:rPr>
                        <m:t>=200</m:t>
                      </m:r>
                    </m:oMath>
                  </m:oMathPara>
                </a14:m>
                <a:endParaRPr lang="es-ES_tradnl" sz="2000" i="1" baseline="-25000" dirty="0">
                  <a:solidFill>
                    <a:srgbClr val="FFC000"/>
                  </a:solidFill>
                </a:endParaRPr>
              </a:p>
            </p:txBody>
          </p:sp>
        </mc:Choice>
        <mc:Fallback xmlns="">
          <p:sp>
            <p:nvSpPr>
              <p:cNvPr id="67" name="TextBox 66">
                <a:extLst>
                  <a:ext uri="{FF2B5EF4-FFF2-40B4-BE49-F238E27FC236}">
                    <a16:creationId xmlns:a16="http://schemas.microsoft.com/office/drawing/2014/main" id="{7FBE1D84-BAC7-0369-D0A0-D84CA46EA1AF}"/>
                  </a:ext>
                </a:extLst>
              </p:cNvPr>
              <p:cNvSpPr txBox="1">
                <a:spLocks noRot="1" noChangeAspect="1" noMove="1" noResize="1" noEditPoints="1" noAdjustHandles="1" noChangeArrowheads="1" noChangeShapeType="1" noTextEdit="1"/>
              </p:cNvSpPr>
              <p:nvPr/>
            </p:nvSpPr>
            <p:spPr>
              <a:xfrm>
                <a:off x="8753409" y="5449201"/>
                <a:ext cx="1750819" cy="443391"/>
              </a:xfrm>
              <a:prstGeom prst="rect">
                <a:avLst/>
              </a:prstGeom>
              <a:blipFill>
                <a:blip r:embed="rId11"/>
                <a:stretch>
                  <a:fillRect b="-5556"/>
                </a:stretch>
              </a:blipFill>
            </p:spPr>
            <p:txBody>
              <a:bodyPr/>
              <a:lstStyle/>
              <a:p>
                <a:r>
                  <a:rPr lang="es-ES_tradnl">
                    <a:noFill/>
                  </a:rPr>
                  <a:t> </a:t>
                </a:r>
              </a:p>
            </p:txBody>
          </p:sp>
        </mc:Fallback>
      </mc:AlternateContent>
    </p:spTree>
    <p:extLst>
      <p:ext uri="{BB962C8B-B14F-4D97-AF65-F5344CB8AC3E}">
        <p14:creationId xmlns:p14="http://schemas.microsoft.com/office/powerpoint/2010/main" val="20252883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A769B1-6116-6805-B2FD-651C2D78C5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36B291-4B20-FA9D-995F-70831BD87303}"/>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E630FED-B84E-2973-4D3D-FD4EC8CDE51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47C05B85-A978-E3BD-EECA-54D7C9D7DC64}"/>
              </a:ext>
            </a:extLst>
          </p:cNvPr>
          <p:cNvSpPr>
            <a:spLocks noGrp="1"/>
          </p:cNvSpPr>
          <p:nvPr>
            <p:ph idx="1"/>
          </p:nvPr>
        </p:nvSpPr>
        <p:spPr>
          <a:xfrm>
            <a:off x="700635" y="2146041"/>
            <a:ext cx="10691265" cy="3939072"/>
          </a:xfrm>
        </p:spPr>
        <p:txBody>
          <a:bodyPr>
            <a:normAutofit/>
          </a:bodyPr>
          <a:lstStyle/>
          <a:p>
            <a:pPr marL="0" indent="0">
              <a:buNone/>
            </a:pPr>
            <a:r>
              <a:rPr lang="es-ES" sz="2400" dirty="0"/>
              <a:t>Aun así, si una recompensa futura es lo suficientemente grande, puede ser preferible esperar. El agente debe aprender a equilibrar recompensas inmediatas y futuras para maximizar su retorno.</a:t>
            </a:r>
          </a:p>
          <a:p>
            <a:pPr marL="0" indent="0">
              <a:buNone/>
            </a:pPr>
            <a:endParaRPr lang="es-ES" sz="2400" dirty="0"/>
          </a:p>
          <a:p>
            <a:pPr marL="0" indent="0">
              <a:buNone/>
            </a:pPr>
            <a:endParaRPr lang="es-ES" sz="2400" dirty="0"/>
          </a:p>
          <a:p>
            <a:pPr marL="0" indent="0">
              <a:buNone/>
            </a:pPr>
            <a:endParaRPr lang="es-ES" sz="2400" dirty="0"/>
          </a:p>
        </p:txBody>
      </p:sp>
      <p:sp>
        <p:nvSpPr>
          <p:cNvPr id="7" name="Image by vectorjuice">
            <a:extLst>
              <a:ext uri="{FF2B5EF4-FFF2-40B4-BE49-F238E27FC236}">
                <a16:creationId xmlns:a16="http://schemas.microsoft.com/office/drawing/2014/main" id="{38D4E832-A5FE-0A1D-8178-981DFBC2E064}"/>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BFD06C3F-8EC8-9F54-968E-6576BB561751}"/>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Decisiones con recompensa futura</a:t>
            </a:r>
          </a:p>
        </p:txBody>
      </p:sp>
      <p:sp>
        <p:nvSpPr>
          <p:cNvPr id="9" name="Oval 8">
            <a:extLst>
              <a:ext uri="{FF2B5EF4-FFF2-40B4-BE49-F238E27FC236}">
                <a16:creationId xmlns:a16="http://schemas.microsoft.com/office/drawing/2014/main" id="{CA5AE663-3D60-1D17-70A3-5DE211E098DB}"/>
              </a:ext>
            </a:extLst>
          </p:cNvPr>
          <p:cNvSpPr/>
          <p:nvPr/>
        </p:nvSpPr>
        <p:spPr>
          <a:xfrm>
            <a:off x="1634502" y="3744323"/>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cxnSp>
        <p:nvCxnSpPr>
          <p:cNvPr id="10" name="Straight Arrow Connector 9">
            <a:extLst>
              <a:ext uri="{FF2B5EF4-FFF2-40B4-BE49-F238E27FC236}">
                <a16:creationId xmlns:a16="http://schemas.microsoft.com/office/drawing/2014/main" id="{89050128-8511-8CDF-DA1A-80B1531E82A1}"/>
              </a:ext>
            </a:extLst>
          </p:cNvPr>
          <p:cNvCxnSpPr>
            <a:cxnSpLocks/>
            <a:endCxn id="12" idx="2"/>
          </p:cNvCxnSpPr>
          <p:nvPr/>
        </p:nvCxnSpPr>
        <p:spPr>
          <a:xfrm>
            <a:off x="2393302" y="4109735"/>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F6E5D23C-C50B-85BD-3C73-C8C14DAF5D79}"/>
              </a:ext>
            </a:extLst>
          </p:cNvPr>
          <p:cNvSpPr/>
          <p:nvPr/>
        </p:nvSpPr>
        <p:spPr>
          <a:xfrm>
            <a:off x="3399633" y="3744323"/>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13" name="Straight Arrow Connector 12">
            <a:extLst>
              <a:ext uri="{FF2B5EF4-FFF2-40B4-BE49-F238E27FC236}">
                <a16:creationId xmlns:a16="http://schemas.microsoft.com/office/drawing/2014/main" id="{98532929-5216-77D4-12D6-D442544EEA29}"/>
              </a:ext>
            </a:extLst>
          </p:cNvPr>
          <p:cNvCxnSpPr>
            <a:cxnSpLocks/>
            <a:endCxn id="16" idx="2"/>
          </p:cNvCxnSpPr>
          <p:nvPr/>
        </p:nvCxnSpPr>
        <p:spPr>
          <a:xfrm>
            <a:off x="4150310" y="4109735"/>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7523D717-FE40-2102-B150-CC1A10500FF1}"/>
              </a:ext>
            </a:extLst>
          </p:cNvPr>
          <p:cNvSpPr/>
          <p:nvPr/>
        </p:nvSpPr>
        <p:spPr>
          <a:xfrm>
            <a:off x="5156641" y="3744323"/>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C11D9893-7689-A07D-EC59-2EDC9BF69761}"/>
                  </a:ext>
                </a:extLst>
              </p:cNvPr>
              <p:cNvSpPr txBox="1"/>
              <p:nvPr/>
            </p:nvSpPr>
            <p:spPr>
              <a:xfrm>
                <a:off x="2242014" y="4317419"/>
                <a:ext cx="1267289"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i="1" baseline="-25000">
                        <a:latin typeface="Cambria Math" panose="02040503050406030204" pitchFamily="18" charset="0"/>
                        <a:ea typeface="Cambria Math" panose="02040503050406030204" pitchFamily="18" charset="0"/>
                      </a:rPr>
                      <m:t>1</m:t>
                    </m:r>
                    <m:r>
                      <a:rPr lang="en-US" sz="2000" b="0" i="1" smtClean="0">
                        <a:solidFill>
                          <a:schemeClr val="tx1"/>
                        </a:solidFill>
                        <a:latin typeface="Cambria Math" panose="02040503050406030204" pitchFamily="18" charset="0"/>
                        <a:ea typeface="Cambria Math" panose="02040503050406030204" pitchFamily="18" charset="0"/>
                      </a:rPr>
                      <m:t>=20</m:t>
                    </m:r>
                  </m:oMath>
                </a14:m>
                <a:endParaRPr lang="es-ES_tradnl" sz="2000" i="1" baseline="-25000" dirty="0">
                  <a:solidFill>
                    <a:srgbClr val="FFC000"/>
                  </a:solidFill>
                </a:endParaRPr>
              </a:p>
            </p:txBody>
          </p:sp>
        </mc:Choice>
        <mc:Fallback xmlns="">
          <p:sp>
            <p:nvSpPr>
              <p:cNvPr id="17" name="TextBox 16">
                <a:extLst>
                  <a:ext uri="{FF2B5EF4-FFF2-40B4-BE49-F238E27FC236}">
                    <a16:creationId xmlns:a16="http://schemas.microsoft.com/office/drawing/2014/main" id="{C11D9893-7689-A07D-EC59-2EDC9BF69761}"/>
                  </a:ext>
                </a:extLst>
              </p:cNvPr>
              <p:cNvSpPr txBox="1">
                <a:spLocks noRot="1" noChangeAspect="1" noMove="1" noResize="1" noEditPoints="1" noAdjustHandles="1" noChangeArrowheads="1" noChangeShapeType="1" noTextEdit="1"/>
              </p:cNvSpPr>
              <p:nvPr/>
            </p:nvSpPr>
            <p:spPr>
              <a:xfrm>
                <a:off x="2242014" y="4317419"/>
                <a:ext cx="1267289" cy="400110"/>
              </a:xfrm>
              <a:prstGeom prst="rect">
                <a:avLst/>
              </a:prstGeom>
              <a:blipFill>
                <a:blip r:embed="rId4"/>
                <a:stretch>
                  <a:fillRect l="-4950" t="-6061" b="-2424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5DD3950E-AF83-119E-0F81-F2BBA764C420}"/>
                  </a:ext>
                </a:extLst>
              </p:cNvPr>
              <p:cNvSpPr txBox="1"/>
              <p:nvPr/>
            </p:nvSpPr>
            <p:spPr>
              <a:xfrm>
                <a:off x="4025879" y="4317419"/>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2</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18" name="TextBox 17">
                <a:extLst>
                  <a:ext uri="{FF2B5EF4-FFF2-40B4-BE49-F238E27FC236}">
                    <a16:creationId xmlns:a16="http://schemas.microsoft.com/office/drawing/2014/main" id="{5DD3950E-AF83-119E-0F81-F2BBA764C420}"/>
                  </a:ext>
                </a:extLst>
              </p:cNvPr>
              <p:cNvSpPr txBox="1">
                <a:spLocks noRot="1" noChangeAspect="1" noMove="1" noResize="1" noEditPoints="1" noAdjustHandles="1" noChangeArrowheads="1" noChangeShapeType="1" noTextEdit="1"/>
              </p:cNvSpPr>
              <p:nvPr/>
            </p:nvSpPr>
            <p:spPr>
              <a:xfrm>
                <a:off x="4025879" y="4317419"/>
                <a:ext cx="1138885" cy="400110"/>
              </a:xfrm>
              <a:prstGeom prst="rect">
                <a:avLst/>
              </a:prstGeom>
              <a:blipFill>
                <a:blip r:embed="rId5"/>
                <a:stretch>
                  <a:fillRect/>
                </a:stretch>
              </a:blipFill>
            </p:spPr>
            <p:txBody>
              <a:bodyPr/>
              <a:lstStyle/>
              <a:p>
                <a:r>
                  <a:rPr lang="es-ES_tradnl">
                    <a:noFill/>
                  </a:rPr>
                  <a:t> </a:t>
                </a:r>
              </a:p>
            </p:txBody>
          </p:sp>
        </mc:Fallback>
      </mc:AlternateContent>
      <p:cxnSp>
        <p:nvCxnSpPr>
          <p:cNvPr id="19" name="Straight Arrow Connector 18">
            <a:extLst>
              <a:ext uri="{FF2B5EF4-FFF2-40B4-BE49-F238E27FC236}">
                <a16:creationId xmlns:a16="http://schemas.microsoft.com/office/drawing/2014/main" id="{A495AE78-0E19-0E55-8CC5-AFCAF42D69CA}"/>
              </a:ext>
            </a:extLst>
          </p:cNvPr>
          <p:cNvCxnSpPr>
            <a:cxnSpLocks/>
            <a:endCxn id="20" idx="2"/>
          </p:cNvCxnSpPr>
          <p:nvPr/>
        </p:nvCxnSpPr>
        <p:spPr>
          <a:xfrm>
            <a:off x="5915441" y="411112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362F88C7-8059-7DF2-58C3-7AAF1E6C60B8}"/>
              </a:ext>
            </a:extLst>
          </p:cNvPr>
          <p:cNvSpPr/>
          <p:nvPr/>
        </p:nvSpPr>
        <p:spPr>
          <a:xfrm>
            <a:off x="6921772" y="374571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4</a:t>
            </a:r>
            <a:endParaRPr lang="es-ES_tradnl" baseline="-25000" dirty="0"/>
          </a:p>
        </p:txBody>
      </p:sp>
      <p:cxnSp>
        <p:nvCxnSpPr>
          <p:cNvPr id="21" name="Straight Arrow Connector 20">
            <a:extLst>
              <a:ext uri="{FF2B5EF4-FFF2-40B4-BE49-F238E27FC236}">
                <a16:creationId xmlns:a16="http://schemas.microsoft.com/office/drawing/2014/main" id="{7B95BDF4-9AE1-F54C-B791-7BBF37878CDA}"/>
              </a:ext>
            </a:extLst>
          </p:cNvPr>
          <p:cNvCxnSpPr>
            <a:cxnSpLocks/>
          </p:cNvCxnSpPr>
          <p:nvPr/>
        </p:nvCxnSpPr>
        <p:spPr>
          <a:xfrm>
            <a:off x="7672449" y="4109735"/>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FF9E7D9-892B-5D12-1505-31D0FBB693E0}"/>
              </a:ext>
            </a:extLst>
          </p:cNvPr>
          <p:cNvCxnSpPr>
            <a:cxnSpLocks/>
            <a:endCxn id="24" idx="2"/>
          </p:cNvCxnSpPr>
          <p:nvPr/>
        </p:nvCxnSpPr>
        <p:spPr>
          <a:xfrm>
            <a:off x="9451804" y="4112233"/>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F75EA80E-22EA-CAE0-F0B7-22A6D1094DFF}"/>
              </a:ext>
            </a:extLst>
          </p:cNvPr>
          <p:cNvSpPr/>
          <p:nvPr/>
        </p:nvSpPr>
        <p:spPr>
          <a:xfrm>
            <a:off x="10458135" y="3746821"/>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err="1"/>
              <a:t>s</a:t>
            </a:r>
            <a:r>
              <a:rPr lang="es-ES_tradnl" sz="2800" baseline="-25000" dirty="0" err="1"/>
              <a:t>n</a:t>
            </a:r>
            <a:endParaRPr lang="es-ES_tradnl" baseline="-25000" dirty="0"/>
          </a:p>
        </p:txBody>
      </p:sp>
      <p:sp>
        <p:nvSpPr>
          <p:cNvPr id="31" name="TextBox 30">
            <a:extLst>
              <a:ext uri="{FF2B5EF4-FFF2-40B4-BE49-F238E27FC236}">
                <a16:creationId xmlns:a16="http://schemas.microsoft.com/office/drawing/2014/main" id="{4C803824-A72F-96D5-FC3B-934E29118011}"/>
              </a:ext>
            </a:extLst>
          </p:cNvPr>
          <p:cNvSpPr txBox="1"/>
          <p:nvPr/>
        </p:nvSpPr>
        <p:spPr>
          <a:xfrm>
            <a:off x="8830792" y="3870218"/>
            <a:ext cx="415498" cy="369332"/>
          </a:xfrm>
          <a:prstGeom prst="rect">
            <a:avLst/>
          </a:prstGeom>
          <a:noFill/>
        </p:spPr>
        <p:txBody>
          <a:bodyPr wrap="none" rtlCol="0">
            <a:spAutoFit/>
          </a:bodyPr>
          <a:lstStyle/>
          <a:p>
            <a:r>
              <a:rPr lang="es-ES_tradnl" dirty="0"/>
              <a:t>…</a:t>
            </a: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FD9C5ED2-9919-1A1C-143D-D7BB68562C7F}"/>
                  </a:ext>
                </a:extLst>
              </p:cNvPr>
              <p:cNvSpPr txBox="1"/>
              <p:nvPr/>
            </p:nvSpPr>
            <p:spPr>
              <a:xfrm>
                <a:off x="5737453" y="4296599"/>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3</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34" name="TextBox 33">
                <a:extLst>
                  <a:ext uri="{FF2B5EF4-FFF2-40B4-BE49-F238E27FC236}">
                    <a16:creationId xmlns:a16="http://schemas.microsoft.com/office/drawing/2014/main" id="{FD9C5ED2-9919-1A1C-143D-D7BB68562C7F}"/>
                  </a:ext>
                </a:extLst>
              </p:cNvPr>
              <p:cNvSpPr txBox="1">
                <a:spLocks noRot="1" noChangeAspect="1" noMove="1" noResize="1" noEditPoints="1" noAdjustHandles="1" noChangeArrowheads="1" noChangeShapeType="1" noTextEdit="1"/>
              </p:cNvSpPr>
              <p:nvPr/>
            </p:nvSpPr>
            <p:spPr>
              <a:xfrm>
                <a:off x="5737453" y="4296599"/>
                <a:ext cx="1138885" cy="400110"/>
              </a:xfrm>
              <a:prstGeom prst="rect">
                <a:avLst/>
              </a:prstGeom>
              <a:blipFill>
                <a:blip r:embed="rId6"/>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B13216FD-4A5B-9C7B-DCAC-6AB1EC4D1595}"/>
                  </a:ext>
                </a:extLst>
              </p:cNvPr>
              <p:cNvSpPr txBox="1"/>
              <p:nvPr/>
            </p:nvSpPr>
            <p:spPr>
              <a:xfrm>
                <a:off x="9365342" y="4213154"/>
                <a:ext cx="1138885" cy="39299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solidFill>
                                <a:schemeClr val="tx1"/>
                              </a:solidFill>
                              <a:latin typeface="Cambria Math" panose="02040503050406030204" pitchFamily="18" charset="0"/>
                              <a:ea typeface="Cambria Math" panose="02040503050406030204" pitchFamily="18" charset="0"/>
                            </a:rPr>
                          </m:ctrlPr>
                        </m:sSubPr>
                        <m:e>
                          <m:r>
                            <a:rPr lang="en-US" sz="2000" b="0" i="1" smtClean="0">
                              <a:solidFill>
                                <a:schemeClr val="tx1"/>
                              </a:solidFill>
                              <a:latin typeface="Cambria Math" panose="02040503050406030204" pitchFamily="18" charset="0"/>
                              <a:ea typeface="Cambria Math" panose="02040503050406030204" pitchFamily="18" charset="0"/>
                            </a:rPr>
                            <m:t>𝑟</m:t>
                          </m:r>
                        </m:e>
                        <m:sub>
                          <m:r>
                            <a:rPr lang="en-US" sz="2000" b="0" i="1" smtClean="0">
                              <a:solidFill>
                                <a:schemeClr val="tx1"/>
                              </a:solidFill>
                              <a:latin typeface="Cambria Math" panose="02040503050406030204" pitchFamily="18" charset="0"/>
                              <a:ea typeface="Cambria Math" panose="02040503050406030204" pitchFamily="18" charset="0"/>
                            </a:rPr>
                            <m:t>𝑛</m:t>
                          </m:r>
                          <m:r>
                            <a:rPr lang="en-US" sz="2000" b="0" i="1" smtClean="0">
                              <a:solidFill>
                                <a:schemeClr val="tx1"/>
                              </a:solidFill>
                              <a:latin typeface="Cambria Math" panose="02040503050406030204" pitchFamily="18" charset="0"/>
                              <a:ea typeface="Cambria Math" panose="02040503050406030204" pitchFamily="18" charset="0"/>
                            </a:rPr>
                            <m:t>−1</m:t>
                          </m:r>
                        </m:sub>
                      </m:sSub>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35" name="TextBox 34">
                <a:extLst>
                  <a:ext uri="{FF2B5EF4-FFF2-40B4-BE49-F238E27FC236}">
                    <a16:creationId xmlns:a16="http://schemas.microsoft.com/office/drawing/2014/main" id="{B13216FD-4A5B-9C7B-DCAC-6AB1EC4D1595}"/>
                  </a:ext>
                </a:extLst>
              </p:cNvPr>
              <p:cNvSpPr txBox="1">
                <a:spLocks noRot="1" noChangeAspect="1" noMove="1" noResize="1" noEditPoints="1" noAdjustHandles="1" noChangeArrowheads="1" noChangeShapeType="1" noTextEdit="1"/>
              </p:cNvSpPr>
              <p:nvPr/>
            </p:nvSpPr>
            <p:spPr>
              <a:xfrm>
                <a:off x="9365342" y="4213154"/>
                <a:ext cx="1138885" cy="392993"/>
              </a:xfrm>
              <a:prstGeom prst="rect">
                <a:avLst/>
              </a:prstGeom>
              <a:blipFill>
                <a:blip r:embed="rId7"/>
                <a:stretch>
                  <a:fillRect b="-3125"/>
                </a:stretch>
              </a:blipFill>
            </p:spPr>
            <p:txBody>
              <a:bodyPr/>
              <a:lstStyle/>
              <a:p>
                <a:r>
                  <a:rPr lang="es-ES_tradnl">
                    <a:noFill/>
                  </a:rPr>
                  <a:t> </a:t>
                </a:r>
              </a:p>
            </p:txBody>
          </p:sp>
        </mc:Fallback>
      </mc:AlternateContent>
      <p:sp>
        <p:nvSpPr>
          <p:cNvPr id="51" name="Oval 50">
            <a:extLst>
              <a:ext uri="{FF2B5EF4-FFF2-40B4-BE49-F238E27FC236}">
                <a16:creationId xmlns:a16="http://schemas.microsoft.com/office/drawing/2014/main" id="{00872BBA-1E13-8D0E-7DDD-62706653C1E6}"/>
              </a:ext>
            </a:extLst>
          </p:cNvPr>
          <p:cNvSpPr/>
          <p:nvPr/>
        </p:nvSpPr>
        <p:spPr>
          <a:xfrm>
            <a:off x="1634502" y="498037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cxnSp>
        <p:nvCxnSpPr>
          <p:cNvPr id="54" name="Straight Arrow Connector 53">
            <a:extLst>
              <a:ext uri="{FF2B5EF4-FFF2-40B4-BE49-F238E27FC236}">
                <a16:creationId xmlns:a16="http://schemas.microsoft.com/office/drawing/2014/main" id="{8A9E43D6-126F-E91C-3C7E-AF5247FE544B}"/>
              </a:ext>
            </a:extLst>
          </p:cNvPr>
          <p:cNvCxnSpPr>
            <a:cxnSpLocks/>
            <a:endCxn id="55" idx="2"/>
          </p:cNvCxnSpPr>
          <p:nvPr/>
        </p:nvCxnSpPr>
        <p:spPr>
          <a:xfrm>
            <a:off x="2393302" y="534578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B6B2A01E-7369-71D7-197E-A81DDC212A76}"/>
              </a:ext>
            </a:extLst>
          </p:cNvPr>
          <p:cNvSpPr/>
          <p:nvPr/>
        </p:nvSpPr>
        <p:spPr>
          <a:xfrm>
            <a:off x="3399633" y="498037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56" name="Straight Arrow Connector 55">
            <a:extLst>
              <a:ext uri="{FF2B5EF4-FFF2-40B4-BE49-F238E27FC236}">
                <a16:creationId xmlns:a16="http://schemas.microsoft.com/office/drawing/2014/main" id="{03735DDB-06EB-16C7-70A6-304BBD387A4B}"/>
              </a:ext>
            </a:extLst>
          </p:cNvPr>
          <p:cNvCxnSpPr>
            <a:cxnSpLocks/>
            <a:endCxn id="57" idx="2"/>
          </p:cNvCxnSpPr>
          <p:nvPr/>
        </p:nvCxnSpPr>
        <p:spPr>
          <a:xfrm>
            <a:off x="4150310" y="534578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7" name="Oval 56">
            <a:extLst>
              <a:ext uri="{FF2B5EF4-FFF2-40B4-BE49-F238E27FC236}">
                <a16:creationId xmlns:a16="http://schemas.microsoft.com/office/drawing/2014/main" id="{16BC339B-DDE1-7DBB-5416-7FB2BF57D6DD}"/>
              </a:ext>
            </a:extLst>
          </p:cNvPr>
          <p:cNvSpPr/>
          <p:nvPr/>
        </p:nvSpPr>
        <p:spPr>
          <a:xfrm>
            <a:off x="5156641" y="498037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mc:AlternateContent xmlns:mc="http://schemas.openxmlformats.org/markup-compatibility/2006" xmlns:a14="http://schemas.microsoft.com/office/drawing/2010/main">
        <mc:Choice Requires="a14">
          <p:sp>
            <p:nvSpPr>
              <p:cNvPr id="58" name="TextBox 57">
                <a:extLst>
                  <a:ext uri="{FF2B5EF4-FFF2-40B4-BE49-F238E27FC236}">
                    <a16:creationId xmlns:a16="http://schemas.microsoft.com/office/drawing/2014/main" id="{1F0B0E2E-DA54-FA9C-10EB-6D115AEF1699}"/>
                  </a:ext>
                </a:extLst>
              </p:cNvPr>
              <p:cNvSpPr txBox="1"/>
              <p:nvPr/>
            </p:nvSpPr>
            <p:spPr>
              <a:xfrm>
                <a:off x="2242014" y="5553466"/>
                <a:ext cx="1267289"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i="1" baseline="-25000">
                          <a:latin typeface="Cambria Math" panose="02040503050406030204" pitchFamily="18" charset="0"/>
                          <a:ea typeface="Cambria Math" panose="02040503050406030204" pitchFamily="18" charset="0"/>
                        </a:rPr>
                        <m:t>1</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58" name="TextBox 57">
                <a:extLst>
                  <a:ext uri="{FF2B5EF4-FFF2-40B4-BE49-F238E27FC236}">
                    <a16:creationId xmlns:a16="http://schemas.microsoft.com/office/drawing/2014/main" id="{1F0B0E2E-DA54-FA9C-10EB-6D115AEF1699}"/>
                  </a:ext>
                </a:extLst>
              </p:cNvPr>
              <p:cNvSpPr txBox="1">
                <a:spLocks noRot="1" noChangeAspect="1" noMove="1" noResize="1" noEditPoints="1" noAdjustHandles="1" noChangeArrowheads="1" noChangeShapeType="1" noTextEdit="1"/>
              </p:cNvSpPr>
              <p:nvPr/>
            </p:nvSpPr>
            <p:spPr>
              <a:xfrm>
                <a:off x="2242014" y="5553466"/>
                <a:ext cx="1267289" cy="400110"/>
              </a:xfrm>
              <a:prstGeom prst="rect">
                <a:avLst/>
              </a:prstGeom>
              <a:blipFill>
                <a:blip r:embed="rId8"/>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BECE3E18-3522-6574-61C3-E82210C88F58}"/>
                  </a:ext>
                </a:extLst>
              </p:cNvPr>
              <p:cNvSpPr txBox="1"/>
              <p:nvPr/>
            </p:nvSpPr>
            <p:spPr>
              <a:xfrm>
                <a:off x="4025879" y="5553466"/>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2</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59" name="TextBox 58">
                <a:extLst>
                  <a:ext uri="{FF2B5EF4-FFF2-40B4-BE49-F238E27FC236}">
                    <a16:creationId xmlns:a16="http://schemas.microsoft.com/office/drawing/2014/main" id="{BECE3E18-3522-6574-61C3-E82210C88F58}"/>
                  </a:ext>
                </a:extLst>
              </p:cNvPr>
              <p:cNvSpPr txBox="1">
                <a:spLocks noRot="1" noChangeAspect="1" noMove="1" noResize="1" noEditPoints="1" noAdjustHandles="1" noChangeArrowheads="1" noChangeShapeType="1" noTextEdit="1"/>
              </p:cNvSpPr>
              <p:nvPr/>
            </p:nvSpPr>
            <p:spPr>
              <a:xfrm>
                <a:off x="4025879" y="5553466"/>
                <a:ext cx="1138885" cy="400110"/>
              </a:xfrm>
              <a:prstGeom prst="rect">
                <a:avLst/>
              </a:prstGeom>
              <a:blipFill>
                <a:blip r:embed="rId9"/>
                <a:stretch>
                  <a:fillRect/>
                </a:stretch>
              </a:blipFill>
            </p:spPr>
            <p:txBody>
              <a:bodyPr/>
              <a:lstStyle/>
              <a:p>
                <a:r>
                  <a:rPr lang="es-ES_tradnl">
                    <a:noFill/>
                  </a:rPr>
                  <a:t> </a:t>
                </a:r>
              </a:p>
            </p:txBody>
          </p:sp>
        </mc:Fallback>
      </mc:AlternateContent>
      <p:cxnSp>
        <p:nvCxnSpPr>
          <p:cNvPr id="60" name="Straight Arrow Connector 59">
            <a:extLst>
              <a:ext uri="{FF2B5EF4-FFF2-40B4-BE49-F238E27FC236}">
                <a16:creationId xmlns:a16="http://schemas.microsoft.com/office/drawing/2014/main" id="{B0D793AA-CB25-95B4-80CB-53EC2EF052B8}"/>
              </a:ext>
            </a:extLst>
          </p:cNvPr>
          <p:cNvCxnSpPr>
            <a:cxnSpLocks/>
            <a:endCxn id="61" idx="2"/>
          </p:cNvCxnSpPr>
          <p:nvPr/>
        </p:nvCxnSpPr>
        <p:spPr>
          <a:xfrm>
            <a:off x="5915441" y="5347169"/>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Oval 60">
            <a:extLst>
              <a:ext uri="{FF2B5EF4-FFF2-40B4-BE49-F238E27FC236}">
                <a16:creationId xmlns:a16="http://schemas.microsoft.com/office/drawing/2014/main" id="{32396A34-8714-B1FD-72F8-F27B81F1F74B}"/>
              </a:ext>
            </a:extLst>
          </p:cNvPr>
          <p:cNvSpPr/>
          <p:nvPr/>
        </p:nvSpPr>
        <p:spPr>
          <a:xfrm>
            <a:off x="6921772" y="4981757"/>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4</a:t>
            </a:r>
            <a:endParaRPr lang="es-ES_tradnl" baseline="-25000" dirty="0"/>
          </a:p>
        </p:txBody>
      </p:sp>
      <p:cxnSp>
        <p:nvCxnSpPr>
          <p:cNvPr id="62" name="Straight Arrow Connector 61">
            <a:extLst>
              <a:ext uri="{FF2B5EF4-FFF2-40B4-BE49-F238E27FC236}">
                <a16:creationId xmlns:a16="http://schemas.microsoft.com/office/drawing/2014/main" id="{29201DC4-437E-DB74-EE6F-87FF7A55A725}"/>
              </a:ext>
            </a:extLst>
          </p:cNvPr>
          <p:cNvCxnSpPr>
            <a:cxnSpLocks/>
          </p:cNvCxnSpPr>
          <p:nvPr/>
        </p:nvCxnSpPr>
        <p:spPr>
          <a:xfrm>
            <a:off x="7672449" y="534578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2892525A-8710-2203-6F15-C5CA1B36F43D}"/>
              </a:ext>
            </a:extLst>
          </p:cNvPr>
          <p:cNvCxnSpPr>
            <a:cxnSpLocks/>
            <a:endCxn id="64" idx="2"/>
          </p:cNvCxnSpPr>
          <p:nvPr/>
        </p:nvCxnSpPr>
        <p:spPr>
          <a:xfrm>
            <a:off x="9451804" y="534828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BEABF576-C378-0D73-3711-84F7761C5A2F}"/>
              </a:ext>
            </a:extLst>
          </p:cNvPr>
          <p:cNvSpPr/>
          <p:nvPr/>
        </p:nvSpPr>
        <p:spPr>
          <a:xfrm>
            <a:off x="10458135" y="4982868"/>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err="1"/>
              <a:t>s'</a:t>
            </a:r>
            <a:r>
              <a:rPr lang="es-ES_tradnl" sz="2800" baseline="-25000" dirty="0" err="1"/>
              <a:t>n</a:t>
            </a:r>
            <a:endParaRPr lang="es-ES_tradnl" baseline="-25000" dirty="0"/>
          </a:p>
        </p:txBody>
      </p:sp>
      <p:sp>
        <p:nvSpPr>
          <p:cNvPr id="65" name="TextBox 64">
            <a:extLst>
              <a:ext uri="{FF2B5EF4-FFF2-40B4-BE49-F238E27FC236}">
                <a16:creationId xmlns:a16="http://schemas.microsoft.com/office/drawing/2014/main" id="{87153376-81FE-6476-D06A-E51041E3FE5E}"/>
              </a:ext>
            </a:extLst>
          </p:cNvPr>
          <p:cNvSpPr txBox="1"/>
          <p:nvPr/>
        </p:nvSpPr>
        <p:spPr>
          <a:xfrm>
            <a:off x="8830792" y="5106265"/>
            <a:ext cx="415498" cy="369332"/>
          </a:xfrm>
          <a:prstGeom prst="rect">
            <a:avLst/>
          </a:prstGeom>
          <a:noFill/>
        </p:spPr>
        <p:txBody>
          <a:bodyPr wrap="none" rtlCol="0">
            <a:spAutoFit/>
          </a:bodyPr>
          <a:lstStyle/>
          <a:p>
            <a:r>
              <a:rPr lang="es-ES_tradnl" dirty="0"/>
              <a:t>…</a:t>
            </a:r>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7968EFA9-F8E0-BAB9-9796-685F9D1F709A}"/>
                  </a:ext>
                </a:extLst>
              </p:cNvPr>
              <p:cNvSpPr txBox="1"/>
              <p:nvPr/>
            </p:nvSpPr>
            <p:spPr>
              <a:xfrm>
                <a:off x="5737453" y="5532646"/>
                <a:ext cx="1138885"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3</m:t>
                      </m:r>
                      <m:r>
                        <a:rPr lang="en-US" sz="2000" b="0" i="1" smtClean="0">
                          <a:solidFill>
                            <a:schemeClr val="tx1"/>
                          </a:solidFill>
                          <a:latin typeface="Cambria Math" panose="02040503050406030204" pitchFamily="18" charset="0"/>
                          <a:ea typeface="Cambria Math" panose="02040503050406030204" pitchFamily="18" charset="0"/>
                        </a:rPr>
                        <m:t>=0</m:t>
                      </m:r>
                    </m:oMath>
                  </m:oMathPara>
                </a14:m>
                <a:endParaRPr lang="es-ES_tradnl" sz="2000" i="1" baseline="-25000" dirty="0">
                  <a:solidFill>
                    <a:srgbClr val="FFC000"/>
                  </a:solidFill>
                </a:endParaRPr>
              </a:p>
            </p:txBody>
          </p:sp>
        </mc:Choice>
        <mc:Fallback xmlns="">
          <p:sp>
            <p:nvSpPr>
              <p:cNvPr id="66" name="TextBox 65">
                <a:extLst>
                  <a:ext uri="{FF2B5EF4-FFF2-40B4-BE49-F238E27FC236}">
                    <a16:creationId xmlns:a16="http://schemas.microsoft.com/office/drawing/2014/main" id="{7968EFA9-F8E0-BAB9-9796-685F9D1F709A}"/>
                  </a:ext>
                </a:extLst>
              </p:cNvPr>
              <p:cNvSpPr txBox="1">
                <a:spLocks noRot="1" noChangeAspect="1" noMove="1" noResize="1" noEditPoints="1" noAdjustHandles="1" noChangeArrowheads="1" noChangeShapeType="1" noTextEdit="1"/>
              </p:cNvSpPr>
              <p:nvPr/>
            </p:nvSpPr>
            <p:spPr>
              <a:xfrm>
                <a:off x="5737453" y="5532646"/>
                <a:ext cx="1138885" cy="400110"/>
              </a:xfrm>
              <a:prstGeom prst="rect">
                <a:avLst/>
              </a:prstGeom>
              <a:blipFill>
                <a:blip r:embed="rId10"/>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67" name="TextBox 66">
                <a:extLst>
                  <a:ext uri="{FF2B5EF4-FFF2-40B4-BE49-F238E27FC236}">
                    <a16:creationId xmlns:a16="http://schemas.microsoft.com/office/drawing/2014/main" id="{266AC677-2D2D-4B88-850F-0BE4EACD3FDC}"/>
                  </a:ext>
                </a:extLst>
              </p:cNvPr>
              <p:cNvSpPr txBox="1"/>
              <p:nvPr/>
            </p:nvSpPr>
            <p:spPr>
              <a:xfrm>
                <a:off x="8753409" y="5449201"/>
                <a:ext cx="1750819" cy="44339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nor/>
                        </m:rPr>
                        <a:rPr lang="es-ES_tradnl" sz="2000" dirty="0"/>
                        <m:t>🏆</m:t>
                      </m:r>
                      <m:sSub>
                        <m:sSubPr>
                          <m:ctrlPr>
                            <a:rPr lang="en-US" sz="2000" b="0" i="1" smtClean="0">
                              <a:solidFill>
                                <a:schemeClr val="tx1"/>
                              </a:solidFill>
                              <a:latin typeface="Cambria Math" panose="02040503050406030204" pitchFamily="18" charset="0"/>
                              <a:ea typeface="Cambria Math" panose="02040503050406030204" pitchFamily="18" charset="0"/>
                            </a:rPr>
                          </m:ctrlPr>
                        </m:sSubPr>
                        <m:e>
                          <m:r>
                            <a:rPr lang="en-US" sz="2000" b="0" i="1" smtClean="0">
                              <a:solidFill>
                                <a:schemeClr val="tx1"/>
                              </a:solidFill>
                              <a:latin typeface="Cambria Math" panose="02040503050406030204" pitchFamily="18" charset="0"/>
                              <a:ea typeface="Cambria Math" panose="02040503050406030204" pitchFamily="18" charset="0"/>
                            </a:rPr>
                            <m:t>𝑟</m:t>
                          </m:r>
                        </m:e>
                        <m:sub>
                          <m:r>
                            <a:rPr lang="en-US" sz="2000" b="0" i="1" smtClean="0">
                              <a:solidFill>
                                <a:schemeClr val="tx1"/>
                              </a:solidFill>
                              <a:latin typeface="Cambria Math" panose="02040503050406030204" pitchFamily="18" charset="0"/>
                              <a:ea typeface="Cambria Math" panose="02040503050406030204" pitchFamily="18" charset="0"/>
                            </a:rPr>
                            <m:t>𝑛</m:t>
                          </m:r>
                          <m:r>
                            <a:rPr lang="en-US" sz="2000" b="0" i="1" smtClean="0">
                              <a:solidFill>
                                <a:schemeClr val="tx1"/>
                              </a:solidFill>
                              <a:latin typeface="Cambria Math" panose="02040503050406030204" pitchFamily="18" charset="0"/>
                              <a:ea typeface="Cambria Math" panose="02040503050406030204" pitchFamily="18" charset="0"/>
                            </a:rPr>
                            <m:t>−1</m:t>
                          </m:r>
                        </m:sub>
                      </m:sSub>
                      <m:r>
                        <a:rPr lang="en-US" sz="2000" b="0" i="1" smtClean="0">
                          <a:solidFill>
                            <a:schemeClr val="tx1"/>
                          </a:solidFill>
                          <a:latin typeface="Cambria Math" panose="02040503050406030204" pitchFamily="18" charset="0"/>
                          <a:ea typeface="Cambria Math" panose="02040503050406030204" pitchFamily="18" charset="0"/>
                        </a:rPr>
                        <m:t>=200</m:t>
                      </m:r>
                    </m:oMath>
                  </m:oMathPara>
                </a14:m>
                <a:endParaRPr lang="es-ES_tradnl" sz="2000" i="1" baseline="-25000" dirty="0">
                  <a:solidFill>
                    <a:srgbClr val="FFC000"/>
                  </a:solidFill>
                </a:endParaRPr>
              </a:p>
            </p:txBody>
          </p:sp>
        </mc:Choice>
        <mc:Fallback xmlns="">
          <p:sp>
            <p:nvSpPr>
              <p:cNvPr id="67" name="TextBox 66">
                <a:extLst>
                  <a:ext uri="{FF2B5EF4-FFF2-40B4-BE49-F238E27FC236}">
                    <a16:creationId xmlns:a16="http://schemas.microsoft.com/office/drawing/2014/main" id="{266AC677-2D2D-4B88-850F-0BE4EACD3FDC}"/>
                  </a:ext>
                </a:extLst>
              </p:cNvPr>
              <p:cNvSpPr txBox="1">
                <a:spLocks noRot="1" noChangeAspect="1" noMove="1" noResize="1" noEditPoints="1" noAdjustHandles="1" noChangeArrowheads="1" noChangeShapeType="1" noTextEdit="1"/>
              </p:cNvSpPr>
              <p:nvPr/>
            </p:nvSpPr>
            <p:spPr>
              <a:xfrm>
                <a:off x="8753409" y="5449201"/>
                <a:ext cx="1750819" cy="443391"/>
              </a:xfrm>
              <a:prstGeom prst="rect">
                <a:avLst/>
              </a:prstGeom>
              <a:blipFill>
                <a:blip r:embed="rId11"/>
                <a:stretch>
                  <a:fillRect b="-5556"/>
                </a:stretch>
              </a:blipFill>
            </p:spPr>
            <p:txBody>
              <a:bodyPr/>
              <a:lstStyle/>
              <a:p>
                <a:r>
                  <a:rPr lang="es-ES_tradnl">
                    <a:noFill/>
                  </a:rPr>
                  <a:t> </a:t>
                </a:r>
              </a:p>
            </p:txBody>
          </p:sp>
        </mc:Fallback>
      </mc:AlternateContent>
      <p:sp>
        <p:nvSpPr>
          <p:cNvPr id="6" name="Right Arrow 5">
            <a:extLst>
              <a:ext uri="{FF2B5EF4-FFF2-40B4-BE49-F238E27FC236}">
                <a16:creationId xmlns:a16="http://schemas.microsoft.com/office/drawing/2014/main" id="{CC89F9CF-85C6-E907-C0FD-DE7F80FF9A86}"/>
              </a:ext>
            </a:extLst>
          </p:cNvPr>
          <p:cNvSpPr/>
          <p:nvPr/>
        </p:nvSpPr>
        <p:spPr>
          <a:xfrm>
            <a:off x="800100" y="5254442"/>
            <a:ext cx="662473" cy="247261"/>
          </a:xfrm>
          <a:prstGeom prst="rightArrow">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2542769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146041"/>
            <a:ext cx="10691265" cy="3939072"/>
          </a:xfrm>
        </p:spPr>
        <p:txBody>
          <a:bodyPr>
            <a:normAutofit/>
          </a:bodyPr>
          <a:lstStyle/>
          <a:p>
            <a:pPr marL="0" indent="0">
              <a:buNone/>
            </a:pPr>
            <a:r>
              <a:rPr lang="es-ES" sz="2400" dirty="0"/>
              <a:t>La política define qué acción tomar en cada estado.</a:t>
            </a:r>
          </a:p>
          <a:p>
            <a:pPr marL="0" indent="0">
              <a:buNone/>
            </a:pPr>
            <a:r>
              <a:rPr lang="es-ES" sz="2400" dirty="0"/>
              <a:t>Una forma sencilla de representarla es mediante una tabla estado-acción, donde se indica la probabilidad de elegir cada acción según el estado.</a:t>
            </a:r>
          </a:p>
          <a:p>
            <a:pPr marL="0" indent="0">
              <a:buNone/>
            </a:pPr>
            <a:endParaRPr lang="es-ES" sz="2400" dirty="0"/>
          </a:p>
          <a:p>
            <a:pPr marL="0" indent="0">
              <a:buNone/>
            </a:pPr>
            <a:endParaRPr lang="es-ES" sz="2400" dirty="0"/>
          </a:p>
          <a:p>
            <a:pPr marL="0" indent="0">
              <a:buNone/>
            </a:pPr>
            <a:endParaRPr lang="es-ES"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2A5B1660-85AD-E723-52DF-E5E8FCCF4D0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Política</a:t>
            </a:r>
          </a:p>
        </p:txBody>
      </p:sp>
      <mc:AlternateContent xmlns:mc="http://schemas.openxmlformats.org/markup-compatibility/2006" xmlns:a14="http://schemas.microsoft.com/office/drawing/2010/main">
        <mc:Choice Requires="a14">
          <p:graphicFrame>
            <p:nvGraphicFramePr>
              <p:cNvPr id="8" name="Table 7">
                <a:extLst>
                  <a:ext uri="{FF2B5EF4-FFF2-40B4-BE49-F238E27FC236}">
                    <a16:creationId xmlns:a16="http://schemas.microsoft.com/office/drawing/2014/main" id="{3931587D-8179-B62D-E7FF-AECC63E77DD7}"/>
                  </a:ext>
                </a:extLst>
              </p:cNvPr>
              <p:cNvGraphicFramePr>
                <a:graphicFrameLocks noGrp="1"/>
              </p:cNvGraphicFramePr>
              <p:nvPr>
                <p:extLst>
                  <p:ext uri="{D42A27DB-BD31-4B8C-83A1-F6EECF244321}">
                    <p14:modId xmlns:p14="http://schemas.microsoft.com/office/powerpoint/2010/main" val="3670469997"/>
                  </p:ext>
                </p:extLst>
              </p:nvPr>
            </p:nvGraphicFramePr>
            <p:xfrm>
              <a:off x="2851051" y="3649904"/>
              <a:ext cx="6390432" cy="2286000"/>
            </p:xfrm>
            <a:graphic>
              <a:graphicData uri="http://schemas.openxmlformats.org/drawingml/2006/table">
                <a:tbl>
                  <a:tblPr firstRow="1" bandRow="1">
                    <a:tableStyleId>{5C22544A-7EE6-4342-B048-85BDC9FD1C3A}</a:tableStyleId>
                  </a:tblPr>
                  <a:tblGrid>
                    <a:gridCol w="1597608">
                      <a:extLst>
                        <a:ext uri="{9D8B030D-6E8A-4147-A177-3AD203B41FA5}">
                          <a16:colId xmlns:a16="http://schemas.microsoft.com/office/drawing/2014/main" val="3243885932"/>
                        </a:ext>
                      </a:extLst>
                    </a:gridCol>
                    <a:gridCol w="1597608">
                      <a:extLst>
                        <a:ext uri="{9D8B030D-6E8A-4147-A177-3AD203B41FA5}">
                          <a16:colId xmlns:a16="http://schemas.microsoft.com/office/drawing/2014/main" val="2451977212"/>
                        </a:ext>
                      </a:extLst>
                    </a:gridCol>
                    <a:gridCol w="1597608">
                      <a:extLst>
                        <a:ext uri="{9D8B030D-6E8A-4147-A177-3AD203B41FA5}">
                          <a16:colId xmlns:a16="http://schemas.microsoft.com/office/drawing/2014/main" val="2421219030"/>
                        </a:ext>
                      </a:extLst>
                    </a:gridCol>
                    <a:gridCol w="1597608">
                      <a:extLst>
                        <a:ext uri="{9D8B030D-6E8A-4147-A177-3AD203B41FA5}">
                          <a16:colId xmlns:a16="http://schemas.microsoft.com/office/drawing/2014/main" val="2992476764"/>
                        </a:ext>
                      </a:extLst>
                    </a:gridCol>
                  </a:tblGrid>
                  <a:tr h="370840">
                    <a:tc>
                      <a:txBody>
                        <a:bodyPr/>
                        <a:lstStyle/>
                        <a:p>
                          <a:endParaRPr lang="es-ES_tradnl" sz="2400" dirty="0"/>
                        </a:p>
                      </a:txBody>
                      <a:tcPr/>
                    </a:tc>
                    <a:tc>
                      <a:txBody>
                        <a:bodyPr/>
                        <a:lstStyle/>
                        <a:p>
                          <a:pPr algn="ctr"/>
                          <a:r>
                            <a:rPr lang="es-ES_tradnl" sz="2400" dirty="0"/>
                            <a:t>a1</a:t>
                          </a:r>
                        </a:p>
                      </a:txBody>
                      <a:tcPr/>
                    </a:tc>
                    <a:tc>
                      <a:txBody>
                        <a:bodyPr/>
                        <a:lstStyle/>
                        <a:p>
                          <a:pPr algn="ctr"/>
                          <a:r>
                            <a:rPr lang="es-ES_tradnl" sz="2400" dirty="0"/>
                            <a:t>a2</a:t>
                          </a:r>
                        </a:p>
                      </a:txBody>
                      <a:tcPr/>
                    </a:tc>
                    <a:tc>
                      <a:txBody>
                        <a:bodyPr/>
                        <a:lstStyle/>
                        <a:p>
                          <a:pPr algn="ctr"/>
                          <a:r>
                            <a:rPr lang="es-ES_tradnl" sz="2400" dirty="0"/>
                            <a:t>a3</a:t>
                          </a:r>
                        </a:p>
                      </a:txBody>
                      <a:tcPr/>
                    </a:tc>
                    <a:extLst>
                      <a:ext uri="{0D108BD9-81ED-4DB2-BD59-A6C34878D82A}">
                        <a16:rowId xmlns:a16="http://schemas.microsoft.com/office/drawing/2014/main" val="3045422639"/>
                      </a:ext>
                    </a:extLst>
                  </a:tr>
                  <a:tr h="370840">
                    <a:tc>
                      <a:txBody>
                        <a:bodyPr/>
                        <a:lstStyle/>
                        <a:p>
                          <a:r>
                            <a:rPr lang="es-ES_tradnl" sz="2400" dirty="0"/>
                            <a:t>s1</a:t>
                          </a:r>
                        </a:p>
                      </a:txBody>
                      <a:tcPr/>
                    </a:tc>
                    <a:tc>
                      <a:txBody>
                        <a:bodyPr/>
                        <a:lstStyle/>
                        <a:p>
                          <a:pPr algn="ct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ea typeface="Cambria Math" panose="02040503050406030204" pitchFamily="18" charset="0"/>
                                  </a:rPr>
                                  <m:t>𝑝</m:t>
                                </m:r>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𝑎</m:t>
                                    </m:r>
                                  </m:e>
                                  <m:sub>
                                    <m:r>
                                      <a:rPr lang="en-US" sz="2400" b="0" i="1" smtClean="0">
                                        <a:latin typeface="Cambria Math" panose="02040503050406030204" pitchFamily="18" charset="0"/>
                                        <a:ea typeface="Cambria Math" panose="02040503050406030204" pitchFamily="18" charset="0"/>
                                      </a:rPr>
                                      <m:t>1</m:t>
                                    </m:r>
                                  </m:sub>
                                </m:sSub>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𝑠</m:t>
                                    </m:r>
                                  </m:e>
                                  <m:sub>
                                    <m:r>
                                      <a:rPr lang="en-US" sz="2400" b="0" i="1" smtClean="0">
                                        <a:latin typeface="Cambria Math" panose="02040503050406030204" pitchFamily="18" charset="0"/>
                                        <a:ea typeface="Cambria Math" panose="02040503050406030204" pitchFamily="18" charset="0"/>
                                      </a:rPr>
                                      <m:t>1</m:t>
                                    </m:r>
                                  </m:sub>
                                </m:sSub>
                                <m:r>
                                  <a:rPr lang="en-US" sz="2400" b="0" i="1" smtClean="0">
                                    <a:latin typeface="Cambria Math" panose="02040503050406030204" pitchFamily="18" charset="0"/>
                                    <a:ea typeface="Cambria Math" panose="02040503050406030204" pitchFamily="18" charset="0"/>
                                  </a:rPr>
                                  <m:t>)</m:t>
                                </m:r>
                              </m:oMath>
                            </m:oMathPara>
                          </a14:m>
                          <a:endParaRPr lang="es-ES_tradnl" sz="2400" dirty="0"/>
                        </a:p>
                      </a:txBody>
                      <a:tcPr/>
                    </a:tc>
                    <a:tc>
                      <a:txBody>
                        <a:bodyPr/>
                        <a:lstStyle/>
                        <a:p>
                          <a:pPr algn="ct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2623591404"/>
                      </a:ext>
                    </a:extLst>
                  </a:tr>
                  <a:tr h="370840">
                    <a:tc>
                      <a:txBody>
                        <a:bodyPr/>
                        <a:lstStyle/>
                        <a:p>
                          <a:r>
                            <a:rPr lang="es-ES_tradnl" sz="2400" dirty="0"/>
                            <a:t>s2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631501757"/>
                      </a:ext>
                    </a:extLst>
                  </a:tr>
                  <a:tr h="370840">
                    <a:tc>
                      <a:txBody>
                        <a:bodyPr/>
                        <a:lstStyle/>
                        <a:p>
                          <a:r>
                            <a:rPr lang="es-ES_tradnl" sz="2400" dirty="0"/>
                            <a:t>s3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370840">
                    <a:tc>
                      <a:txBody>
                        <a:bodyPr/>
                        <a:lstStyle/>
                        <a:p>
                          <a:r>
                            <a:rPr lang="es-ES_tradnl" sz="2400" dirty="0"/>
                            <a:t>s4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ea typeface="Cambria Math" panose="02040503050406030204" pitchFamily="18" charset="0"/>
                            </a:rPr>
                            <a:t>p</a:t>
                          </a:r>
                          <a14:m>
                            <m:oMath xmlns:m="http://schemas.openxmlformats.org/officeDocument/2006/math">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𝑎</m:t>
                                  </m:r>
                                </m:e>
                                <m:sub>
                                  <m:r>
                                    <a:rPr lang="en-US" sz="2400" b="0" i="1" smtClean="0">
                                      <a:latin typeface="Cambria Math" panose="02040503050406030204" pitchFamily="18" charset="0"/>
                                      <a:ea typeface="Cambria Math" panose="02040503050406030204" pitchFamily="18" charset="0"/>
                                    </a:rPr>
                                    <m:t>3</m:t>
                                  </m:r>
                                </m:sub>
                              </m:sSub>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𝑠</m:t>
                                  </m:r>
                                </m:e>
                                <m:sub>
                                  <m:r>
                                    <a:rPr lang="en-US" sz="2400" b="0" i="1" smtClean="0">
                                      <a:latin typeface="Cambria Math" panose="02040503050406030204" pitchFamily="18" charset="0"/>
                                      <a:ea typeface="Cambria Math" panose="02040503050406030204" pitchFamily="18" charset="0"/>
                                    </a:rPr>
                                    <m:t>4</m:t>
                                  </m:r>
                                </m:sub>
                              </m:sSub>
                              <m:r>
                                <a:rPr lang="en-US" sz="2400" b="0" i="1" smtClean="0">
                                  <a:latin typeface="Cambria Math" panose="02040503050406030204" pitchFamily="18" charset="0"/>
                                  <a:ea typeface="Cambria Math" panose="02040503050406030204" pitchFamily="18" charset="0"/>
                                </a:rPr>
                                <m:t>)</m:t>
                              </m:r>
                            </m:oMath>
                          </a14:m>
                          <a:endParaRPr lang="es-ES_tradnl" sz="2400" dirty="0"/>
                        </a:p>
                      </a:txBody>
                      <a:tcPr/>
                    </a:tc>
                    <a:extLst>
                      <a:ext uri="{0D108BD9-81ED-4DB2-BD59-A6C34878D82A}">
                        <a16:rowId xmlns:a16="http://schemas.microsoft.com/office/drawing/2014/main" val="693886389"/>
                      </a:ext>
                    </a:extLst>
                  </a:tr>
                </a:tbl>
              </a:graphicData>
            </a:graphic>
          </p:graphicFrame>
        </mc:Choice>
        <mc:Fallback xmlns="">
          <p:graphicFrame>
            <p:nvGraphicFramePr>
              <p:cNvPr id="8" name="Table 7">
                <a:extLst>
                  <a:ext uri="{FF2B5EF4-FFF2-40B4-BE49-F238E27FC236}">
                    <a16:creationId xmlns:a16="http://schemas.microsoft.com/office/drawing/2014/main" id="{3931587D-8179-B62D-E7FF-AECC63E77DD7}"/>
                  </a:ext>
                </a:extLst>
              </p:cNvPr>
              <p:cNvGraphicFramePr>
                <a:graphicFrameLocks noGrp="1"/>
              </p:cNvGraphicFramePr>
              <p:nvPr>
                <p:extLst>
                  <p:ext uri="{D42A27DB-BD31-4B8C-83A1-F6EECF244321}">
                    <p14:modId xmlns:p14="http://schemas.microsoft.com/office/powerpoint/2010/main" val="3670469997"/>
                  </p:ext>
                </p:extLst>
              </p:nvPr>
            </p:nvGraphicFramePr>
            <p:xfrm>
              <a:off x="2851051" y="3649904"/>
              <a:ext cx="6390432" cy="2286000"/>
            </p:xfrm>
            <a:graphic>
              <a:graphicData uri="http://schemas.openxmlformats.org/drawingml/2006/table">
                <a:tbl>
                  <a:tblPr firstRow="1" bandRow="1">
                    <a:tableStyleId>{5C22544A-7EE6-4342-B048-85BDC9FD1C3A}</a:tableStyleId>
                  </a:tblPr>
                  <a:tblGrid>
                    <a:gridCol w="1597608">
                      <a:extLst>
                        <a:ext uri="{9D8B030D-6E8A-4147-A177-3AD203B41FA5}">
                          <a16:colId xmlns:a16="http://schemas.microsoft.com/office/drawing/2014/main" val="3243885932"/>
                        </a:ext>
                      </a:extLst>
                    </a:gridCol>
                    <a:gridCol w="1597608">
                      <a:extLst>
                        <a:ext uri="{9D8B030D-6E8A-4147-A177-3AD203B41FA5}">
                          <a16:colId xmlns:a16="http://schemas.microsoft.com/office/drawing/2014/main" val="2451977212"/>
                        </a:ext>
                      </a:extLst>
                    </a:gridCol>
                    <a:gridCol w="1597608">
                      <a:extLst>
                        <a:ext uri="{9D8B030D-6E8A-4147-A177-3AD203B41FA5}">
                          <a16:colId xmlns:a16="http://schemas.microsoft.com/office/drawing/2014/main" val="2421219030"/>
                        </a:ext>
                      </a:extLst>
                    </a:gridCol>
                    <a:gridCol w="1597608">
                      <a:extLst>
                        <a:ext uri="{9D8B030D-6E8A-4147-A177-3AD203B41FA5}">
                          <a16:colId xmlns:a16="http://schemas.microsoft.com/office/drawing/2014/main" val="2992476764"/>
                        </a:ext>
                      </a:extLst>
                    </a:gridCol>
                  </a:tblGrid>
                  <a:tr h="457200">
                    <a:tc>
                      <a:txBody>
                        <a:bodyPr/>
                        <a:lstStyle/>
                        <a:p>
                          <a:endParaRPr lang="es-ES_tradnl" sz="2400" dirty="0"/>
                        </a:p>
                      </a:txBody>
                      <a:tcPr/>
                    </a:tc>
                    <a:tc>
                      <a:txBody>
                        <a:bodyPr/>
                        <a:lstStyle/>
                        <a:p>
                          <a:pPr algn="ctr"/>
                          <a:r>
                            <a:rPr lang="es-ES_tradnl" sz="2400" dirty="0"/>
                            <a:t>a1</a:t>
                          </a:r>
                        </a:p>
                      </a:txBody>
                      <a:tcPr/>
                    </a:tc>
                    <a:tc>
                      <a:txBody>
                        <a:bodyPr/>
                        <a:lstStyle/>
                        <a:p>
                          <a:pPr algn="ctr"/>
                          <a:r>
                            <a:rPr lang="es-ES_tradnl" sz="2400" dirty="0"/>
                            <a:t>a2</a:t>
                          </a:r>
                        </a:p>
                      </a:txBody>
                      <a:tcPr/>
                    </a:tc>
                    <a:tc>
                      <a:txBody>
                        <a:bodyPr/>
                        <a:lstStyle/>
                        <a:p>
                          <a:pPr algn="ctr"/>
                          <a:r>
                            <a:rPr lang="es-ES_tradnl" sz="2400" dirty="0"/>
                            <a:t>a3</a:t>
                          </a:r>
                        </a:p>
                      </a:txBody>
                      <a:tcPr/>
                    </a:tc>
                    <a:extLst>
                      <a:ext uri="{0D108BD9-81ED-4DB2-BD59-A6C34878D82A}">
                        <a16:rowId xmlns:a16="http://schemas.microsoft.com/office/drawing/2014/main" val="3045422639"/>
                      </a:ext>
                    </a:extLst>
                  </a:tr>
                  <a:tr h="457200">
                    <a:tc>
                      <a:txBody>
                        <a:bodyPr/>
                        <a:lstStyle/>
                        <a:p>
                          <a:r>
                            <a:rPr lang="es-ES_tradnl" sz="2400" dirty="0"/>
                            <a:t>s1</a:t>
                          </a:r>
                        </a:p>
                      </a:txBody>
                      <a:tcPr/>
                    </a:tc>
                    <a:tc>
                      <a:txBody>
                        <a:bodyPr/>
                        <a:lstStyle/>
                        <a:p>
                          <a:endParaRPr lang="en-AR"/>
                        </a:p>
                      </a:txBody>
                      <a:tcPr>
                        <a:blipFill>
                          <a:blip r:embed="rId4"/>
                          <a:stretch>
                            <a:fillRect l="-100794" t="-111111" r="-202381" b="-333333"/>
                          </a:stretch>
                        </a:blipFill>
                      </a:tcPr>
                    </a:tc>
                    <a:tc>
                      <a:txBody>
                        <a:bodyPr/>
                        <a:lstStyle/>
                        <a:p>
                          <a:pPr algn="ct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2623591404"/>
                      </a:ext>
                    </a:extLst>
                  </a:tr>
                  <a:tr h="457200">
                    <a:tc>
                      <a:txBody>
                        <a:bodyPr/>
                        <a:lstStyle/>
                        <a:p>
                          <a:r>
                            <a:rPr lang="es-ES_tradnl" sz="2400" dirty="0"/>
                            <a:t>s2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631501757"/>
                      </a:ext>
                    </a:extLst>
                  </a:tr>
                  <a:tr h="457200">
                    <a:tc>
                      <a:txBody>
                        <a:bodyPr/>
                        <a:lstStyle/>
                        <a:p>
                          <a:r>
                            <a:rPr lang="es-ES_tradnl" sz="2400" dirty="0"/>
                            <a:t>s3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457200">
                    <a:tc>
                      <a:txBody>
                        <a:bodyPr/>
                        <a:lstStyle/>
                        <a:p>
                          <a:r>
                            <a:rPr lang="es-ES_tradnl" sz="2400" dirty="0"/>
                            <a:t>s4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endParaRPr lang="en-AR"/>
                        </a:p>
                      </a:txBody>
                      <a:tcPr>
                        <a:blipFill>
                          <a:blip r:embed="rId4"/>
                          <a:stretch>
                            <a:fillRect l="-300794" t="-413889" r="-2381" b="-30556"/>
                          </a:stretch>
                        </a:blipFill>
                      </a:tcPr>
                    </a:tc>
                    <a:extLst>
                      <a:ext uri="{0D108BD9-81ED-4DB2-BD59-A6C34878D82A}">
                        <a16:rowId xmlns:a16="http://schemas.microsoft.com/office/drawing/2014/main" val="693886389"/>
                      </a:ext>
                    </a:extLst>
                  </a:tr>
                </a:tbl>
              </a:graphicData>
            </a:graphic>
          </p:graphicFrame>
        </mc:Fallback>
      </mc:AlternateContent>
    </p:spTree>
    <p:extLst>
      <p:ext uri="{BB962C8B-B14F-4D97-AF65-F5344CB8AC3E}">
        <p14:creationId xmlns:p14="http://schemas.microsoft.com/office/powerpoint/2010/main" val="21658936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AD2A02-C2A8-7F64-D6AC-AF59771991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B5D5657-12AE-58C2-5928-B2A85FE4C08A}"/>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345EE04C-5FFE-DFD8-D6E1-7C2E417A551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787D4704-975D-CB63-BE1F-09133DBDE5AB}"/>
              </a:ext>
            </a:extLst>
          </p:cNvPr>
          <p:cNvSpPr>
            <a:spLocks noGrp="1"/>
          </p:cNvSpPr>
          <p:nvPr>
            <p:ph idx="1"/>
          </p:nvPr>
        </p:nvSpPr>
        <p:spPr>
          <a:xfrm>
            <a:off x="700635" y="2146041"/>
            <a:ext cx="10691265" cy="3939072"/>
          </a:xfrm>
        </p:spPr>
        <p:txBody>
          <a:bodyPr>
            <a:normAutofit/>
          </a:bodyPr>
          <a:lstStyle/>
          <a:p>
            <a:pPr marL="0" indent="0">
              <a:buNone/>
            </a:pPr>
            <a:r>
              <a:rPr lang="es-ES" sz="2400" dirty="0"/>
              <a:t>La política define qué acción tomar en cada estado.</a:t>
            </a:r>
          </a:p>
          <a:p>
            <a:pPr marL="0" indent="0">
              <a:buNone/>
            </a:pPr>
            <a:r>
              <a:rPr lang="es-ES" sz="2400" dirty="0"/>
              <a:t>Una forma sencilla de representarla es mediante una tabla estado-acción, donde se indica la probabilidad de elegir cada acción según el estado.</a:t>
            </a:r>
          </a:p>
          <a:p>
            <a:pPr marL="0" indent="0">
              <a:buNone/>
            </a:pPr>
            <a:endParaRPr lang="es-ES" sz="2400" dirty="0"/>
          </a:p>
          <a:p>
            <a:pPr marL="0" indent="0">
              <a:buNone/>
            </a:pPr>
            <a:endParaRPr lang="es-ES" sz="2400" dirty="0"/>
          </a:p>
          <a:p>
            <a:pPr marL="0" indent="0">
              <a:buNone/>
            </a:pPr>
            <a:endParaRPr lang="es-ES" sz="2400" dirty="0"/>
          </a:p>
        </p:txBody>
      </p:sp>
      <p:sp>
        <p:nvSpPr>
          <p:cNvPr id="7" name="Image by vectorjuice">
            <a:extLst>
              <a:ext uri="{FF2B5EF4-FFF2-40B4-BE49-F238E27FC236}">
                <a16:creationId xmlns:a16="http://schemas.microsoft.com/office/drawing/2014/main" id="{513EAC40-F865-FDD4-D809-0026960ECFE9}"/>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7A259D70-7602-2895-EB46-85B65656E837}"/>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Política</a:t>
            </a:r>
          </a:p>
        </p:txBody>
      </p:sp>
      <mc:AlternateContent xmlns:mc="http://schemas.openxmlformats.org/markup-compatibility/2006" xmlns:a14="http://schemas.microsoft.com/office/drawing/2010/main">
        <mc:Choice Requires="a14">
          <p:graphicFrame>
            <p:nvGraphicFramePr>
              <p:cNvPr id="8" name="Table 7">
                <a:extLst>
                  <a:ext uri="{FF2B5EF4-FFF2-40B4-BE49-F238E27FC236}">
                    <a16:creationId xmlns:a16="http://schemas.microsoft.com/office/drawing/2014/main" id="{CEF24BA6-99E3-C34B-0193-7BA69F740464}"/>
                  </a:ext>
                </a:extLst>
              </p:cNvPr>
              <p:cNvGraphicFramePr>
                <a:graphicFrameLocks noGrp="1"/>
              </p:cNvGraphicFramePr>
              <p:nvPr>
                <p:extLst>
                  <p:ext uri="{D42A27DB-BD31-4B8C-83A1-F6EECF244321}">
                    <p14:modId xmlns:p14="http://schemas.microsoft.com/office/powerpoint/2010/main" val="3331807226"/>
                  </p:ext>
                </p:extLst>
              </p:nvPr>
            </p:nvGraphicFramePr>
            <p:xfrm>
              <a:off x="2851051" y="3649904"/>
              <a:ext cx="6390432" cy="2286000"/>
            </p:xfrm>
            <a:graphic>
              <a:graphicData uri="http://schemas.openxmlformats.org/drawingml/2006/table">
                <a:tbl>
                  <a:tblPr firstRow="1" bandRow="1">
                    <a:tableStyleId>{5C22544A-7EE6-4342-B048-85BDC9FD1C3A}</a:tableStyleId>
                  </a:tblPr>
                  <a:tblGrid>
                    <a:gridCol w="1597608">
                      <a:extLst>
                        <a:ext uri="{9D8B030D-6E8A-4147-A177-3AD203B41FA5}">
                          <a16:colId xmlns:a16="http://schemas.microsoft.com/office/drawing/2014/main" val="3243885932"/>
                        </a:ext>
                      </a:extLst>
                    </a:gridCol>
                    <a:gridCol w="1597608">
                      <a:extLst>
                        <a:ext uri="{9D8B030D-6E8A-4147-A177-3AD203B41FA5}">
                          <a16:colId xmlns:a16="http://schemas.microsoft.com/office/drawing/2014/main" val="2451977212"/>
                        </a:ext>
                      </a:extLst>
                    </a:gridCol>
                    <a:gridCol w="1597608">
                      <a:extLst>
                        <a:ext uri="{9D8B030D-6E8A-4147-A177-3AD203B41FA5}">
                          <a16:colId xmlns:a16="http://schemas.microsoft.com/office/drawing/2014/main" val="2421219030"/>
                        </a:ext>
                      </a:extLst>
                    </a:gridCol>
                    <a:gridCol w="1597608">
                      <a:extLst>
                        <a:ext uri="{9D8B030D-6E8A-4147-A177-3AD203B41FA5}">
                          <a16:colId xmlns:a16="http://schemas.microsoft.com/office/drawing/2014/main" val="2992476764"/>
                        </a:ext>
                      </a:extLst>
                    </a:gridCol>
                  </a:tblGrid>
                  <a:tr h="370840">
                    <a:tc>
                      <a:txBody>
                        <a:bodyPr/>
                        <a:lstStyle/>
                        <a:p>
                          <a:r>
                            <a:rPr lang="es-ES_tradnl" sz="2400" dirty="0"/>
                            <a:t>Política</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370840">
                    <a:tc>
                      <a:txBody>
                        <a:bodyPr/>
                        <a:lstStyle/>
                        <a:p>
                          <a:r>
                            <a:rPr lang="es-ES_tradnl" sz="2400" dirty="0"/>
                            <a:t>s</a:t>
                          </a:r>
                          <a:r>
                            <a:rPr lang="es-ES_tradnl" sz="2400" baseline="-25000" dirty="0"/>
                            <a:t>1</a:t>
                          </a:r>
                        </a:p>
                      </a:txBody>
                      <a:tcPr/>
                    </a:tc>
                    <a:tc>
                      <a:txBody>
                        <a:bodyPr/>
                        <a:lstStyle/>
                        <a:p>
                          <a:pPr algn="ct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ea typeface="Cambria Math" panose="02040503050406030204" pitchFamily="18" charset="0"/>
                                  </a:rPr>
                                  <m:t>𝑝</m:t>
                                </m:r>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𝑎</m:t>
                                    </m:r>
                                  </m:e>
                                  <m:sub>
                                    <m:r>
                                      <a:rPr lang="en-US" sz="2400" b="0" i="1" smtClean="0">
                                        <a:latin typeface="Cambria Math" panose="02040503050406030204" pitchFamily="18" charset="0"/>
                                        <a:ea typeface="Cambria Math" panose="02040503050406030204" pitchFamily="18" charset="0"/>
                                      </a:rPr>
                                      <m:t>1</m:t>
                                    </m:r>
                                  </m:sub>
                                </m:sSub>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𝑠</m:t>
                                    </m:r>
                                  </m:e>
                                  <m:sub>
                                    <m:r>
                                      <a:rPr lang="en-US" sz="2400" b="0" i="1" smtClean="0">
                                        <a:latin typeface="Cambria Math" panose="02040503050406030204" pitchFamily="18" charset="0"/>
                                        <a:ea typeface="Cambria Math" panose="02040503050406030204" pitchFamily="18" charset="0"/>
                                      </a:rPr>
                                      <m:t>1</m:t>
                                    </m:r>
                                  </m:sub>
                                </m:sSub>
                                <m:r>
                                  <a:rPr lang="en-US" sz="2400" b="0" i="1" smtClean="0">
                                    <a:latin typeface="Cambria Math" panose="02040503050406030204" pitchFamily="18" charset="0"/>
                                    <a:ea typeface="Cambria Math" panose="02040503050406030204" pitchFamily="18" charset="0"/>
                                  </a:rPr>
                                  <m:t>)</m:t>
                                </m:r>
                              </m:oMath>
                            </m:oMathPara>
                          </a14:m>
                          <a:endParaRPr lang="es-ES_tradnl" sz="2400" dirty="0"/>
                        </a:p>
                      </a:txBody>
                      <a:tcPr/>
                    </a:tc>
                    <a:tc>
                      <a:txBody>
                        <a:bodyPr/>
                        <a:lstStyle/>
                        <a:p>
                          <a:pPr algn="ct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2623591404"/>
                      </a:ext>
                    </a:extLst>
                  </a:tr>
                  <a:tr h="37084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631501757"/>
                      </a:ext>
                    </a:extLst>
                  </a:tr>
                  <a:tr h="37084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37084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ea typeface="Cambria Math" panose="02040503050406030204" pitchFamily="18" charset="0"/>
                            </a:rPr>
                            <a:t>p</a:t>
                          </a:r>
                          <a14:m>
                            <m:oMath xmlns:m="http://schemas.openxmlformats.org/officeDocument/2006/math">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𝑎</m:t>
                                  </m:r>
                                </m:e>
                                <m:sub>
                                  <m:r>
                                    <a:rPr lang="en-US" sz="2400" b="0" i="1" smtClean="0">
                                      <a:latin typeface="Cambria Math" panose="02040503050406030204" pitchFamily="18" charset="0"/>
                                      <a:ea typeface="Cambria Math" panose="02040503050406030204" pitchFamily="18" charset="0"/>
                                    </a:rPr>
                                    <m:t>3</m:t>
                                  </m:r>
                                </m:sub>
                              </m:sSub>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𝑠</m:t>
                                  </m:r>
                                </m:e>
                                <m:sub>
                                  <m:r>
                                    <a:rPr lang="en-US" sz="2400" b="0" i="1" smtClean="0">
                                      <a:latin typeface="Cambria Math" panose="02040503050406030204" pitchFamily="18" charset="0"/>
                                      <a:ea typeface="Cambria Math" panose="02040503050406030204" pitchFamily="18" charset="0"/>
                                    </a:rPr>
                                    <m:t>4</m:t>
                                  </m:r>
                                </m:sub>
                              </m:sSub>
                              <m:r>
                                <a:rPr lang="en-US" sz="2400" b="0" i="1" smtClean="0">
                                  <a:latin typeface="Cambria Math" panose="02040503050406030204" pitchFamily="18" charset="0"/>
                                  <a:ea typeface="Cambria Math" panose="02040503050406030204" pitchFamily="18" charset="0"/>
                                </a:rPr>
                                <m:t>)</m:t>
                              </m:r>
                            </m:oMath>
                          </a14:m>
                          <a:endParaRPr lang="es-ES_tradnl" sz="2400" dirty="0"/>
                        </a:p>
                      </a:txBody>
                      <a:tcPr/>
                    </a:tc>
                    <a:extLst>
                      <a:ext uri="{0D108BD9-81ED-4DB2-BD59-A6C34878D82A}">
                        <a16:rowId xmlns:a16="http://schemas.microsoft.com/office/drawing/2014/main" val="693886389"/>
                      </a:ext>
                    </a:extLst>
                  </a:tr>
                </a:tbl>
              </a:graphicData>
            </a:graphic>
          </p:graphicFrame>
        </mc:Choice>
        <mc:Fallback xmlns="">
          <p:graphicFrame>
            <p:nvGraphicFramePr>
              <p:cNvPr id="8" name="Table 7">
                <a:extLst>
                  <a:ext uri="{FF2B5EF4-FFF2-40B4-BE49-F238E27FC236}">
                    <a16:creationId xmlns:a16="http://schemas.microsoft.com/office/drawing/2014/main" id="{CEF24BA6-99E3-C34B-0193-7BA69F740464}"/>
                  </a:ext>
                </a:extLst>
              </p:cNvPr>
              <p:cNvGraphicFramePr>
                <a:graphicFrameLocks noGrp="1"/>
              </p:cNvGraphicFramePr>
              <p:nvPr>
                <p:extLst>
                  <p:ext uri="{D42A27DB-BD31-4B8C-83A1-F6EECF244321}">
                    <p14:modId xmlns:p14="http://schemas.microsoft.com/office/powerpoint/2010/main" val="3331807226"/>
                  </p:ext>
                </p:extLst>
              </p:nvPr>
            </p:nvGraphicFramePr>
            <p:xfrm>
              <a:off x="2851051" y="3649904"/>
              <a:ext cx="6390432" cy="2286000"/>
            </p:xfrm>
            <a:graphic>
              <a:graphicData uri="http://schemas.openxmlformats.org/drawingml/2006/table">
                <a:tbl>
                  <a:tblPr firstRow="1" bandRow="1">
                    <a:tableStyleId>{5C22544A-7EE6-4342-B048-85BDC9FD1C3A}</a:tableStyleId>
                  </a:tblPr>
                  <a:tblGrid>
                    <a:gridCol w="1597608">
                      <a:extLst>
                        <a:ext uri="{9D8B030D-6E8A-4147-A177-3AD203B41FA5}">
                          <a16:colId xmlns:a16="http://schemas.microsoft.com/office/drawing/2014/main" val="3243885932"/>
                        </a:ext>
                      </a:extLst>
                    </a:gridCol>
                    <a:gridCol w="1597608">
                      <a:extLst>
                        <a:ext uri="{9D8B030D-6E8A-4147-A177-3AD203B41FA5}">
                          <a16:colId xmlns:a16="http://schemas.microsoft.com/office/drawing/2014/main" val="2451977212"/>
                        </a:ext>
                      </a:extLst>
                    </a:gridCol>
                    <a:gridCol w="1597608">
                      <a:extLst>
                        <a:ext uri="{9D8B030D-6E8A-4147-A177-3AD203B41FA5}">
                          <a16:colId xmlns:a16="http://schemas.microsoft.com/office/drawing/2014/main" val="2421219030"/>
                        </a:ext>
                      </a:extLst>
                    </a:gridCol>
                    <a:gridCol w="1597608">
                      <a:extLst>
                        <a:ext uri="{9D8B030D-6E8A-4147-A177-3AD203B41FA5}">
                          <a16:colId xmlns:a16="http://schemas.microsoft.com/office/drawing/2014/main" val="2992476764"/>
                        </a:ext>
                      </a:extLst>
                    </a:gridCol>
                  </a:tblGrid>
                  <a:tr h="457200">
                    <a:tc>
                      <a:txBody>
                        <a:bodyPr/>
                        <a:lstStyle/>
                        <a:p>
                          <a:r>
                            <a:rPr lang="es-ES_tradnl" sz="2400" dirty="0"/>
                            <a:t>Política</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457200">
                    <a:tc>
                      <a:txBody>
                        <a:bodyPr/>
                        <a:lstStyle/>
                        <a:p>
                          <a:r>
                            <a:rPr lang="es-ES_tradnl" sz="2400" dirty="0"/>
                            <a:t>s</a:t>
                          </a:r>
                          <a:r>
                            <a:rPr lang="es-ES_tradnl" sz="2400" baseline="-25000" dirty="0"/>
                            <a:t>1</a:t>
                          </a:r>
                        </a:p>
                      </a:txBody>
                      <a:tcPr/>
                    </a:tc>
                    <a:tc>
                      <a:txBody>
                        <a:bodyPr/>
                        <a:lstStyle/>
                        <a:p>
                          <a:endParaRPr lang="en-AR"/>
                        </a:p>
                      </a:txBody>
                      <a:tcPr>
                        <a:blipFill>
                          <a:blip r:embed="rId4"/>
                          <a:stretch>
                            <a:fillRect l="-100794" t="-111111" r="-202381" b="-333333"/>
                          </a:stretch>
                        </a:blipFill>
                      </a:tcPr>
                    </a:tc>
                    <a:tc>
                      <a:txBody>
                        <a:bodyPr/>
                        <a:lstStyle/>
                        <a:p>
                          <a:pPr algn="ct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2623591404"/>
                      </a:ext>
                    </a:extLst>
                  </a:tr>
                  <a:tr h="45720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631501757"/>
                      </a:ext>
                    </a:extLst>
                  </a:tr>
                  <a:tr h="45720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45720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tc>
                      <a:txBody>
                        <a:bodyPr/>
                        <a:lstStyle/>
                        <a:p>
                          <a:endParaRPr lang="en-AR"/>
                        </a:p>
                      </a:txBody>
                      <a:tcPr>
                        <a:blipFill>
                          <a:blip r:embed="rId4"/>
                          <a:stretch>
                            <a:fillRect l="-300794" t="-413889" r="-2381" b="-30556"/>
                          </a:stretch>
                        </a:blipFill>
                      </a:tcPr>
                    </a:tc>
                    <a:extLst>
                      <a:ext uri="{0D108BD9-81ED-4DB2-BD59-A6C34878D82A}">
                        <a16:rowId xmlns:a16="http://schemas.microsoft.com/office/drawing/2014/main" val="693886389"/>
                      </a:ext>
                    </a:extLst>
                  </a:tr>
                </a:tbl>
              </a:graphicData>
            </a:graphic>
          </p:graphicFrame>
        </mc:Fallback>
      </mc:AlternateContent>
      <p:cxnSp>
        <p:nvCxnSpPr>
          <p:cNvPr id="6" name="Straight Arrow Connector 5">
            <a:extLst>
              <a:ext uri="{FF2B5EF4-FFF2-40B4-BE49-F238E27FC236}">
                <a16:creationId xmlns:a16="http://schemas.microsoft.com/office/drawing/2014/main" id="{B93CF9FF-9D48-C629-3645-2AEFD471482B}"/>
              </a:ext>
            </a:extLst>
          </p:cNvPr>
          <p:cNvCxnSpPr>
            <a:cxnSpLocks/>
          </p:cNvCxnSpPr>
          <p:nvPr/>
        </p:nvCxnSpPr>
        <p:spPr>
          <a:xfrm flipV="1">
            <a:off x="9100038" y="4861249"/>
            <a:ext cx="1023676" cy="829193"/>
          </a:xfrm>
          <a:prstGeom prst="straightConnector1">
            <a:avLst/>
          </a:prstGeom>
          <a:ln w="38100">
            <a:tailEnd type="triangle"/>
          </a:ln>
        </p:spPr>
        <p:style>
          <a:lnRef idx="1">
            <a:schemeClr val="accent3"/>
          </a:lnRef>
          <a:fillRef idx="0">
            <a:schemeClr val="accent3"/>
          </a:fillRef>
          <a:effectRef idx="0">
            <a:schemeClr val="accent3"/>
          </a:effectRef>
          <a:fontRef idx="minor">
            <a:schemeClr val="tx1"/>
          </a:fontRef>
        </p:style>
      </p:cxnSp>
      <p:sp>
        <p:nvSpPr>
          <p:cNvPr id="9" name="TextBox 8">
            <a:extLst>
              <a:ext uri="{FF2B5EF4-FFF2-40B4-BE49-F238E27FC236}">
                <a16:creationId xmlns:a16="http://schemas.microsoft.com/office/drawing/2014/main" id="{8FBE32D6-AAAC-2F66-E463-1CEC2DC32500}"/>
              </a:ext>
            </a:extLst>
          </p:cNvPr>
          <p:cNvSpPr txBox="1"/>
          <p:nvPr/>
        </p:nvSpPr>
        <p:spPr>
          <a:xfrm>
            <a:off x="10123714" y="4286811"/>
            <a:ext cx="1576874" cy="1754326"/>
          </a:xfrm>
          <a:prstGeom prst="rect">
            <a:avLst/>
          </a:prstGeom>
          <a:noFill/>
        </p:spPr>
        <p:txBody>
          <a:bodyPr wrap="square" rtlCol="0">
            <a:spAutoFit/>
          </a:bodyPr>
          <a:lstStyle/>
          <a:p>
            <a:r>
              <a:rPr lang="es-ES_tradnl" dirty="0"/>
              <a:t>Probabilidad de realizar la acción a</a:t>
            </a:r>
            <a:r>
              <a:rPr lang="es-ES_tradnl" baseline="-25000" dirty="0"/>
              <a:t>3</a:t>
            </a:r>
            <a:r>
              <a:rPr lang="es-ES_tradnl" dirty="0"/>
              <a:t> cuando se encuentra en el estado s</a:t>
            </a:r>
            <a:r>
              <a:rPr lang="es-ES_tradnl" baseline="-25000" dirty="0"/>
              <a:t>4</a:t>
            </a:r>
          </a:p>
        </p:txBody>
      </p:sp>
    </p:spTree>
    <p:extLst>
      <p:ext uri="{BB962C8B-B14F-4D97-AF65-F5344CB8AC3E}">
        <p14:creationId xmlns:p14="http://schemas.microsoft.com/office/powerpoint/2010/main" val="17922410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039F4C-2C36-D8A7-9A13-0C55F90F3E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A9529A-E4E4-C79A-E987-F9AAE67B0DCA}"/>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EABE58B7-C257-71E3-7806-DD4CE6C2BF4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FACA1789-2C35-0792-430F-9CDE449B16CF}"/>
              </a:ext>
            </a:extLst>
          </p:cNvPr>
          <p:cNvSpPr>
            <a:spLocks noGrp="1"/>
          </p:cNvSpPr>
          <p:nvPr>
            <p:ph idx="1"/>
          </p:nvPr>
        </p:nvSpPr>
        <p:spPr>
          <a:xfrm>
            <a:off x="700635" y="2146041"/>
            <a:ext cx="10691265" cy="3939072"/>
          </a:xfrm>
        </p:spPr>
        <p:txBody>
          <a:bodyPr>
            <a:normAutofit/>
          </a:bodyPr>
          <a:lstStyle/>
          <a:p>
            <a:pPr marL="0" indent="0">
              <a:buNone/>
            </a:pPr>
            <a:r>
              <a:rPr lang="es-ES" sz="2400" dirty="0"/>
              <a:t>Una política puede representarse con una tabla como esta:</a:t>
            </a:r>
          </a:p>
          <a:p>
            <a:pPr marL="0" indent="0">
              <a:buNone/>
            </a:pPr>
            <a:endParaRPr lang="es-ES" sz="2400" dirty="0"/>
          </a:p>
        </p:txBody>
      </p:sp>
      <p:sp>
        <p:nvSpPr>
          <p:cNvPr id="7" name="Image by vectorjuice">
            <a:extLst>
              <a:ext uri="{FF2B5EF4-FFF2-40B4-BE49-F238E27FC236}">
                <a16:creationId xmlns:a16="http://schemas.microsoft.com/office/drawing/2014/main" id="{AEBC96DE-BAFA-7219-9F27-1F392D72516C}"/>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7FAF66CF-79E4-FDFE-227F-45E63F50FE42}"/>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Ejemplos de política</a:t>
            </a:r>
          </a:p>
        </p:txBody>
      </p:sp>
      <mc:AlternateContent xmlns:mc="http://schemas.openxmlformats.org/markup-compatibility/2006" xmlns:a14="http://schemas.microsoft.com/office/drawing/2010/main">
        <mc:Choice Requires="a14">
          <p:graphicFrame>
            <p:nvGraphicFramePr>
              <p:cNvPr id="8" name="Table 7">
                <a:extLst>
                  <a:ext uri="{FF2B5EF4-FFF2-40B4-BE49-F238E27FC236}">
                    <a16:creationId xmlns:a16="http://schemas.microsoft.com/office/drawing/2014/main" id="{A9BF3CF0-5A4F-A761-80AA-0497CF8E889F}"/>
                  </a:ext>
                </a:extLst>
              </p:cNvPr>
              <p:cNvGraphicFramePr>
                <a:graphicFrameLocks noGrp="1"/>
              </p:cNvGraphicFramePr>
              <p:nvPr>
                <p:extLst>
                  <p:ext uri="{D42A27DB-BD31-4B8C-83A1-F6EECF244321}">
                    <p14:modId xmlns:p14="http://schemas.microsoft.com/office/powerpoint/2010/main" val="2312442272"/>
                  </p:ext>
                </p:extLst>
              </p:nvPr>
            </p:nvGraphicFramePr>
            <p:xfrm>
              <a:off x="3091963" y="2890676"/>
              <a:ext cx="6390432" cy="2286000"/>
            </p:xfrm>
            <a:graphic>
              <a:graphicData uri="http://schemas.openxmlformats.org/drawingml/2006/table">
                <a:tbl>
                  <a:tblPr firstRow="1" bandRow="1">
                    <a:tableStyleId>{21E4AEA4-8DFA-4A89-87EB-49C32662AFE0}</a:tableStyleId>
                  </a:tblPr>
                  <a:tblGrid>
                    <a:gridCol w="1597608">
                      <a:extLst>
                        <a:ext uri="{9D8B030D-6E8A-4147-A177-3AD203B41FA5}">
                          <a16:colId xmlns:a16="http://schemas.microsoft.com/office/drawing/2014/main" val="3243885932"/>
                        </a:ext>
                      </a:extLst>
                    </a:gridCol>
                    <a:gridCol w="1597608">
                      <a:extLst>
                        <a:ext uri="{9D8B030D-6E8A-4147-A177-3AD203B41FA5}">
                          <a16:colId xmlns:a16="http://schemas.microsoft.com/office/drawing/2014/main" val="2451977212"/>
                        </a:ext>
                      </a:extLst>
                    </a:gridCol>
                    <a:gridCol w="1597608">
                      <a:extLst>
                        <a:ext uri="{9D8B030D-6E8A-4147-A177-3AD203B41FA5}">
                          <a16:colId xmlns:a16="http://schemas.microsoft.com/office/drawing/2014/main" val="2421219030"/>
                        </a:ext>
                      </a:extLst>
                    </a:gridCol>
                    <a:gridCol w="1597608">
                      <a:extLst>
                        <a:ext uri="{9D8B030D-6E8A-4147-A177-3AD203B41FA5}">
                          <a16:colId xmlns:a16="http://schemas.microsoft.com/office/drawing/2014/main" val="2992476764"/>
                        </a:ext>
                      </a:extLst>
                    </a:gridCol>
                  </a:tblGrid>
                  <a:tr h="370840">
                    <a:tc>
                      <a:txBody>
                        <a:bodyPr/>
                        <a:lstStyle/>
                        <a:p>
                          <a:r>
                            <a:rPr lang="es-ES_tradnl" sz="2400" dirty="0"/>
                            <a:t>Política</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370840">
                    <a:tc>
                      <a:txBody>
                        <a:bodyPr/>
                        <a:lstStyle/>
                        <a:p>
                          <a:r>
                            <a:rPr lang="es-ES_tradnl" sz="2400" dirty="0"/>
                            <a:t>s</a:t>
                          </a:r>
                          <a:r>
                            <a:rPr lang="es-ES_tradnl" sz="2400" baseline="-25000" dirty="0"/>
                            <a:t>1</a:t>
                          </a:r>
                        </a:p>
                      </a:txBody>
                      <a:tcPr/>
                    </a:tc>
                    <a:tc>
                      <a:txBody>
                        <a:bodyPr/>
                        <a:lstStyle/>
                        <a:p>
                          <a:pPr algn="ctr"/>
                          <a14:m>
                            <m:oMathPara xmlns:m="http://schemas.openxmlformats.org/officeDocument/2006/math">
                              <m:oMathParaPr>
                                <m:jc m:val="centerGroup"/>
                              </m:oMathParaPr>
                              <m:oMath xmlns:m="http://schemas.openxmlformats.org/officeDocument/2006/math">
                                <m:r>
                                  <a:rPr lang="en-US" sz="2400" b="0" i="0" smtClean="0">
                                    <a:latin typeface="Cambria Math" panose="02040503050406030204" pitchFamily="18" charset="0"/>
                                  </a:rPr>
                                  <m:t>0.5</m:t>
                                </m:r>
                              </m:oMath>
                            </m:oMathPara>
                          </a14:m>
                          <a:endParaRPr lang="es-ES_tradnl" sz="2400" dirty="0"/>
                        </a:p>
                      </a:txBody>
                      <a:tcPr/>
                    </a:tc>
                    <a:tc>
                      <a:txBody>
                        <a:bodyPr/>
                        <a:lstStyle/>
                        <a:p>
                          <a:pPr algn="ctr"/>
                          <a:r>
                            <a:rPr lang="es-ES_tradnl" sz="24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extLst>
                      <a:ext uri="{0D108BD9-81ED-4DB2-BD59-A6C34878D82A}">
                        <a16:rowId xmlns:a16="http://schemas.microsoft.com/office/drawing/2014/main" val="2623591404"/>
                      </a:ext>
                    </a:extLst>
                  </a:tr>
                  <a:tr h="37084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0.8</a:t>
                          </a:r>
                        </a:p>
                      </a:txBody>
                      <a:tcPr/>
                    </a:tc>
                    <a:extLst>
                      <a:ext uri="{0D108BD9-81ED-4DB2-BD59-A6C34878D82A}">
                        <a16:rowId xmlns:a16="http://schemas.microsoft.com/office/drawing/2014/main" val="631501757"/>
                      </a:ext>
                    </a:extLst>
                  </a:tr>
                  <a:tr h="37084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37084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t>0.4</a:t>
                          </a:r>
                          <a:endParaRPr lang="es-ES_tradnl" sz="2400" dirty="0"/>
                        </a:p>
                      </a:txBody>
                      <a:tcPr/>
                    </a:tc>
                    <a:extLst>
                      <a:ext uri="{0D108BD9-81ED-4DB2-BD59-A6C34878D82A}">
                        <a16:rowId xmlns:a16="http://schemas.microsoft.com/office/drawing/2014/main" val="693886389"/>
                      </a:ext>
                    </a:extLst>
                  </a:tr>
                </a:tbl>
              </a:graphicData>
            </a:graphic>
          </p:graphicFrame>
        </mc:Choice>
        <mc:Fallback xmlns="">
          <p:graphicFrame>
            <p:nvGraphicFramePr>
              <p:cNvPr id="8" name="Table 7">
                <a:extLst>
                  <a:ext uri="{FF2B5EF4-FFF2-40B4-BE49-F238E27FC236}">
                    <a16:creationId xmlns:a16="http://schemas.microsoft.com/office/drawing/2014/main" id="{A9BF3CF0-5A4F-A761-80AA-0497CF8E889F}"/>
                  </a:ext>
                </a:extLst>
              </p:cNvPr>
              <p:cNvGraphicFramePr>
                <a:graphicFrameLocks noGrp="1"/>
              </p:cNvGraphicFramePr>
              <p:nvPr>
                <p:extLst>
                  <p:ext uri="{D42A27DB-BD31-4B8C-83A1-F6EECF244321}">
                    <p14:modId xmlns:p14="http://schemas.microsoft.com/office/powerpoint/2010/main" val="2312442272"/>
                  </p:ext>
                </p:extLst>
              </p:nvPr>
            </p:nvGraphicFramePr>
            <p:xfrm>
              <a:off x="3091963" y="2890676"/>
              <a:ext cx="6390432" cy="2286000"/>
            </p:xfrm>
            <a:graphic>
              <a:graphicData uri="http://schemas.openxmlformats.org/drawingml/2006/table">
                <a:tbl>
                  <a:tblPr firstRow="1" bandRow="1">
                    <a:tableStyleId>{21E4AEA4-8DFA-4A89-87EB-49C32662AFE0}</a:tableStyleId>
                  </a:tblPr>
                  <a:tblGrid>
                    <a:gridCol w="1597608">
                      <a:extLst>
                        <a:ext uri="{9D8B030D-6E8A-4147-A177-3AD203B41FA5}">
                          <a16:colId xmlns:a16="http://schemas.microsoft.com/office/drawing/2014/main" val="3243885932"/>
                        </a:ext>
                      </a:extLst>
                    </a:gridCol>
                    <a:gridCol w="1597608">
                      <a:extLst>
                        <a:ext uri="{9D8B030D-6E8A-4147-A177-3AD203B41FA5}">
                          <a16:colId xmlns:a16="http://schemas.microsoft.com/office/drawing/2014/main" val="2451977212"/>
                        </a:ext>
                      </a:extLst>
                    </a:gridCol>
                    <a:gridCol w="1597608">
                      <a:extLst>
                        <a:ext uri="{9D8B030D-6E8A-4147-A177-3AD203B41FA5}">
                          <a16:colId xmlns:a16="http://schemas.microsoft.com/office/drawing/2014/main" val="2421219030"/>
                        </a:ext>
                      </a:extLst>
                    </a:gridCol>
                    <a:gridCol w="1597608">
                      <a:extLst>
                        <a:ext uri="{9D8B030D-6E8A-4147-A177-3AD203B41FA5}">
                          <a16:colId xmlns:a16="http://schemas.microsoft.com/office/drawing/2014/main" val="2992476764"/>
                        </a:ext>
                      </a:extLst>
                    </a:gridCol>
                  </a:tblGrid>
                  <a:tr h="457200">
                    <a:tc>
                      <a:txBody>
                        <a:bodyPr/>
                        <a:lstStyle/>
                        <a:p>
                          <a:r>
                            <a:rPr lang="es-ES_tradnl" sz="2400" dirty="0"/>
                            <a:t>Política</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457200">
                    <a:tc>
                      <a:txBody>
                        <a:bodyPr/>
                        <a:lstStyle/>
                        <a:p>
                          <a:r>
                            <a:rPr lang="es-ES_tradnl" sz="2400" dirty="0"/>
                            <a:t>s</a:t>
                          </a:r>
                          <a:r>
                            <a:rPr lang="es-ES_tradnl" sz="2400" baseline="-25000" dirty="0"/>
                            <a:t>1</a:t>
                          </a:r>
                        </a:p>
                      </a:txBody>
                      <a:tcPr/>
                    </a:tc>
                    <a:tc>
                      <a:txBody>
                        <a:bodyPr/>
                        <a:lstStyle/>
                        <a:p>
                          <a:endParaRPr lang="en-AR"/>
                        </a:p>
                      </a:txBody>
                      <a:tcPr>
                        <a:blipFill>
                          <a:blip r:embed="rId4"/>
                          <a:stretch>
                            <a:fillRect l="-100794" t="-111111" r="-201587" b="-336111"/>
                          </a:stretch>
                        </a:blipFill>
                      </a:tcPr>
                    </a:tc>
                    <a:tc>
                      <a:txBody>
                        <a:bodyPr/>
                        <a:lstStyle/>
                        <a:p>
                          <a:pPr algn="ctr"/>
                          <a:r>
                            <a:rPr lang="es-ES_tradnl" sz="24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extLst>
                      <a:ext uri="{0D108BD9-81ED-4DB2-BD59-A6C34878D82A}">
                        <a16:rowId xmlns:a16="http://schemas.microsoft.com/office/drawing/2014/main" val="2623591404"/>
                      </a:ext>
                    </a:extLst>
                  </a:tr>
                  <a:tr h="45720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0.8</a:t>
                          </a:r>
                        </a:p>
                      </a:txBody>
                      <a:tcPr/>
                    </a:tc>
                    <a:extLst>
                      <a:ext uri="{0D108BD9-81ED-4DB2-BD59-A6C34878D82A}">
                        <a16:rowId xmlns:a16="http://schemas.microsoft.com/office/drawing/2014/main" val="631501757"/>
                      </a:ext>
                    </a:extLst>
                  </a:tr>
                  <a:tr h="45720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45720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t>0.4</a:t>
                          </a:r>
                          <a:endParaRPr lang="es-ES_tradnl" sz="2400" dirty="0"/>
                        </a:p>
                      </a:txBody>
                      <a:tcPr/>
                    </a:tc>
                    <a:extLst>
                      <a:ext uri="{0D108BD9-81ED-4DB2-BD59-A6C34878D82A}">
                        <a16:rowId xmlns:a16="http://schemas.microsoft.com/office/drawing/2014/main" val="693886389"/>
                      </a:ext>
                    </a:extLst>
                  </a:tr>
                </a:tbl>
              </a:graphicData>
            </a:graphic>
          </p:graphicFrame>
        </mc:Fallback>
      </mc:AlternateContent>
    </p:spTree>
    <p:extLst>
      <p:ext uri="{BB962C8B-B14F-4D97-AF65-F5344CB8AC3E}">
        <p14:creationId xmlns:p14="http://schemas.microsoft.com/office/powerpoint/2010/main" val="8296428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2FC58-0059-C97D-C9FF-AC942C0662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B46002-1C00-6B93-86CA-D6BE0B0F933D}"/>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695D572B-38E1-F1DC-E3DE-CE35C4CD692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C3F3EE5A-B99D-7931-4C64-E141E60252B2}"/>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65A3C2C1-DC9F-130C-BC87-9FCCD8BFF345}"/>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Ejemplos de política</a:t>
            </a:r>
          </a:p>
        </p:txBody>
      </p:sp>
      <mc:AlternateContent xmlns:mc="http://schemas.openxmlformats.org/markup-compatibility/2006" xmlns:a14="http://schemas.microsoft.com/office/drawing/2010/main">
        <mc:Choice Requires="a14">
          <p:graphicFrame>
            <p:nvGraphicFramePr>
              <p:cNvPr id="8" name="Table 7">
                <a:extLst>
                  <a:ext uri="{FF2B5EF4-FFF2-40B4-BE49-F238E27FC236}">
                    <a16:creationId xmlns:a16="http://schemas.microsoft.com/office/drawing/2014/main" id="{40E40EEE-F166-0A75-6C94-D53A711D8543}"/>
                  </a:ext>
                </a:extLst>
              </p:cNvPr>
              <p:cNvGraphicFramePr>
                <a:graphicFrameLocks noGrp="1"/>
              </p:cNvGraphicFramePr>
              <p:nvPr>
                <p:extLst>
                  <p:ext uri="{D42A27DB-BD31-4B8C-83A1-F6EECF244321}">
                    <p14:modId xmlns:p14="http://schemas.microsoft.com/office/powerpoint/2010/main" val="3335631406"/>
                  </p:ext>
                </p:extLst>
              </p:nvPr>
            </p:nvGraphicFramePr>
            <p:xfrm>
              <a:off x="6244112" y="2662335"/>
              <a:ext cx="5147788" cy="2286000"/>
            </p:xfrm>
            <a:graphic>
              <a:graphicData uri="http://schemas.openxmlformats.org/drawingml/2006/table">
                <a:tbl>
                  <a:tblPr firstRow="1" bandRow="1">
                    <a:tableStyleId>{93296810-A885-4BE3-A3E7-6D5BEEA58F35}</a:tableStyleId>
                  </a:tblPr>
                  <a:tblGrid>
                    <a:gridCol w="1286947">
                      <a:extLst>
                        <a:ext uri="{9D8B030D-6E8A-4147-A177-3AD203B41FA5}">
                          <a16:colId xmlns:a16="http://schemas.microsoft.com/office/drawing/2014/main" val="3243885932"/>
                        </a:ext>
                      </a:extLst>
                    </a:gridCol>
                    <a:gridCol w="1286947">
                      <a:extLst>
                        <a:ext uri="{9D8B030D-6E8A-4147-A177-3AD203B41FA5}">
                          <a16:colId xmlns:a16="http://schemas.microsoft.com/office/drawing/2014/main" val="2451977212"/>
                        </a:ext>
                      </a:extLst>
                    </a:gridCol>
                    <a:gridCol w="1286947">
                      <a:extLst>
                        <a:ext uri="{9D8B030D-6E8A-4147-A177-3AD203B41FA5}">
                          <a16:colId xmlns:a16="http://schemas.microsoft.com/office/drawing/2014/main" val="2421219030"/>
                        </a:ext>
                      </a:extLst>
                    </a:gridCol>
                    <a:gridCol w="1286947">
                      <a:extLst>
                        <a:ext uri="{9D8B030D-6E8A-4147-A177-3AD203B41FA5}">
                          <a16:colId xmlns:a16="http://schemas.microsoft.com/office/drawing/2014/main" val="2992476764"/>
                        </a:ext>
                      </a:extLst>
                    </a:gridCol>
                  </a:tblGrid>
                  <a:tr h="410120">
                    <a:tc>
                      <a:txBody>
                        <a:bodyPr/>
                        <a:lstStyle/>
                        <a:p>
                          <a:r>
                            <a:rPr lang="es-ES_tradnl" sz="2400" dirty="0"/>
                            <a:t>Política</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410120">
                    <a:tc>
                      <a:txBody>
                        <a:bodyPr/>
                        <a:lstStyle/>
                        <a:p>
                          <a:r>
                            <a:rPr lang="es-ES_tradnl" sz="2400" dirty="0"/>
                            <a:t>s</a:t>
                          </a:r>
                          <a:r>
                            <a:rPr lang="es-ES_tradnl" sz="2400" baseline="-25000" dirty="0"/>
                            <a:t>1</a:t>
                          </a:r>
                        </a:p>
                      </a:txBody>
                      <a:tcPr/>
                    </a:tc>
                    <a:tc>
                      <a:txBody>
                        <a:bodyPr/>
                        <a:lstStyle/>
                        <a:p>
                          <a:pPr algn="ctr"/>
                          <a14:m>
                            <m:oMathPara xmlns:m="http://schemas.openxmlformats.org/officeDocument/2006/math">
                              <m:oMathParaPr>
                                <m:jc m:val="centerGroup"/>
                              </m:oMathParaPr>
                              <m:oMath xmlns:m="http://schemas.openxmlformats.org/officeDocument/2006/math">
                                <m:r>
                                  <a:rPr lang="en-US" sz="2400" b="0" smtClean="0">
                                    <a:latin typeface="Cambria Math" panose="02040503050406030204" pitchFamily="18" charset="0"/>
                                  </a:rPr>
                                  <m:t>1</m:t>
                                </m:r>
                              </m:oMath>
                            </m:oMathPara>
                          </a14:m>
                          <a:endParaRPr lang="es-ES_tradnl" sz="2400" dirty="0"/>
                        </a:p>
                      </a:txBody>
                      <a:tcPr/>
                    </a:tc>
                    <a:tc>
                      <a:txBody>
                        <a:bodyPr/>
                        <a:lstStyle/>
                        <a:p>
                          <a:pPr algn="ctr"/>
                          <a:r>
                            <a:rPr lang="es-ES_tradnl" sz="2400"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a:t>
                          </a:r>
                        </a:p>
                      </a:txBody>
                      <a:tcPr/>
                    </a:tc>
                    <a:extLst>
                      <a:ext uri="{0D108BD9-81ED-4DB2-BD59-A6C34878D82A}">
                        <a16:rowId xmlns:a16="http://schemas.microsoft.com/office/drawing/2014/main" val="2623591404"/>
                      </a:ext>
                    </a:extLst>
                  </a:tr>
                  <a:tr h="41012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a:t>
                          </a:r>
                        </a:p>
                      </a:txBody>
                      <a:tcPr/>
                    </a:tc>
                    <a:extLst>
                      <a:ext uri="{0D108BD9-81ED-4DB2-BD59-A6C34878D82A}">
                        <a16:rowId xmlns:a16="http://schemas.microsoft.com/office/drawing/2014/main" val="631501757"/>
                      </a:ext>
                    </a:extLst>
                  </a:tr>
                  <a:tr h="41012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41012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t>0</a:t>
                          </a:r>
                          <a:endParaRPr lang="es-ES_tradnl" sz="2400" dirty="0"/>
                        </a:p>
                      </a:txBody>
                      <a:tcPr/>
                    </a:tc>
                    <a:extLst>
                      <a:ext uri="{0D108BD9-81ED-4DB2-BD59-A6C34878D82A}">
                        <a16:rowId xmlns:a16="http://schemas.microsoft.com/office/drawing/2014/main" val="693886389"/>
                      </a:ext>
                    </a:extLst>
                  </a:tr>
                </a:tbl>
              </a:graphicData>
            </a:graphic>
          </p:graphicFrame>
        </mc:Choice>
        <mc:Fallback xmlns="">
          <p:graphicFrame>
            <p:nvGraphicFramePr>
              <p:cNvPr id="8" name="Table 7">
                <a:extLst>
                  <a:ext uri="{FF2B5EF4-FFF2-40B4-BE49-F238E27FC236}">
                    <a16:creationId xmlns:a16="http://schemas.microsoft.com/office/drawing/2014/main" id="{40E40EEE-F166-0A75-6C94-D53A711D8543}"/>
                  </a:ext>
                </a:extLst>
              </p:cNvPr>
              <p:cNvGraphicFramePr>
                <a:graphicFrameLocks noGrp="1"/>
              </p:cNvGraphicFramePr>
              <p:nvPr>
                <p:extLst>
                  <p:ext uri="{D42A27DB-BD31-4B8C-83A1-F6EECF244321}">
                    <p14:modId xmlns:p14="http://schemas.microsoft.com/office/powerpoint/2010/main" val="3335631406"/>
                  </p:ext>
                </p:extLst>
              </p:nvPr>
            </p:nvGraphicFramePr>
            <p:xfrm>
              <a:off x="6244112" y="2662335"/>
              <a:ext cx="5147788" cy="2286000"/>
            </p:xfrm>
            <a:graphic>
              <a:graphicData uri="http://schemas.openxmlformats.org/drawingml/2006/table">
                <a:tbl>
                  <a:tblPr firstRow="1" bandRow="1">
                    <a:tableStyleId>{93296810-A885-4BE3-A3E7-6D5BEEA58F35}</a:tableStyleId>
                  </a:tblPr>
                  <a:tblGrid>
                    <a:gridCol w="1286947">
                      <a:extLst>
                        <a:ext uri="{9D8B030D-6E8A-4147-A177-3AD203B41FA5}">
                          <a16:colId xmlns:a16="http://schemas.microsoft.com/office/drawing/2014/main" val="3243885932"/>
                        </a:ext>
                      </a:extLst>
                    </a:gridCol>
                    <a:gridCol w="1286947">
                      <a:extLst>
                        <a:ext uri="{9D8B030D-6E8A-4147-A177-3AD203B41FA5}">
                          <a16:colId xmlns:a16="http://schemas.microsoft.com/office/drawing/2014/main" val="2451977212"/>
                        </a:ext>
                      </a:extLst>
                    </a:gridCol>
                    <a:gridCol w="1286947">
                      <a:extLst>
                        <a:ext uri="{9D8B030D-6E8A-4147-A177-3AD203B41FA5}">
                          <a16:colId xmlns:a16="http://schemas.microsoft.com/office/drawing/2014/main" val="2421219030"/>
                        </a:ext>
                      </a:extLst>
                    </a:gridCol>
                    <a:gridCol w="1286947">
                      <a:extLst>
                        <a:ext uri="{9D8B030D-6E8A-4147-A177-3AD203B41FA5}">
                          <a16:colId xmlns:a16="http://schemas.microsoft.com/office/drawing/2014/main" val="2992476764"/>
                        </a:ext>
                      </a:extLst>
                    </a:gridCol>
                  </a:tblGrid>
                  <a:tr h="457200">
                    <a:tc>
                      <a:txBody>
                        <a:bodyPr/>
                        <a:lstStyle/>
                        <a:p>
                          <a:r>
                            <a:rPr lang="es-ES_tradnl" sz="2400" dirty="0"/>
                            <a:t>Política</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457200">
                    <a:tc>
                      <a:txBody>
                        <a:bodyPr/>
                        <a:lstStyle/>
                        <a:p>
                          <a:r>
                            <a:rPr lang="es-ES_tradnl" sz="2400" dirty="0"/>
                            <a:t>s</a:t>
                          </a:r>
                          <a:r>
                            <a:rPr lang="es-ES_tradnl" sz="2400" baseline="-25000" dirty="0"/>
                            <a:t>1</a:t>
                          </a:r>
                        </a:p>
                      </a:txBody>
                      <a:tcPr/>
                    </a:tc>
                    <a:tc>
                      <a:txBody>
                        <a:bodyPr/>
                        <a:lstStyle/>
                        <a:p>
                          <a:endParaRPr lang="en-AR"/>
                        </a:p>
                      </a:txBody>
                      <a:tcPr>
                        <a:blipFill>
                          <a:blip r:embed="rId4"/>
                          <a:stretch>
                            <a:fillRect l="-100990" t="-111111" r="-203960" b="-333333"/>
                          </a:stretch>
                        </a:blipFill>
                      </a:tcPr>
                    </a:tc>
                    <a:tc>
                      <a:txBody>
                        <a:bodyPr/>
                        <a:lstStyle/>
                        <a:p>
                          <a:pPr algn="ctr"/>
                          <a:r>
                            <a:rPr lang="es-ES_tradnl" sz="2400"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a:t>
                          </a:r>
                        </a:p>
                      </a:txBody>
                      <a:tcPr/>
                    </a:tc>
                    <a:extLst>
                      <a:ext uri="{0D108BD9-81ED-4DB2-BD59-A6C34878D82A}">
                        <a16:rowId xmlns:a16="http://schemas.microsoft.com/office/drawing/2014/main" val="2623591404"/>
                      </a:ext>
                    </a:extLst>
                  </a:tr>
                  <a:tr h="45720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a:t>
                          </a:r>
                        </a:p>
                      </a:txBody>
                      <a:tcPr/>
                    </a:tc>
                    <a:extLst>
                      <a:ext uri="{0D108BD9-81ED-4DB2-BD59-A6C34878D82A}">
                        <a16:rowId xmlns:a16="http://schemas.microsoft.com/office/drawing/2014/main" val="631501757"/>
                      </a:ext>
                    </a:extLst>
                  </a:tr>
                  <a:tr h="45720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45720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t>0</a:t>
                          </a:r>
                          <a:endParaRPr lang="es-ES_tradnl" sz="2400" dirty="0"/>
                        </a:p>
                      </a:txBody>
                      <a:tcPr/>
                    </a:tc>
                    <a:extLst>
                      <a:ext uri="{0D108BD9-81ED-4DB2-BD59-A6C34878D82A}">
                        <a16:rowId xmlns:a16="http://schemas.microsoft.com/office/drawing/2014/main" val="693886389"/>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9" name="Table 8">
                <a:extLst>
                  <a:ext uri="{FF2B5EF4-FFF2-40B4-BE49-F238E27FC236}">
                    <a16:creationId xmlns:a16="http://schemas.microsoft.com/office/drawing/2014/main" id="{7AC3D88C-2575-C0C4-BEE4-DED9416454F8}"/>
                  </a:ext>
                </a:extLst>
              </p:cNvPr>
              <p:cNvGraphicFramePr>
                <a:graphicFrameLocks noGrp="1"/>
              </p:cNvGraphicFramePr>
              <p:nvPr>
                <p:extLst>
                  <p:ext uri="{D42A27DB-BD31-4B8C-83A1-F6EECF244321}">
                    <p14:modId xmlns:p14="http://schemas.microsoft.com/office/powerpoint/2010/main" val="3666711265"/>
                  </p:ext>
                </p:extLst>
              </p:nvPr>
            </p:nvGraphicFramePr>
            <p:xfrm>
              <a:off x="715383" y="2662335"/>
              <a:ext cx="5147788" cy="2286000"/>
            </p:xfrm>
            <a:graphic>
              <a:graphicData uri="http://schemas.openxmlformats.org/drawingml/2006/table">
                <a:tbl>
                  <a:tblPr firstRow="1" bandRow="1">
                    <a:tableStyleId>{21E4AEA4-8DFA-4A89-87EB-49C32662AFE0}</a:tableStyleId>
                  </a:tblPr>
                  <a:tblGrid>
                    <a:gridCol w="1286947">
                      <a:extLst>
                        <a:ext uri="{9D8B030D-6E8A-4147-A177-3AD203B41FA5}">
                          <a16:colId xmlns:a16="http://schemas.microsoft.com/office/drawing/2014/main" val="3243885932"/>
                        </a:ext>
                      </a:extLst>
                    </a:gridCol>
                    <a:gridCol w="1286947">
                      <a:extLst>
                        <a:ext uri="{9D8B030D-6E8A-4147-A177-3AD203B41FA5}">
                          <a16:colId xmlns:a16="http://schemas.microsoft.com/office/drawing/2014/main" val="2451977212"/>
                        </a:ext>
                      </a:extLst>
                    </a:gridCol>
                    <a:gridCol w="1286947">
                      <a:extLst>
                        <a:ext uri="{9D8B030D-6E8A-4147-A177-3AD203B41FA5}">
                          <a16:colId xmlns:a16="http://schemas.microsoft.com/office/drawing/2014/main" val="2421219030"/>
                        </a:ext>
                      </a:extLst>
                    </a:gridCol>
                    <a:gridCol w="1286947">
                      <a:extLst>
                        <a:ext uri="{9D8B030D-6E8A-4147-A177-3AD203B41FA5}">
                          <a16:colId xmlns:a16="http://schemas.microsoft.com/office/drawing/2014/main" val="2992476764"/>
                        </a:ext>
                      </a:extLst>
                    </a:gridCol>
                  </a:tblGrid>
                  <a:tr h="370840">
                    <a:tc>
                      <a:txBody>
                        <a:bodyPr/>
                        <a:lstStyle/>
                        <a:p>
                          <a:r>
                            <a:rPr lang="es-ES_tradnl" sz="2400" dirty="0"/>
                            <a:t>Política</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370840">
                    <a:tc>
                      <a:txBody>
                        <a:bodyPr/>
                        <a:lstStyle/>
                        <a:p>
                          <a:r>
                            <a:rPr lang="es-ES_tradnl" sz="2400" dirty="0"/>
                            <a:t>s</a:t>
                          </a:r>
                          <a:r>
                            <a:rPr lang="es-ES_tradnl" sz="2400" baseline="-25000" dirty="0"/>
                            <a:t>1</a:t>
                          </a:r>
                        </a:p>
                      </a:txBody>
                      <a:tcPr/>
                    </a:tc>
                    <a:tc>
                      <a:txBody>
                        <a:bodyPr/>
                        <a:lstStyle/>
                        <a:p>
                          <a:pPr algn="ctr"/>
                          <a14:m>
                            <m:oMathPara xmlns:m="http://schemas.openxmlformats.org/officeDocument/2006/math">
                              <m:oMathParaPr>
                                <m:jc m:val="centerGroup"/>
                              </m:oMathParaPr>
                              <m:oMath xmlns:m="http://schemas.openxmlformats.org/officeDocument/2006/math">
                                <m:r>
                                  <a:rPr lang="en-US" sz="2400" b="0" i="0" smtClean="0">
                                    <a:latin typeface="Cambria Math" panose="02040503050406030204" pitchFamily="18" charset="0"/>
                                  </a:rPr>
                                  <m:t>0.5</m:t>
                                </m:r>
                              </m:oMath>
                            </m:oMathPara>
                          </a14:m>
                          <a:endParaRPr lang="es-ES_tradnl" sz="2400" dirty="0"/>
                        </a:p>
                      </a:txBody>
                      <a:tcPr/>
                    </a:tc>
                    <a:tc>
                      <a:txBody>
                        <a:bodyPr/>
                        <a:lstStyle/>
                        <a:p>
                          <a:pPr algn="ctr"/>
                          <a:r>
                            <a:rPr lang="es-ES_tradnl" sz="24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extLst>
                      <a:ext uri="{0D108BD9-81ED-4DB2-BD59-A6C34878D82A}">
                        <a16:rowId xmlns:a16="http://schemas.microsoft.com/office/drawing/2014/main" val="2623591404"/>
                      </a:ext>
                    </a:extLst>
                  </a:tr>
                  <a:tr h="37084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0.8</a:t>
                          </a:r>
                        </a:p>
                      </a:txBody>
                      <a:tcPr/>
                    </a:tc>
                    <a:extLst>
                      <a:ext uri="{0D108BD9-81ED-4DB2-BD59-A6C34878D82A}">
                        <a16:rowId xmlns:a16="http://schemas.microsoft.com/office/drawing/2014/main" val="631501757"/>
                      </a:ext>
                    </a:extLst>
                  </a:tr>
                  <a:tr h="37084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37084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t>0.4</a:t>
                          </a:r>
                          <a:endParaRPr lang="es-ES_tradnl" sz="2400" dirty="0"/>
                        </a:p>
                      </a:txBody>
                      <a:tcPr/>
                    </a:tc>
                    <a:extLst>
                      <a:ext uri="{0D108BD9-81ED-4DB2-BD59-A6C34878D82A}">
                        <a16:rowId xmlns:a16="http://schemas.microsoft.com/office/drawing/2014/main" val="693886389"/>
                      </a:ext>
                    </a:extLst>
                  </a:tr>
                </a:tbl>
              </a:graphicData>
            </a:graphic>
          </p:graphicFrame>
        </mc:Choice>
        <mc:Fallback xmlns="">
          <p:graphicFrame>
            <p:nvGraphicFramePr>
              <p:cNvPr id="9" name="Table 8">
                <a:extLst>
                  <a:ext uri="{FF2B5EF4-FFF2-40B4-BE49-F238E27FC236}">
                    <a16:creationId xmlns:a16="http://schemas.microsoft.com/office/drawing/2014/main" id="{7AC3D88C-2575-C0C4-BEE4-DED9416454F8}"/>
                  </a:ext>
                </a:extLst>
              </p:cNvPr>
              <p:cNvGraphicFramePr>
                <a:graphicFrameLocks noGrp="1"/>
              </p:cNvGraphicFramePr>
              <p:nvPr>
                <p:extLst>
                  <p:ext uri="{D42A27DB-BD31-4B8C-83A1-F6EECF244321}">
                    <p14:modId xmlns:p14="http://schemas.microsoft.com/office/powerpoint/2010/main" val="3666711265"/>
                  </p:ext>
                </p:extLst>
              </p:nvPr>
            </p:nvGraphicFramePr>
            <p:xfrm>
              <a:off x="715383" y="2662335"/>
              <a:ext cx="5147788" cy="2286000"/>
            </p:xfrm>
            <a:graphic>
              <a:graphicData uri="http://schemas.openxmlformats.org/drawingml/2006/table">
                <a:tbl>
                  <a:tblPr firstRow="1" bandRow="1">
                    <a:tableStyleId>{21E4AEA4-8DFA-4A89-87EB-49C32662AFE0}</a:tableStyleId>
                  </a:tblPr>
                  <a:tblGrid>
                    <a:gridCol w="1286947">
                      <a:extLst>
                        <a:ext uri="{9D8B030D-6E8A-4147-A177-3AD203B41FA5}">
                          <a16:colId xmlns:a16="http://schemas.microsoft.com/office/drawing/2014/main" val="3243885932"/>
                        </a:ext>
                      </a:extLst>
                    </a:gridCol>
                    <a:gridCol w="1286947">
                      <a:extLst>
                        <a:ext uri="{9D8B030D-6E8A-4147-A177-3AD203B41FA5}">
                          <a16:colId xmlns:a16="http://schemas.microsoft.com/office/drawing/2014/main" val="2451977212"/>
                        </a:ext>
                      </a:extLst>
                    </a:gridCol>
                    <a:gridCol w="1286947">
                      <a:extLst>
                        <a:ext uri="{9D8B030D-6E8A-4147-A177-3AD203B41FA5}">
                          <a16:colId xmlns:a16="http://schemas.microsoft.com/office/drawing/2014/main" val="2421219030"/>
                        </a:ext>
                      </a:extLst>
                    </a:gridCol>
                    <a:gridCol w="1286947">
                      <a:extLst>
                        <a:ext uri="{9D8B030D-6E8A-4147-A177-3AD203B41FA5}">
                          <a16:colId xmlns:a16="http://schemas.microsoft.com/office/drawing/2014/main" val="2992476764"/>
                        </a:ext>
                      </a:extLst>
                    </a:gridCol>
                  </a:tblGrid>
                  <a:tr h="457200">
                    <a:tc>
                      <a:txBody>
                        <a:bodyPr/>
                        <a:lstStyle/>
                        <a:p>
                          <a:r>
                            <a:rPr lang="es-ES_tradnl" sz="2400" dirty="0"/>
                            <a:t>Política</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457200">
                    <a:tc>
                      <a:txBody>
                        <a:bodyPr/>
                        <a:lstStyle/>
                        <a:p>
                          <a:r>
                            <a:rPr lang="es-ES_tradnl" sz="2400" dirty="0"/>
                            <a:t>s</a:t>
                          </a:r>
                          <a:r>
                            <a:rPr lang="es-ES_tradnl" sz="2400" baseline="-25000" dirty="0"/>
                            <a:t>1</a:t>
                          </a:r>
                        </a:p>
                      </a:txBody>
                      <a:tcPr/>
                    </a:tc>
                    <a:tc>
                      <a:txBody>
                        <a:bodyPr/>
                        <a:lstStyle/>
                        <a:p>
                          <a:endParaRPr lang="en-AR"/>
                        </a:p>
                      </a:txBody>
                      <a:tcPr>
                        <a:blipFill>
                          <a:blip r:embed="rId5"/>
                          <a:stretch>
                            <a:fillRect l="-101980" t="-111111" r="-202970" b="-333333"/>
                          </a:stretch>
                        </a:blipFill>
                      </a:tcPr>
                    </a:tc>
                    <a:tc>
                      <a:txBody>
                        <a:bodyPr/>
                        <a:lstStyle/>
                        <a:p>
                          <a:pPr algn="ctr"/>
                          <a:r>
                            <a:rPr lang="es-ES_tradnl" sz="24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extLst>
                      <a:ext uri="{0D108BD9-81ED-4DB2-BD59-A6C34878D82A}">
                        <a16:rowId xmlns:a16="http://schemas.microsoft.com/office/drawing/2014/main" val="2623591404"/>
                      </a:ext>
                    </a:extLst>
                  </a:tr>
                  <a:tr h="45720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0.8</a:t>
                          </a:r>
                        </a:p>
                      </a:txBody>
                      <a:tcPr/>
                    </a:tc>
                    <a:extLst>
                      <a:ext uri="{0D108BD9-81ED-4DB2-BD59-A6C34878D82A}">
                        <a16:rowId xmlns:a16="http://schemas.microsoft.com/office/drawing/2014/main" val="631501757"/>
                      </a:ext>
                    </a:extLst>
                  </a:tr>
                  <a:tr h="45720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45720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t>0.4</a:t>
                          </a:r>
                          <a:endParaRPr lang="es-ES_tradnl" sz="2400" dirty="0"/>
                        </a:p>
                      </a:txBody>
                      <a:tcPr/>
                    </a:tc>
                    <a:extLst>
                      <a:ext uri="{0D108BD9-81ED-4DB2-BD59-A6C34878D82A}">
                        <a16:rowId xmlns:a16="http://schemas.microsoft.com/office/drawing/2014/main" val="693886389"/>
                      </a:ext>
                    </a:extLst>
                  </a:tr>
                </a:tbl>
              </a:graphicData>
            </a:graphic>
          </p:graphicFrame>
        </mc:Fallback>
      </mc:AlternateContent>
      <p:sp>
        <p:nvSpPr>
          <p:cNvPr id="11" name="TextBox 10">
            <a:extLst>
              <a:ext uri="{FF2B5EF4-FFF2-40B4-BE49-F238E27FC236}">
                <a16:creationId xmlns:a16="http://schemas.microsoft.com/office/drawing/2014/main" id="{A87D0F31-9721-5681-7B8B-6012CCC6B538}"/>
              </a:ext>
            </a:extLst>
          </p:cNvPr>
          <p:cNvSpPr txBox="1"/>
          <p:nvPr/>
        </p:nvSpPr>
        <p:spPr>
          <a:xfrm>
            <a:off x="7335613" y="4992271"/>
            <a:ext cx="2964786" cy="400110"/>
          </a:xfrm>
          <a:prstGeom prst="rect">
            <a:avLst/>
          </a:prstGeom>
          <a:noFill/>
        </p:spPr>
        <p:txBody>
          <a:bodyPr wrap="square">
            <a:spAutoFit/>
          </a:bodyPr>
          <a:lstStyle/>
          <a:p>
            <a:pPr algn="ctr"/>
            <a:r>
              <a:rPr lang="es-ES" sz="2000" b="1" dirty="0">
                <a:solidFill>
                  <a:schemeClr val="accent6">
                    <a:lumMod val="60000"/>
                    <a:lumOff val="40000"/>
                  </a:schemeClr>
                </a:solidFill>
              </a:rPr>
              <a:t>Política determinística</a:t>
            </a:r>
            <a:endParaRPr lang="es-ES_tradnl" sz="2000" dirty="0"/>
          </a:p>
        </p:txBody>
      </p:sp>
      <p:sp>
        <p:nvSpPr>
          <p:cNvPr id="12" name="TextBox 11">
            <a:extLst>
              <a:ext uri="{FF2B5EF4-FFF2-40B4-BE49-F238E27FC236}">
                <a16:creationId xmlns:a16="http://schemas.microsoft.com/office/drawing/2014/main" id="{A6CE9BE7-1661-76E5-4597-95B4F58F2161}"/>
              </a:ext>
            </a:extLst>
          </p:cNvPr>
          <p:cNvSpPr txBox="1"/>
          <p:nvPr/>
        </p:nvSpPr>
        <p:spPr>
          <a:xfrm>
            <a:off x="1806884" y="4992271"/>
            <a:ext cx="2964786" cy="400110"/>
          </a:xfrm>
          <a:prstGeom prst="rect">
            <a:avLst/>
          </a:prstGeom>
          <a:noFill/>
        </p:spPr>
        <p:txBody>
          <a:bodyPr wrap="square">
            <a:spAutoFit/>
          </a:bodyPr>
          <a:lstStyle/>
          <a:p>
            <a:pPr algn="ctr"/>
            <a:r>
              <a:rPr lang="es-ES" sz="2000" b="1" dirty="0">
                <a:solidFill>
                  <a:schemeClr val="accent2"/>
                </a:solidFill>
              </a:rPr>
              <a:t>Política</a:t>
            </a:r>
            <a:r>
              <a:rPr lang="es-ES" sz="2000" b="1" dirty="0">
                <a:solidFill>
                  <a:schemeClr val="accent1"/>
                </a:solidFill>
              </a:rPr>
              <a:t> </a:t>
            </a:r>
            <a:r>
              <a:rPr lang="es-ES" sz="2000" b="1" dirty="0">
                <a:solidFill>
                  <a:schemeClr val="accent2"/>
                </a:solidFill>
              </a:rPr>
              <a:t>estocástica</a:t>
            </a:r>
            <a:endParaRPr lang="es-ES_tradnl" sz="2000" dirty="0"/>
          </a:p>
        </p:txBody>
      </p:sp>
    </p:spTree>
    <p:extLst>
      <p:ext uri="{BB962C8B-B14F-4D97-AF65-F5344CB8AC3E}">
        <p14:creationId xmlns:p14="http://schemas.microsoft.com/office/powerpoint/2010/main" val="14180289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A90853-9073-D20E-62BB-DDE3AD5912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551798-8788-5853-3BB3-65CBBB81D5AF}"/>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EF934919-2D54-9857-4E53-81A3505C23F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B85EB221-0391-8AE0-C867-5708B5C9C9B2}"/>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8DAB20C1-4C40-AB31-3B42-88C2C97988C9}"/>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Política</a:t>
            </a:r>
          </a:p>
        </p:txBody>
      </p:sp>
      <p:pic>
        <p:nvPicPr>
          <p:cNvPr id="8" name="Picture 7">
            <a:extLst>
              <a:ext uri="{FF2B5EF4-FFF2-40B4-BE49-F238E27FC236}">
                <a16:creationId xmlns:a16="http://schemas.microsoft.com/office/drawing/2014/main" id="{03130B0A-5298-2B7D-C5D9-7697B57030B3}"/>
              </a:ext>
            </a:extLst>
          </p:cNvPr>
          <p:cNvPicPr>
            <a:picLocks noChangeAspect="1"/>
          </p:cNvPicPr>
          <p:nvPr/>
        </p:nvPicPr>
        <p:blipFill>
          <a:blip r:embed="rId4"/>
          <a:srcRect t="32740" b="22039"/>
          <a:stretch/>
        </p:blipFill>
        <p:spPr>
          <a:xfrm flipH="1">
            <a:off x="4383482" y="3265198"/>
            <a:ext cx="3325569" cy="1503880"/>
          </a:xfrm>
          <a:prstGeom prst="rect">
            <a:avLst/>
          </a:prstGeom>
        </p:spPr>
      </p:pic>
      <p:graphicFrame>
        <p:nvGraphicFramePr>
          <p:cNvPr id="9" name="Table 8">
            <a:extLst>
              <a:ext uri="{FF2B5EF4-FFF2-40B4-BE49-F238E27FC236}">
                <a16:creationId xmlns:a16="http://schemas.microsoft.com/office/drawing/2014/main" id="{5E95114F-C6E7-453C-6BDB-B514738C5BE6}"/>
              </a:ext>
            </a:extLst>
          </p:cNvPr>
          <p:cNvGraphicFramePr>
            <a:graphicFrameLocks noGrp="1"/>
          </p:cNvGraphicFramePr>
          <p:nvPr>
            <p:extLst>
              <p:ext uri="{D42A27DB-BD31-4B8C-83A1-F6EECF244321}">
                <p14:modId xmlns:p14="http://schemas.microsoft.com/office/powerpoint/2010/main" val="4222641442"/>
              </p:ext>
            </p:extLst>
          </p:nvPr>
        </p:nvGraphicFramePr>
        <p:xfrm>
          <a:off x="823726" y="2880331"/>
          <a:ext cx="2578896" cy="1676400"/>
        </p:xfrm>
        <a:graphic>
          <a:graphicData uri="http://schemas.openxmlformats.org/drawingml/2006/table">
            <a:tbl>
              <a:tblPr firstRow="1" bandRow="1">
                <a:tableStyleId>{073A0DAA-6AF3-43AB-8588-CEC1D06C72B9}</a:tableStyleId>
              </a:tblPr>
              <a:tblGrid>
                <a:gridCol w="644724">
                  <a:extLst>
                    <a:ext uri="{9D8B030D-6E8A-4147-A177-3AD203B41FA5}">
                      <a16:colId xmlns:a16="http://schemas.microsoft.com/office/drawing/2014/main" val="3243885932"/>
                    </a:ext>
                  </a:extLst>
                </a:gridCol>
                <a:gridCol w="644724">
                  <a:extLst>
                    <a:ext uri="{9D8B030D-6E8A-4147-A177-3AD203B41FA5}">
                      <a16:colId xmlns:a16="http://schemas.microsoft.com/office/drawing/2014/main" val="2451977212"/>
                    </a:ext>
                  </a:extLst>
                </a:gridCol>
                <a:gridCol w="644724">
                  <a:extLst>
                    <a:ext uri="{9D8B030D-6E8A-4147-A177-3AD203B41FA5}">
                      <a16:colId xmlns:a16="http://schemas.microsoft.com/office/drawing/2014/main" val="2421219030"/>
                    </a:ext>
                  </a:extLst>
                </a:gridCol>
                <a:gridCol w="644724">
                  <a:extLst>
                    <a:ext uri="{9D8B030D-6E8A-4147-A177-3AD203B41FA5}">
                      <a16:colId xmlns:a16="http://schemas.microsoft.com/office/drawing/2014/main" val="2992476764"/>
                    </a:ext>
                  </a:extLst>
                </a:gridCol>
              </a:tblGrid>
              <a:tr h="305354">
                <a:tc>
                  <a:txBody>
                    <a:bodyPr/>
                    <a:lstStyle/>
                    <a:p>
                      <a:r>
                        <a:rPr lang="es-ES_tradnl" sz="1600" dirty="0"/>
                        <a:t>Pol</a:t>
                      </a:r>
                    </a:p>
                  </a:txBody>
                  <a:tcPr/>
                </a:tc>
                <a:tc>
                  <a:txBody>
                    <a:bodyPr/>
                    <a:lstStyle/>
                    <a:p>
                      <a:pPr algn="ctr"/>
                      <a:r>
                        <a:rPr lang="es-ES_tradnl" sz="1600" dirty="0"/>
                        <a:t>a</a:t>
                      </a:r>
                      <a:r>
                        <a:rPr lang="es-ES_tradnl" sz="1600" baseline="-25000" dirty="0"/>
                        <a:t>1</a:t>
                      </a:r>
                    </a:p>
                  </a:txBody>
                  <a:tcPr/>
                </a:tc>
                <a:tc>
                  <a:txBody>
                    <a:bodyPr/>
                    <a:lstStyle/>
                    <a:p>
                      <a:pPr algn="ctr"/>
                      <a:r>
                        <a:rPr lang="es-ES_tradnl" sz="1600" dirty="0"/>
                        <a:t>a</a:t>
                      </a:r>
                      <a:r>
                        <a:rPr lang="es-ES_tradnl" sz="1600" baseline="-25000" dirty="0"/>
                        <a:t>2</a:t>
                      </a:r>
                    </a:p>
                  </a:txBody>
                  <a:tcPr/>
                </a:tc>
                <a:tc>
                  <a:txBody>
                    <a:bodyPr/>
                    <a:lstStyle/>
                    <a:p>
                      <a:pPr algn="ctr"/>
                      <a:r>
                        <a:rPr lang="es-ES_tradnl" sz="1600" dirty="0"/>
                        <a:t>a</a:t>
                      </a:r>
                      <a:r>
                        <a:rPr lang="es-ES_tradnl" sz="1600" baseline="-25000" dirty="0"/>
                        <a:t>3</a:t>
                      </a:r>
                    </a:p>
                  </a:txBody>
                  <a:tcPr/>
                </a:tc>
                <a:extLst>
                  <a:ext uri="{0D108BD9-81ED-4DB2-BD59-A6C34878D82A}">
                    <a16:rowId xmlns:a16="http://schemas.microsoft.com/office/drawing/2014/main" val="3045422639"/>
                  </a:ext>
                </a:extLst>
              </a:tr>
              <a:tr h="305354">
                <a:tc>
                  <a:txBody>
                    <a:bodyPr/>
                    <a:lstStyle/>
                    <a:p>
                      <a:r>
                        <a:rPr lang="es-ES_tradnl" sz="1600" dirty="0"/>
                        <a:t>s</a:t>
                      </a:r>
                      <a:r>
                        <a:rPr lang="es-ES_tradnl" sz="1600" baseline="-25000" dirty="0"/>
                        <a:t>1</a:t>
                      </a:r>
                    </a:p>
                  </a:txBody>
                  <a:tcPr/>
                </a:tc>
                <a:tc>
                  <a:txBody>
                    <a:bodyPr/>
                    <a:lstStyle/>
                    <a:p>
                      <a:pPr algn="ct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extLst>
                  <a:ext uri="{0D108BD9-81ED-4DB2-BD59-A6C34878D82A}">
                    <a16:rowId xmlns:a16="http://schemas.microsoft.com/office/drawing/2014/main" val="2623591404"/>
                  </a:ext>
                </a:extLst>
              </a:tr>
              <a:tr h="305354">
                <a:tc>
                  <a:txBody>
                    <a:bodyPr/>
                    <a:lstStyle/>
                    <a:p>
                      <a:r>
                        <a:rPr lang="es-ES_tradnl" sz="1600" dirty="0"/>
                        <a:t>s</a:t>
                      </a:r>
                      <a:r>
                        <a:rPr lang="es-ES_tradnl" sz="1600" baseline="-25000" dirty="0"/>
                        <a:t>2</a:t>
                      </a:r>
                    </a:p>
                  </a:txBody>
                  <a:tcPr/>
                </a:tc>
                <a:tc>
                  <a:txBody>
                    <a:bodyPr/>
                    <a:lstStyle/>
                    <a:p>
                      <a:pPr algn="ct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extLst>
                  <a:ext uri="{0D108BD9-81ED-4DB2-BD59-A6C34878D82A}">
                    <a16:rowId xmlns:a16="http://schemas.microsoft.com/office/drawing/2014/main" val="631501757"/>
                  </a:ext>
                </a:extLst>
              </a:tr>
              <a:tr h="305354">
                <a:tc>
                  <a:txBody>
                    <a:bodyPr/>
                    <a:lstStyle/>
                    <a:p>
                      <a:r>
                        <a:rPr lang="es-ES_tradnl" sz="1600" dirty="0"/>
                        <a:t>s</a:t>
                      </a:r>
                      <a:r>
                        <a:rPr lang="es-ES_tradnl" sz="16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a:t>
                      </a:r>
                    </a:p>
                  </a:txBody>
                  <a:tcPr/>
                </a:tc>
                <a:extLst>
                  <a:ext uri="{0D108BD9-81ED-4DB2-BD59-A6C34878D82A}">
                    <a16:rowId xmlns:a16="http://schemas.microsoft.com/office/drawing/2014/main" val="3184158567"/>
                  </a:ext>
                </a:extLst>
              </a:tr>
              <a:tr h="305354">
                <a:tc>
                  <a:txBody>
                    <a:bodyPr/>
                    <a:lstStyle/>
                    <a:p>
                      <a:r>
                        <a:rPr lang="es-ES_tradnl" sz="1600" dirty="0"/>
                        <a:t>s</a:t>
                      </a:r>
                      <a:r>
                        <a:rPr lang="es-ES_tradnl" sz="1600" baseline="-25000" dirty="0"/>
                        <a:t>4</a:t>
                      </a:r>
                    </a:p>
                  </a:txBody>
                  <a:tcPr/>
                </a:tc>
                <a:tc>
                  <a:txBody>
                    <a:bodyPr/>
                    <a:lstStyle/>
                    <a:p>
                      <a:pPr algn="ct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extLst>
                  <a:ext uri="{0D108BD9-81ED-4DB2-BD59-A6C34878D82A}">
                    <a16:rowId xmlns:a16="http://schemas.microsoft.com/office/drawing/2014/main" val="693886389"/>
                  </a:ext>
                </a:extLst>
              </a:tr>
            </a:tbl>
          </a:graphicData>
        </a:graphic>
      </p:graphicFrame>
      <p:graphicFrame>
        <p:nvGraphicFramePr>
          <p:cNvPr id="10" name="Table 9">
            <a:extLst>
              <a:ext uri="{FF2B5EF4-FFF2-40B4-BE49-F238E27FC236}">
                <a16:creationId xmlns:a16="http://schemas.microsoft.com/office/drawing/2014/main" id="{72678DDC-2D16-68A5-61CD-2593B1C6A90C}"/>
              </a:ext>
            </a:extLst>
          </p:cNvPr>
          <p:cNvGraphicFramePr>
            <a:graphicFrameLocks noGrp="1"/>
          </p:cNvGraphicFramePr>
          <p:nvPr>
            <p:extLst>
              <p:ext uri="{D42A27DB-BD31-4B8C-83A1-F6EECF244321}">
                <p14:modId xmlns:p14="http://schemas.microsoft.com/office/powerpoint/2010/main" val="3128859511"/>
              </p:ext>
            </p:extLst>
          </p:nvPr>
        </p:nvGraphicFramePr>
        <p:xfrm>
          <a:off x="8689911" y="2872893"/>
          <a:ext cx="2578896" cy="1703435"/>
        </p:xfrm>
        <a:graphic>
          <a:graphicData uri="http://schemas.openxmlformats.org/drawingml/2006/table">
            <a:tbl>
              <a:tblPr firstRow="1" bandRow="1">
                <a:tableStyleId>{21E4AEA4-8DFA-4A89-87EB-49C32662AFE0}</a:tableStyleId>
              </a:tblPr>
              <a:tblGrid>
                <a:gridCol w="644724">
                  <a:extLst>
                    <a:ext uri="{9D8B030D-6E8A-4147-A177-3AD203B41FA5}">
                      <a16:colId xmlns:a16="http://schemas.microsoft.com/office/drawing/2014/main" val="3243885932"/>
                    </a:ext>
                  </a:extLst>
                </a:gridCol>
                <a:gridCol w="644724">
                  <a:extLst>
                    <a:ext uri="{9D8B030D-6E8A-4147-A177-3AD203B41FA5}">
                      <a16:colId xmlns:a16="http://schemas.microsoft.com/office/drawing/2014/main" val="2451977212"/>
                    </a:ext>
                  </a:extLst>
                </a:gridCol>
                <a:gridCol w="644724">
                  <a:extLst>
                    <a:ext uri="{9D8B030D-6E8A-4147-A177-3AD203B41FA5}">
                      <a16:colId xmlns:a16="http://schemas.microsoft.com/office/drawing/2014/main" val="2421219030"/>
                    </a:ext>
                  </a:extLst>
                </a:gridCol>
                <a:gridCol w="644724">
                  <a:extLst>
                    <a:ext uri="{9D8B030D-6E8A-4147-A177-3AD203B41FA5}">
                      <a16:colId xmlns:a16="http://schemas.microsoft.com/office/drawing/2014/main" val="2992476764"/>
                    </a:ext>
                  </a:extLst>
                </a:gridCol>
              </a:tblGrid>
              <a:tr h="305354">
                <a:tc>
                  <a:txBody>
                    <a:bodyPr/>
                    <a:lstStyle/>
                    <a:p>
                      <a:r>
                        <a:rPr lang="es-ES_tradnl" sz="1600" dirty="0"/>
                        <a:t>Pol</a:t>
                      </a:r>
                    </a:p>
                  </a:txBody>
                  <a:tcPr/>
                </a:tc>
                <a:tc>
                  <a:txBody>
                    <a:bodyPr/>
                    <a:lstStyle/>
                    <a:p>
                      <a:pPr algn="ctr"/>
                      <a:r>
                        <a:rPr lang="es-ES_tradnl" sz="1600" dirty="0"/>
                        <a:t>a</a:t>
                      </a:r>
                      <a:r>
                        <a:rPr lang="es-ES_tradnl" sz="1600" baseline="-25000" dirty="0"/>
                        <a:t>1</a:t>
                      </a:r>
                    </a:p>
                  </a:txBody>
                  <a:tcPr/>
                </a:tc>
                <a:tc>
                  <a:txBody>
                    <a:bodyPr/>
                    <a:lstStyle/>
                    <a:p>
                      <a:pPr algn="ctr"/>
                      <a:r>
                        <a:rPr lang="es-ES_tradnl" sz="1600" dirty="0"/>
                        <a:t>a</a:t>
                      </a:r>
                      <a:r>
                        <a:rPr lang="es-ES_tradnl" sz="1600" baseline="-25000" dirty="0"/>
                        <a:t>2</a:t>
                      </a:r>
                    </a:p>
                  </a:txBody>
                  <a:tcPr/>
                </a:tc>
                <a:tc>
                  <a:txBody>
                    <a:bodyPr/>
                    <a:lstStyle/>
                    <a:p>
                      <a:pPr algn="ctr"/>
                      <a:r>
                        <a:rPr lang="es-ES_tradnl" sz="1600" dirty="0"/>
                        <a:t>a</a:t>
                      </a:r>
                      <a:r>
                        <a:rPr lang="es-ES_tradnl" sz="1600" baseline="-25000" dirty="0"/>
                        <a:t>3</a:t>
                      </a:r>
                    </a:p>
                  </a:txBody>
                  <a:tcPr/>
                </a:tc>
                <a:extLst>
                  <a:ext uri="{0D108BD9-81ED-4DB2-BD59-A6C34878D82A}">
                    <a16:rowId xmlns:a16="http://schemas.microsoft.com/office/drawing/2014/main" val="3045422639"/>
                  </a:ext>
                </a:extLst>
              </a:tr>
              <a:tr h="305354">
                <a:tc>
                  <a:txBody>
                    <a:bodyPr/>
                    <a:lstStyle/>
                    <a:p>
                      <a:r>
                        <a:rPr lang="es-ES_tradnl" sz="1600" dirty="0"/>
                        <a:t>s</a:t>
                      </a:r>
                      <a:r>
                        <a:rPr lang="es-ES_tradnl" sz="1600" baseline="-25000" dirty="0"/>
                        <a:t>1</a:t>
                      </a:r>
                    </a:p>
                  </a:txBody>
                  <a:tcPr/>
                </a:tc>
                <a:tc>
                  <a:txBody>
                    <a:bodyPr/>
                    <a:lstStyle/>
                    <a:p>
                      <a:pPr algn="ctr"/>
                      <a:r>
                        <a:rPr lang="es-ES_tradnl" sz="1600" dirty="0"/>
                        <a:t>0.5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0.2</a:t>
                      </a:r>
                    </a:p>
                  </a:txBody>
                  <a:tcPr/>
                </a:tc>
                <a:extLst>
                  <a:ext uri="{0D108BD9-81ED-4DB2-BD59-A6C34878D82A}">
                    <a16:rowId xmlns:a16="http://schemas.microsoft.com/office/drawing/2014/main" val="2623591404"/>
                  </a:ext>
                </a:extLst>
              </a:tr>
              <a:tr h="305354">
                <a:tc>
                  <a:txBody>
                    <a:bodyPr/>
                    <a:lstStyle/>
                    <a:p>
                      <a:r>
                        <a:rPr lang="es-ES_tradnl" sz="1600" dirty="0"/>
                        <a:t>s</a:t>
                      </a:r>
                      <a:r>
                        <a:rPr lang="es-ES_tradnl" sz="1600" baseline="-25000" dirty="0"/>
                        <a:t>2</a:t>
                      </a:r>
                    </a:p>
                  </a:txBody>
                  <a:tcPr/>
                </a:tc>
                <a:tc>
                  <a:txBody>
                    <a:bodyPr/>
                    <a:lstStyle/>
                    <a:p>
                      <a:pPr algn="ctr"/>
                      <a:r>
                        <a:rPr lang="es-ES_tradnl" sz="16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0.8</a:t>
                      </a:r>
                    </a:p>
                  </a:txBody>
                  <a:tcPr/>
                </a:tc>
                <a:extLst>
                  <a:ext uri="{0D108BD9-81ED-4DB2-BD59-A6C34878D82A}">
                    <a16:rowId xmlns:a16="http://schemas.microsoft.com/office/drawing/2014/main" val="631501757"/>
                  </a:ext>
                </a:extLst>
              </a:tr>
              <a:tr h="362315">
                <a:tc>
                  <a:txBody>
                    <a:bodyPr/>
                    <a:lstStyle/>
                    <a:p>
                      <a:r>
                        <a:rPr lang="es-ES_tradnl" sz="1600" dirty="0"/>
                        <a:t>s</a:t>
                      </a:r>
                      <a:r>
                        <a:rPr lang="es-ES_tradnl" sz="16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a:t>
                      </a:r>
                    </a:p>
                  </a:txBody>
                  <a:tcPr/>
                </a:tc>
                <a:extLst>
                  <a:ext uri="{0D108BD9-81ED-4DB2-BD59-A6C34878D82A}">
                    <a16:rowId xmlns:a16="http://schemas.microsoft.com/office/drawing/2014/main" val="3184158567"/>
                  </a:ext>
                </a:extLst>
              </a:tr>
              <a:tr h="305354">
                <a:tc>
                  <a:txBody>
                    <a:bodyPr/>
                    <a:lstStyle/>
                    <a:p>
                      <a:r>
                        <a:rPr lang="es-ES_tradnl" sz="1600" dirty="0"/>
                        <a:t>s</a:t>
                      </a:r>
                      <a:r>
                        <a:rPr lang="es-ES_tradnl" sz="1600" baseline="-25000" dirty="0"/>
                        <a:t>4</a:t>
                      </a:r>
                    </a:p>
                  </a:txBody>
                  <a:tcPr/>
                </a:tc>
                <a:tc>
                  <a:txBody>
                    <a:bodyPr/>
                    <a:lstStyle/>
                    <a:p>
                      <a:pPr algn="ctr"/>
                      <a:r>
                        <a:rPr lang="es-ES_tradnl" sz="16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0.4</a:t>
                      </a:r>
                    </a:p>
                  </a:txBody>
                  <a:tcPr/>
                </a:tc>
                <a:extLst>
                  <a:ext uri="{0D108BD9-81ED-4DB2-BD59-A6C34878D82A}">
                    <a16:rowId xmlns:a16="http://schemas.microsoft.com/office/drawing/2014/main" val="693886389"/>
                  </a:ext>
                </a:extLst>
              </a:tr>
            </a:tbl>
          </a:graphicData>
        </a:graphic>
      </p:graphicFrame>
      <p:cxnSp>
        <p:nvCxnSpPr>
          <p:cNvPr id="13" name="Straight Arrow Connector 12">
            <a:extLst>
              <a:ext uri="{FF2B5EF4-FFF2-40B4-BE49-F238E27FC236}">
                <a16:creationId xmlns:a16="http://schemas.microsoft.com/office/drawing/2014/main" id="{DD8ED45D-506F-5FEA-0624-A37CD1E9E650}"/>
              </a:ext>
            </a:extLst>
          </p:cNvPr>
          <p:cNvCxnSpPr/>
          <p:nvPr/>
        </p:nvCxnSpPr>
        <p:spPr>
          <a:xfrm>
            <a:off x="3613638" y="3789480"/>
            <a:ext cx="940777"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0BED1E95-59FC-8F21-2907-CD335810C0FD}"/>
              </a:ext>
            </a:extLst>
          </p:cNvPr>
          <p:cNvCxnSpPr/>
          <p:nvPr/>
        </p:nvCxnSpPr>
        <p:spPr>
          <a:xfrm>
            <a:off x="7537938" y="3783618"/>
            <a:ext cx="940777"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5" name="Cloud Callout 14">
            <a:extLst>
              <a:ext uri="{FF2B5EF4-FFF2-40B4-BE49-F238E27FC236}">
                <a16:creationId xmlns:a16="http://schemas.microsoft.com/office/drawing/2014/main" id="{2ACA3E9E-9591-6EEF-7707-0C6277D7E0B3}"/>
              </a:ext>
            </a:extLst>
          </p:cNvPr>
          <p:cNvSpPr/>
          <p:nvPr/>
        </p:nvSpPr>
        <p:spPr>
          <a:xfrm>
            <a:off x="5255110" y="1959429"/>
            <a:ext cx="2412023" cy="1285561"/>
          </a:xfrm>
          <a:prstGeom prst="cloudCallout">
            <a:avLst>
              <a:gd name="adj1" fmla="val 19264"/>
              <a:gd name="adj2" fmla="val 80255"/>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1600" dirty="0"/>
              <a:t>Algoritmo de aprendizaje por refuerzo</a:t>
            </a:r>
          </a:p>
        </p:txBody>
      </p:sp>
    </p:spTree>
    <p:extLst>
      <p:ext uri="{BB962C8B-B14F-4D97-AF65-F5344CB8AC3E}">
        <p14:creationId xmlns:p14="http://schemas.microsoft.com/office/powerpoint/2010/main" val="98214243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860F09-32D0-42C5-949B-0D3ECC391C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333C3B-BA09-89D6-90DF-E1B80942AD9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669791B0-88B7-13A7-7240-CEFBE662B1E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92CE3CB8-9A81-1606-FA6A-33D67A0645DA}"/>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3DFA61E9-6AD2-8675-462C-ED1384C34E5B}"/>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Objetivo de la política</a:t>
            </a:r>
          </a:p>
        </p:txBody>
      </p:sp>
      <p:pic>
        <p:nvPicPr>
          <p:cNvPr id="8" name="Picture 7">
            <a:extLst>
              <a:ext uri="{FF2B5EF4-FFF2-40B4-BE49-F238E27FC236}">
                <a16:creationId xmlns:a16="http://schemas.microsoft.com/office/drawing/2014/main" id="{3E6E2C2E-2154-7845-31F0-7885F0D2DB20}"/>
              </a:ext>
            </a:extLst>
          </p:cNvPr>
          <p:cNvPicPr>
            <a:picLocks noChangeAspect="1"/>
          </p:cNvPicPr>
          <p:nvPr/>
        </p:nvPicPr>
        <p:blipFill>
          <a:blip r:embed="rId4"/>
          <a:srcRect t="32740" b="22039"/>
          <a:stretch/>
        </p:blipFill>
        <p:spPr>
          <a:xfrm flipH="1">
            <a:off x="4383482" y="3265198"/>
            <a:ext cx="3325569" cy="1503880"/>
          </a:xfrm>
          <a:prstGeom prst="rect">
            <a:avLst/>
          </a:prstGeom>
        </p:spPr>
      </p:pic>
      <p:graphicFrame>
        <p:nvGraphicFramePr>
          <p:cNvPr id="9" name="Table 8">
            <a:extLst>
              <a:ext uri="{FF2B5EF4-FFF2-40B4-BE49-F238E27FC236}">
                <a16:creationId xmlns:a16="http://schemas.microsoft.com/office/drawing/2014/main" id="{7701DA09-10E4-B941-AD66-BE052CBB18A0}"/>
              </a:ext>
            </a:extLst>
          </p:cNvPr>
          <p:cNvGraphicFramePr>
            <a:graphicFrameLocks noGrp="1"/>
          </p:cNvGraphicFramePr>
          <p:nvPr>
            <p:extLst>
              <p:ext uri="{D42A27DB-BD31-4B8C-83A1-F6EECF244321}">
                <p14:modId xmlns:p14="http://schemas.microsoft.com/office/powerpoint/2010/main" val="1035050052"/>
              </p:ext>
            </p:extLst>
          </p:nvPr>
        </p:nvGraphicFramePr>
        <p:xfrm>
          <a:off x="823726" y="2880331"/>
          <a:ext cx="2578896" cy="1676400"/>
        </p:xfrm>
        <a:graphic>
          <a:graphicData uri="http://schemas.openxmlformats.org/drawingml/2006/table">
            <a:tbl>
              <a:tblPr firstRow="1" bandRow="1">
                <a:tableStyleId>{073A0DAA-6AF3-43AB-8588-CEC1D06C72B9}</a:tableStyleId>
              </a:tblPr>
              <a:tblGrid>
                <a:gridCol w="644724">
                  <a:extLst>
                    <a:ext uri="{9D8B030D-6E8A-4147-A177-3AD203B41FA5}">
                      <a16:colId xmlns:a16="http://schemas.microsoft.com/office/drawing/2014/main" val="3243885932"/>
                    </a:ext>
                  </a:extLst>
                </a:gridCol>
                <a:gridCol w="644724">
                  <a:extLst>
                    <a:ext uri="{9D8B030D-6E8A-4147-A177-3AD203B41FA5}">
                      <a16:colId xmlns:a16="http://schemas.microsoft.com/office/drawing/2014/main" val="2451977212"/>
                    </a:ext>
                  </a:extLst>
                </a:gridCol>
                <a:gridCol w="644724">
                  <a:extLst>
                    <a:ext uri="{9D8B030D-6E8A-4147-A177-3AD203B41FA5}">
                      <a16:colId xmlns:a16="http://schemas.microsoft.com/office/drawing/2014/main" val="2421219030"/>
                    </a:ext>
                  </a:extLst>
                </a:gridCol>
                <a:gridCol w="644724">
                  <a:extLst>
                    <a:ext uri="{9D8B030D-6E8A-4147-A177-3AD203B41FA5}">
                      <a16:colId xmlns:a16="http://schemas.microsoft.com/office/drawing/2014/main" val="2992476764"/>
                    </a:ext>
                  </a:extLst>
                </a:gridCol>
              </a:tblGrid>
              <a:tr h="305354">
                <a:tc>
                  <a:txBody>
                    <a:bodyPr/>
                    <a:lstStyle/>
                    <a:p>
                      <a:r>
                        <a:rPr lang="es-ES_tradnl" sz="1600" dirty="0"/>
                        <a:t>Pol</a:t>
                      </a:r>
                    </a:p>
                  </a:txBody>
                  <a:tcPr/>
                </a:tc>
                <a:tc>
                  <a:txBody>
                    <a:bodyPr/>
                    <a:lstStyle/>
                    <a:p>
                      <a:pPr algn="ctr"/>
                      <a:r>
                        <a:rPr lang="es-ES_tradnl" sz="1600" dirty="0"/>
                        <a:t>a</a:t>
                      </a:r>
                      <a:r>
                        <a:rPr lang="es-ES_tradnl" sz="1600" baseline="-25000" dirty="0"/>
                        <a:t>1</a:t>
                      </a:r>
                    </a:p>
                  </a:txBody>
                  <a:tcPr/>
                </a:tc>
                <a:tc>
                  <a:txBody>
                    <a:bodyPr/>
                    <a:lstStyle/>
                    <a:p>
                      <a:pPr algn="ctr"/>
                      <a:r>
                        <a:rPr lang="es-ES_tradnl" sz="1600" dirty="0"/>
                        <a:t>a</a:t>
                      </a:r>
                      <a:r>
                        <a:rPr lang="es-ES_tradnl" sz="1600" baseline="-25000" dirty="0"/>
                        <a:t>2</a:t>
                      </a:r>
                    </a:p>
                  </a:txBody>
                  <a:tcPr/>
                </a:tc>
                <a:tc>
                  <a:txBody>
                    <a:bodyPr/>
                    <a:lstStyle/>
                    <a:p>
                      <a:pPr algn="ctr"/>
                      <a:r>
                        <a:rPr lang="es-ES_tradnl" sz="1600" dirty="0"/>
                        <a:t>a</a:t>
                      </a:r>
                      <a:r>
                        <a:rPr lang="es-ES_tradnl" sz="1600" baseline="-25000" dirty="0"/>
                        <a:t>3</a:t>
                      </a:r>
                    </a:p>
                  </a:txBody>
                  <a:tcPr/>
                </a:tc>
                <a:extLst>
                  <a:ext uri="{0D108BD9-81ED-4DB2-BD59-A6C34878D82A}">
                    <a16:rowId xmlns:a16="http://schemas.microsoft.com/office/drawing/2014/main" val="3045422639"/>
                  </a:ext>
                </a:extLst>
              </a:tr>
              <a:tr h="305354">
                <a:tc>
                  <a:txBody>
                    <a:bodyPr/>
                    <a:lstStyle/>
                    <a:p>
                      <a:r>
                        <a:rPr lang="es-ES_tradnl" sz="1600" dirty="0"/>
                        <a:t>s</a:t>
                      </a:r>
                      <a:r>
                        <a:rPr lang="es-ES_tradnl" sz="1600" baseline="-25000" dirty="0"/>
                        <a:t>1</a:t>
                      </a:r>
                    </a:p>
                  </a:txBody>
                  <a:tcPr/>
                </a:tc>
                <a:tc>
                  <a:txBody>
                    <a:bodyPr/>
                    <a:lstStyle/>
                    <a:p>
                      <a:pPr algn="ct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extLst>
                  <a:ext uri="{0D108BD9-81ED-4DB2-BD59-A6C34878D82A}">
                    <a16:rowId xmlns:a16="http://schemas.microsoft.com/office/drawing/2014/main" val="2623591404"/>
                  </a:ext>
                </a:extLst>
              </a:tr>
              <a:tr h="305354">
                <a:tc>
                  <a:txBody>
                    <a:bodyPr/>
                    <a:lstStyle/>
                    <a:p>
                      <a:r>
                        <a:rPr lang="es-ES_tradnl" sz="1600" dirty="0"/>
                        <a:t>s</a:t>
                      </a:r>
                      <a:r>
                        <a:rPr lang="es-ES_tradnl" sz="1600" baseline="-25000" dirty="0"/>
                        <a:t>2</a:t>
                      </a:r>
                    </a:p>
                  </a:txBody>
                  <a:tcPr/>
                </a:tc>
                <a:tc>
                  <a:txBody>
                    <a:bodyPr/>
                    <a:lstStyle/>
                    <a:p>
                      <a:pPr algn="ct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extLst>
                  <a:ext uri="{0D108BD9-81ED-4DB2-BD59-A6C34878D82A}">
                    <a16:rowId xmlns:a16="http://schemas.microsoft.com/office/drawing/2014/main" val="631501757"/>
                  </a:ext>
                </a:extLst>
              </a:tr>
              <a:tr h="305354">
                <a:tc>
                  <a:txBody>
                    <a:bodyPr/>
                    <a:lstStyle/>
                    <a:p>
                      <a:r>
                        <a:rPr lang="es-ES_tradnl" sz="1600" dirty="0"/>
                        <a:t>s</a:t>
                      </a:r>
                      <a:r>
                        <a:rPr lang="es-ES_tradnl" sz="16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a:t>
                      </a:r>
                    </a:p>
                  </a:txBody>
                  <a:tcPr/>
                </a:tc>
                <a:extLst>
                  <a:ext uri="{0D108BD9-81ED-4DB2-BD59-A6C34878D82A}">
                    <a16:rowId xmlns:a16="http://schemas.microsoft.com/office/drawing/2014/main" val="3184158567"/>
                  </a:ext>
                </a:extLst>
              </a:tr>
              <a:tr h="305354">
                <a:tc>
                  <a:txBody>
                    <a:bodyPr/>
                    <a:lstStyle/>
                    <a:p>
                      <a:r>
                        <a:rPr lang="es-ES_tradnl" sz="1600" dirty="0"/>
                        <a:t>s</a:t>
                      </a:r>
                      <a:r>
                        <a:rPr lang="es-ES_tradnl" sz="1600" baseline="-25000" dirty="0"/>
                        <a:t>4</a:t>
                      </a:r>
                    </a:p>
                  </a:txBody>
                  <a:tcPr/>
                </a:tc>
                <a:tc>
                  <a:txBody>
                    <a:bodyPr/>
                    <a:lstStyle/>
                    <a:p>
                      <a:pPr algn="ct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1/3</a:t>
                      </a:r>
                    </a:p>
                  </a:txBody>
                  <a:tcPr/>
                </a:tc>
                <a:extLst>
                  <a:ext uri="{0D108BD9-81ED-4DB2-BD59-A6C34878D82A}">
                    <a16:rowId xmlns:a16="http://schemas.microsoft.com/office/drawing/2014/main" val="693886389"/>
                  </a:ext>
                </a:extLst>
              </a:tr>
            </a:tbl>
          </a:graphicData>
        </a:graphic>
      </p:graphicFrame>
      <p:graphicFrame>
        <p:nvGraphicFramePr>
          <p:cNvPr id="10" name="Table 9">
            <a:extLst>
              <a:ext uri="{FF2B5EF4-FFF2-40B4-BE49-F238E27FC236}">
                <a16:creationId xmlns:a16="http://schemas.microsoft.com/office/drawing/2014/main" id="{1C951394-80ED-E97B-C7EC-C91C56F7C873}"/>
              </a:ext>
            </a:extLst>
          </p:cNvPr>
          <p:cNvGraphicFramePr>
            <a:graphicFrameLocks noGrp="1"/>
          </p:cNvGraphicFramePr>
          <p:nvPr>
            <p:extLst>
              <p:ext uri="{D42A27DB-BD31-4B8C-83A1-F6EECF244321}">
                <p14:modId xmlns:p14="http://schemas.microsoft.com/office/powerpoint/2010/main" val="709268963"/>
              </p:ext>
            </p:extLst>
          </p:nvPr>
        </p:nvGraphicFramePr>
        <p:xfrm>
          <a:off x="8689911" y="2872893"/>
          <a:ext cx="2578896" cy="1703435"/>
        </p:xfrm>
        <a:graphic>
          <a:graphicData uri="http://schemas.openxmlformats.org/drawingml/2006/table">
            <a:tbl>
              <a:tblPr firstRow="1" bandRow="1">
                <a:tableStyleId>{21E4AEA4-8DFA-4A89-87EB-49C32662AFE0}</a:tableStyleId>
              </a:tblPr>
              <a:tblGrid>
                <a:gridCol w="644724">
                  <a:extLst>
                    <a:ext uri="{9D8B030D-6E8A-4147-A177-3AD203B41FA5}">
                      <a16:colId xmlns:a16="http://schemas.microsoft.com/office/drawing/2014/main" val="3243885932"/>
                    </a:ext>
                  </a:extLst>
                </a:gridCol>
                <a:gridCol w="644724">
                  <a:extLst>
                    <a:ext uri="{9D8B030D-6E8A-4147-A177-3AD203B41FA5}">
                      <a16:colId xmlns:a16="http://schemas.microsoft.com/office/drawing/2014/main" val="2451977212"/>
                    </a:ext>
                  </a:extLst>
                </a:gridCol>
                <a:gridCol w="644724">
                  <a:extLst>
                    <a:ext uri="{9D8B030D-6E8A-4147-A177-3AD203B41FA5}">
                      <a16:colId xmlns:a16="http://schemas.microsoft.com/office/drawing/2014/main" val="2421219030"/>
                    </a:ext>
                  </a:extLst>
                </a:gridCol>
                <a:gridCol w="644724">
                  <a:extLst>
                    <a:ext uri="{9D8B030D-6E8A-4147-A177-3AD203B41FA5}">
                      <a16:colId xmlns:a16="http://schemas.microsoft.com/office/drawing/2014/main" val="2992476764"/>
                    </a:ext>
                  </a:extLst>
                </a:gridCol>
              </a:tblGrid>
              <a:tr h="305354">
                <a:tc>
                  <a:txBody>
                    <a:bodyPr/>
                    <a:lstStyle/>
                    <a:p>
                      <a:r>
                        <a:rPr lang="es-ES_tradnl" sz="1600" dirty="0"/>
                        <a:t>Pol</a:t>
                      </a:r>
                    </a:p>
                  </a:txBody>
                  <a:tcPr/>
                </a:tc>
                <a:tc>
                  <a:txBody>
                    <a:bodyPr/>
                    <a:lstStyle/>
                    <a:p>
                      <a:pPr algn="ctr"/>
                      <a:r>
                        <a:rPr lang="es-ES_tradnl" sz="1600" dirty="0"/>
                        <a:t>a</a:t>
                      </a:r>
                      <a:r>
                        <a:rPr lang="es-ES_tradnl" sz="1600" baseline="-25000" dirty="0"/>
                        <a:t>1</a:t>
                      </a:r>
                    </a:p>
                  </a:txBody>
                  <a:tcPr/>
                </a:tc>
                <a:tc>
                  <a:txBody>
                    <a:bodyPr/>
                    <a:lstStyle/>
                    <a:p>
                      <a:pPr algn="ctr"/>
                      <a:r>
                        <a:rPr lang="es-ES_tradnl" sz="1600" dirty="0"/>
                        <a:t>a</a:t>
                      </a:r>
                      <a:r>
                        <a:rPr lang="es-ES_tradnl" sz="1600" baseline="-25000" dirty="0"/>
                        <a:t>2</a:t>
                      </a:r>
                    </a:p>
                  </a:txBody>
                  <a:tcPr/>
                </a:tc>
                <a:tc>
                  <a:txBody>
                    <a:bodyPr/>
                    <a:lstStyle/>
                    <a:p>
                      <a:pPr algn="ctr"/>
                      <a:r>
                        <a:rPr lang="es-ES_tradnl" sz="1600" dirty="0"/>
                        <a:t>a</a:t>
                      </a:r>
                      <a:r>
                        <a:rPr lang="es-ES_tradnl" sz="1600" baseline="-25000" dirty="0"/>
                        <a:t>3</a:t>
                      </a:r>
                    </a:p>
                  </a:txBody>
                  <a:tcPr/>
                </a:tc>
                <a:extLst>
                  <a:ext uri="{0D108BD9-81ED-4DB2-BD59-A6C34878D82A}">
                    <a16:rowId xmlns:a16="http://schemas.microsoft.com/office/drawing/2014/main" val="3045422639"/>
                  </a:ext>
                </a:extLst>
              </a:tr>
              <a:tr h="305354">
                <a:tc>
                  <a:txBody>
                    <a:bodyPr/>
                    <a:lstStyle/>
                    <a:p>
                      <a:r>
                        <a:rPr lang="es-ES_tradnl" sz="1600" dirty="0"/>
                        <a:t>s</a:t>
                      </a:r>
                      <a:r>
                        <a:rPr lang="es-ES_tradnl" sz="1600" baseline="-25000" dirty="0"/>
                        <a:t>1</a:t>
                      </a:r>
                    </a:p>
                  </a:txBody>
                  <a:tcPr/>
                </a:tc>
                <a:tc>
                  <a:txBody>
                    <a:bodyPr/>
                    <a:lstStyle/>
                    <a:p>
                      <a:pPr algn="ctr"/>
                      <a:r>
                        <a:rPr lang="es-ES_tradnl" sz="1600" dirty="0"/>
                        <a:t>0.5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0.2</a:t>
                      </a:r>
                    </a:p>
                  </a:txBody>
                  <a:tcPr/>
                </a:tc>
                <a:extLst>
                  <a:ext uri="{0D108BD9-81ED-4DB2-BD59-A6C34878D82A}">
                    <a16:rowId xmlns:a16="http://schemas.microsoft.com/office/drawing/2014/main" val="2623591404"/>
                  </a:ext>
                </a:extLst>
              </a:tr>
              <a:tr h="305354">
                <a:tc>
                  <a:txBody>
                    <a:bodyPr/>
                    <a:lstStyle/>
                    <a:p>
                      <a:r>
                        <a:rPr lang="es-ES_tradnl" sz="1600" dirty="0"/>
                        <a:t>s</a:t>
                      </a:r>
                      <a:r>
                        <a:rPr lang="es-ES_tradnl" sz="1600" baseline="-25000" dirty="0"/>
                        <a:t>2</a:t>
                      </a:r>
                    </a:p>
                  </a:txBody>
                  <a:tcPr/>
                </a:tc>
                <a:tc>
                  <a:txBody>
                    <a:bodyPr/>
                    <a:lstStyle/>
                    <a:p>
                      <a:pPr algn="ctr"/>
                      <a:r>
                        <a:rPr lang="es-ES_tradnl" sz="16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0.8</a:t>
                      </a:r>
                    </a:p>
                  </a:txBody>
                  <a:tcPr/>
                </a:tc>
                <a:extLst>
                  <a:ext uri="{0D108BD9-81ED-4DB2-BD59-A6C34878D82A}">
                    <a16:rowId xmlns:a16="http://schemas.microsoft.com/office/drawing/2014/main" val="631501757"/>
                  </a:ext>
                </a:extLst>
              </a:tr>
              <a:tr h="362315">
                <a:tc>
                  <a:txBody>
                    <a:bodyPr/>
                    <a:lstStyle/>
                    <a:p>
                      <a:r>
                        <a:rPr lang="es-ES_tradnl" sz="1600" dirty="0"/>
                        <a:t>s</a:t>
                      </a:r>
                      <a:r>
                        <a:rPr lang="es-ES_tradnl" sz="16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a:t>
                      </a:r>
                    </a:p>
                  </a:txBody>
                  <a:tcPr/>
                </a:tc>
                <a:extLst>
                  <a:ext uri="{0D108BD9-81ED-4DB2-BD59-A6C34878D82A}">
                    <a16:rowId xmlns:a16="http://schemas.microsoft.com/office/drawing/2014/main" val="3184158567"/>
                  </a:ext>
                </a:extLst>
              </a:tr>
              <a:tr h="305354">
                <a:tc>
                  <a:txBody>
                    <a:bodyPr/>
                    <a:lstStyle/>
                    <a:p>
                      <a:r>
                        <a:rPr lang="es-ES_tradnl" sz="1600" dirty="0"/>
                        <a:t>s</a:t>
                      </a:r>
                      <a:r>
                        <a:rPr lang="es-ES_tradnl" sz="1600" baseline="-25000" dirty="0"/>
                        <a:t>4</a:t>
                      </a:r>
                    </a:p>
                  </a:txBody>
                  <a:tcPr/>
                </a:tc>
                <a:tc>
                  <a:txBody>
                    <a:bodyPr/>
                    <a:lstStyle/>
                    <a:p>
                      <a:pPr algn="ctr"/>
                      <a:r>
                        <a:rPr lang="es-ES_tradnl" sz="16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dirty="0"/>
                        <a:t>0.4</a:t>
                      </a:r>
                    </a:p>
                  </a:txBody>
                  <a:tcPr/>
                </a:tc>
                <a:extLst>
                  <a:ext uri="{0D108BD9-81ED-4DB2-BD59-A6C34878D82A}">
                    <a16:rowId xmlns:a16="http://schemas.microsoft.com/office/drawing/2014/main" val="693886389"/>
                  </a:ext>
                </a:extLst>
              </a:tr>
            </a:tbl>
          </a:graphicData>
        </a:graphic>
      </p:graphicFrame>
      <p:cxnSp>
        <p:nvCxnSpPr>
          <p:cNvPr id="13" name="Straight Arrow Connector 12">
            <a:extLst>
              <a:ext uri="{FF2B5EF4-FFF2-40B4-BE49-F238E27FC236}">
                <a16:creationId xmlns:a16="http://schemas.microsoft.com/office/drawing/2014/main" id="{E5541EE8-6E66-0467-B91B-7AFFFE647547}"/>
              </a:ext>
            </a:extLst>
          </p:cNvPr>
          <p:cNvCxnSpPr/>
          <p:nvPr/>
        </p:nvCxnSpPr>
        <p:spPr>
          <a:xfrm>
            <a:off x="3613638" y="3789480"/>
            <a:ext cx="940777"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27140CDD-BCE8-191D-E2DF-0816CE2B3784}"/>
              </a:ext>
            </a:extLst>
          </p:cNvPr>
          <p:cNvCxnSpPr/>
          <p:nvPr/>
        </p:nvCxnSpPr>
        <p:spPr>
          <a:xfrm>
            <a:off x="7537938" y="3783618"/>
            <a:ext cx="940777"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A34E2C30-07AA-9D48-A9FE-53192E6F4375}"/>
              </a:ext>
            </a:extLst>
          </p:cNvPr>
          <p:cNvSpPr txBox="1"/>
          <p:nvPr/>
        </p:nvSpPr>
        <p:spPr>
          <a:xfrm>
            <a:off x="1337080" y="5044609"/>
            <a:ext cx="9643883" cy="954107"/>
          </a:xfrm>
          <a:prstGeom prst="rect">
            <a:avLst/>
          </a:prstGeom>
          <a:noFill/>
        </p:spPr>
        <p:txBody>
          <a:bodyPr wrap="square">
            <a:spAutoFit/>
          </a:bodyPr>
          <a:lstStyle/>
          <a:p>
            <a:r>
              <a:rPr lang="es-ES" sz="2800" i="1" dirty="0">
                <a:solidFill>
                  <a:schemeClr val="accent4"/>
                </a:solidFill>
              </a:rPr>
              <a:t>El </a:t>
            </a:r>
            <a:r>
              <a:rPr lang="es-ES" sz="2800" b="1" i="1" dirty="0">
                <a:solidFill>
                  <a:schemeClr val="accent4"/>
                </a:solidFill>
              </a:rPr>
              <a:t>objetivo</a:t>
            </a:r>
            <a:r>
              <a:rPr lang="es-ES" sz="2800" i="1" dirty="0">
                <a:solidFill>
                  <a:schemeClr val="accent4"/>
                </a:solidFill>
              </a:rPr>
              <a:t> del agente es seguir una política que maximice su retorno acumulado a largo plazo.</a:t>
            </a:r>
          </a:p>
        </p:txBody>
      </p:sp>
      <p:sp>
        <p:nvSpPr>
          <p:cNvPr id="4" name="Cloud Callout 3">
            <a:extLst>
              <a:ext uri="{FF2B5EF4-FFF2-40B4-BE49-F238E27FC236}">
                <a16:creationId xmlns:a16="http://schemas.microsoft.com/office/drawing/2014/main" id="{FF5A068E-F07D-4AAE-6AA1-63E34AEA26B4}"/>
              </a:ext>
            </a:extLst>
          </p:cNvPr>
          <p:cNvSpPr/>
          <p:nvPr/>
        </p:nvSpPr>
        <p:spPr>
          <a:xfrm>
            <a:off x="5255110" y="1959429"/>
            <a:ext cx="2412023" cy="1285561"/>
          </a:xfrm>
          <a:prstGeom prst="cloudCallout">
            <a:avLst>
              <a:gd name="adj1" fmla="val 19264"/>
              <a:gd name="adj2" fmla="val 80255"/>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1600" dirty="0"/>
              <a:t>Algoritmo de aprendizaje por refuerzo</a:t>
            </a:r>
          </a:p>
        </p:txBody>
      </p:sp>
    </p:spTree>
    <p:extLst>
      <p:ext uri="{BB962C8B-B14F-4D97-AF65-F5344CB8AC3E}">
        <p14:creationId xmlns:p14="http://schemas.microsoft.com/office/powerpoint/2010/main" val="22745686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146041"/>
            <a:ext cx="10691265" cy="3939072"/>
          </a:xfrm>
        </p:spPr>
        <p:txBody>
          <a:bodyPr>
            <a:normAutofit/>
          </a:bodyPr>
          <a:lstStyle/>
          <a:p>
            <a:pPr marL="0" indent="0">
              <a:buNone/>
            </a:pPr>
            <a:r>
              <a:rPr lang="es-ES" dirty="0"/>
              <a:t>Si un agente parte de un estado y siempre actúa siguiendo una política determinada... </a:t>
            </a:r>
          </a:p>
          <a:p>
            <a:pPr marL="0" indent="0">
              <a:buNone/>
            </a:pPr>
            <a:r>
              <a:rPr lang="es-ES" dirty="0"/>
              <a:t>¿Cuál es el rendimiento que puede esperar obtener?</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2A5B1660-85AD-E723-52DF-E5E8FCCF4D0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¿Qué significa "valor"?</a:t>
            </a:r>
          </a:p>
        </p:txBody>
      </p:sp>
      <p:pic>
        <p:nvPicPr>
          <p:cNvPr id="50" name="Picture 49">
            <a:extLst>
              <a:ext uri="{FF2B5EF4-FFF2-40B4-BE49-F238E27FC236}">
                <a16:creationId xmlns:a16="http://schemas.microsoft.com/office/drawing/2014/main" id="{0B35949E-A692-EEF5-6DD2-64E569049843}"/>
              </a:ext>
            </a:extLst>
          </p:cNvPr>
          <p:cNvPicPr>
            <a:picLocks noChangeAspect="1"/>
          </p:cNvPicPr>
          <p:nvPr/>
        </p:nvPicPr>
        <p:blipFill>
          <a:blip r:embed="rId4"/>
          <a:srcRect t="32740" b="22039"/>
          <a:stretch/>
        </p:blipFill>
        <p:spPr>
          <a:xfrm flipH="1">
            <a:off x="1416850" y="4672883"/>
            <a:ext cx="2464771" cy="1114612"/>
          </a:xfrm>
          <a:prstGeom prst="rect">
            <a:avLst/>
          </a:prstGeom>
        </p:spPr>
      </p:pic>
      <p:graphicFrame>
        <p:nvGraphicFramePr>
          <p:cNvPr id="51" name="Table 50">
            <a:extLst>
              <a:ext uri="{FF2B5EF4-FFF2-40B4-BE49-F238E27FC236}">
                <a16:creationId xmlns:a16="http://schemas.microsoft.com/office/drawing/2014/main" id="{19A77345-CAB9-EBCE-2568-85F4671C1FDA}"/>
              </a:ext>
            </a:extLst>
          </p:cNvPr>
          <p:cNvGraphicFramePr>
            <a:graphicFrameLocks noGrp="1"/>
          </p:cNvGraphicFramePr>
          <p:nvPr>
            <p:extLst>
              <p:ext uri="{D42A27DB-BD31-4B8C-83A1-F6EECF244321}">
                <p14:modId xmlns:p14="http://schemas.microsoft.com/office/powerpoint/2010/main" val="2426189188"/>
              </p:ext>
            </p:extLst>
          </p:nvPr>
        </p:nvGraphicFramePr>
        <p:xfrm>
          <a:off x="1645847" y="3299757"/>
          <a:ext cx="2073271" cy="1371600"/>
        </p:xfrm>
        <a:graphic>
          <a:graphicData uri="http://schemas.openxmlformats.org/drawingml/2006/table">
            <a:tbl>
              <a:tblPr firstRow="1" bandRow="1">
                <a:tableStyleId>{21E4AEA4-8DFA-4A89-87EB-49C32662AFE0}</a:tableStyleId>
              </a:tblPr>
              <a:tblGrid>
                <a:gridCol w="763217">
                  <a:extLst>
                    <a:ext uri="{9D8B030D-6E8A-4147-A177-3AD203B41FA5}">
                      <a16:colId xmlns:a16="http://schemas.microsoft.com/office/drawing/2014/main" val="3243885932"/>
                    </a:ext>
                  </a:extLst>
                </a:gridCol>
                <a:gridCol w="501161">
                  <a:extLst>
                    <a:ext uri="{9D8B030D-6E8A-4147-A177-3AD203B41FA5}">
                      <a16:colId xmlns:a16="http://schemas.microsoft.com/office/drawing/2014/main" val="2451977212"/>
                    </a:ext>
                  </a:extLst>
                </a:gridCol>
                <a:gridCol w="386862">
                  <a:extLst>
                    <a:ext uri="{9D8B030D-6E8A-4147-A177-3AD203B41FA5}">
                      <a16:colId xmlns:a16="http://schemas.microsoft.com/office/drawing/2014/main" val="2421219030"/>
                    </a:ext>
                  </a:extLst>
                </a:gridCol>
                <a:gridCol w="422031">
                  <a:extLst>
                    <a:ext uri="{9D8B030D-6E8A-4147-A177-3AD203B41FA5}">
                      <a16:colId xmlns:a16="http://schemas.microsoft.com/office/drawing/2014/main" val="2992476764"/>
                    </a:ext>
                  </a:extLst>
                </a:gridCol>
              </a:tblGrid>
              <a:tr h="240334">
                <a:tc>
                  <a:txBody>
                    <a:bodyPr/>
                    <a:lstStyle/>
                    <a:p>
                      <a:r>
                        <a:rPr lang="es-ES_tradnl" sz="1200" dirty="0"/>
                        <a:t>Política</a:t>
                      </a:r>
                    </a:p>
                  </a:txBody>
                  <a:tcPr/>
                </a:tc>
                <a:tc>
                  <a:txBody>
                    <a:bodyPr/>
                    <a:lstStyle/>
                    <a:p>
                      <a:pPr algn="ctr"/>
                      <a:r>
                        <a:rPr lang="es-ES_tradnl" sz="1200" dirty="0"/>
                        <a:t>a</a:t>
                      </a:r>
                      <a:r>
                        <a:rPr lang="es-ES_tradnl" sz="1200" baseline="-25000" dirty="0"/>
                        <a:t>1</a:t>
                      </a:r>
                    </a:p>
                  </a:txBody>
                  <a:tcPr/>
                </a:tc>
                <a:tc>
                  <a:txBody>
                    <a:bodyPr/>
                    <a:lstStyle/>
                    <a:p>
                      <a:pPr algn="ctr"/>
                      <a:r>
                        <a:rPr lang="es-ES_tradnl" sz="1200" dirty="0"/>
                        <a:t>a</a:t>
                      </a:r>
                      <a:r>
                        <a:rPr lang="es-ES_tradnl" sz="1200" baseline="-25000" dirty="0"/>
                        <a:t>2</a:t>
                      </a:r>
                    </a:p>
                  </a:txBody>
                  <a:tcPr/>
                </a:tc>
                <a:tc>
                  <a:txBody>
                    <a:bodyPr/>
                    <a:lstStyle/>
                    <a:p>
                      <a:pPr algn="ctr"/>
                      <a:r>
                        <a:rPr lang="es-ES_tradnl" sz="1200" dirty="0"/>
                        <a:t>a</a:t>
                      </a:r>
                      <a:r>
                        <a:rPr lang="es-ES_tradnl" sz="1200" baseline="-25000" dirty="0"/>
                        <a:t>3</a:t>
                      </a:r>
                    </a:p>
                  </a:txBody>
                  <a:tcPr/>
                </a:tc>
                <a:extLst>
                  <a:ext uri="{0D108BD9-81ED-4DB2-BD59-A6C34878D82A}">
                    <a16:rowId xmlns:a16="http://schemas.microsoft.com/office/drawing/2014/main" val="3045422639"/>
                  </a:ext>
                </a:extLst>
              </a:tr>
              <a:tr h="240334">
                <a:tc>
                  <a:txBody>
                    <a:bodyPr/>
                    <a:lstStyle/>
                    <a:p>
                      <a:r>
                        <a:rPr lang="es-ES_tradnl" sz="1200" dirty="0"/>
                        <a:t>s</a:t>
                      </a:r>
                      <a:r>
                        <a:rPr lang="es-ES_tradnl" sz="1200" baseline="-25000" dirty="0"/>
                        <a:t>1</a:t>
                      </a:r>
                    </a:p>
                  </a:txBody>
                  <a:tcPr/>
                </a:tc>
                <a:tc>
                  <a:txBody>
                    <a:bodyPr/>
                    <a:lstStyle/>
                    <a:p>
                      <a:pPr algn="ctr"/>
                      <a:r>
                        <a:rPr lang="es-ES_tradnl" sz="1200" dirty="0"/>
                        <a:t>0.5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0.2</a:t>
                      </a:r>
                    </a:p>
                  </a:txBody>
                  <a:tcPr/>
                </a:tc>
                <a:extLst>
                  <a:ext uri="{0D108BD9-81ED-4DB2-BD59-A6C34878D82A}">
                    <a16:rowId xmlns:a16="http://schemas.microsoft.com/office/drawing/2014/main" val="2623591404"/>
                  </a:ext>
                </a:extLst>
              </a:tr>
              <a:tr h="240334">
                <a:tc>
                  <a:txBody>
                    <a:bodyPr/>
                    <a:lstStyle/>
                    <a:p>
                      <a:r>
                        <a:rPr lang="es-ES_tradnl" sz="1200" dirty="0"/>
                        <a:t>s</a:t>
                      </a:r>
                      <a:r>
                        <a:rPr lang="es-ES_tradnl" sz="1200" baseline="-25000" dirty="0"/>
                        <a:t>2</a:t>
                      </a:r>
                    </a:p>
                  </a:txBody>
                  <a:tcPr/>
                </a:tc>
                <a:tc>
                  <a:txBody>
                    <a:bodyPr/>
                    <a:lstStyle/>
                    <a:p>
                      <a:pPr algn="ct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0.8</a:t>
                      </a:r>
                    </a:p>
                  </a:txBody>
                  <a:tcPr/>
                </a:tc>
                <a:extLst>
                  <a:ext uri="{0D108BD9-81ED-4DB2-BD59-A6C34878D82A}">
                    <a16:rowId xmlns:a16="http://schemas.microsoft.com/office/drawing/2014/main" val="631501757"/>
                  </a:ext>
                </a:extLst>
              </a:tr>
              <a:tr h="259713">
                <a:tc>
                  <a:txBody>
                    <a:bodyPr/>
                    <a:lstStyle/>
                    <a:p>
                      <a:r>
                        <a:rPr lang="es-ES_tradnl" sz="1200" dirty="0"/>
                        <a:t>s</a:t>
                      </a:r>
                      <a:r>
                        <a:rPr lang="es-ES_tradnl" sz="12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a:t>
                      </a:r>
                    </a:p>
                  </a:txBody>
                  <a:tcPr/>
                </a:tc>
                <a:extLst>
                  <a:ext uri="{0D108BD9-81ED-4DB2-BD59-A6C34878D82A}">
                    <a16:rowId xmlns:a16="http://schemas.microsoft.com/office/drawing/2014/main" val="3184158567"/>
                  </a:ext>
                </a:extLst>
              </a:tr>
              <a:tr h="240334">
                <a:tc>
                  <a:txBody>
                    <a:bodyPr/>
                    <a:lstStyle/>
                    <a:p>
                      <a:r>
                        <a:rPr lang="es-ES_tradnl" sz="1200" dirty="0"/>
                        <a:t>s</a:t>
                      </a:r>
                      <a:r>
                        <a:rPr lang="es-ES_tradnl" sz="1200" baseline="-25000" dirty="0"/>
                        <a:t>4</a:t>
                      </a:r>
                    </a:p>
                  </a:txBody>
                  <a:tcPr/>
                </a:tc>
                <a:tc>
                  <a:txBody>
                    <a:bodyPr/>
                    <a:lstStyle/>
                    <a:p>
                      <a:pPr algn="ctr"/>
                      <a:r>
                        <a:rPr lang="es-ES_tradnl" sz="12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extLst>
                  <a:ext uri="{0D108BD9-81ED-4DB2-BD59-A6C34878D82A}">
                    <a16:rowId xmlns:a16="http://schemas.microsoft.com/office/drawing/2014/main" val="693886389"/>
                  </a:ext>
                </a:extLst>
              </a:tr>
            </a:tbl>
          </a:graphicData>
        </a:graphic>
      </p:graphicFrame>
    </p:spTree>
    <p:extLst>
      <p:ext uri="{BB962C8B-B14F-4D97-AF65-F5344CB8AC3E}">
        <p14:creationId xmlns:p14="http://schemas.microsoft.com/office/powerpoint/2010/main" val="414949235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DA0067-A178-5515-5B30-CB5DBA091C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1B41D0-A136-8B69-743D-13DD61B449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3820FFC3-5722-8E8D-B5AE-DF5D60B1850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19D6534F-C4FF-6FAE-EA9A-B7B592924516}"/>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Rectangle 7">
            <a:extLst>
              <a:ext uri="{FF2B5EF4-FFF2-40B4-BE49-F238E27FC236}">
                <a16:creationId xmlns:a16="http://schemas.microsoft.com/office/drawing/2014/main" id="{B2F45C9A-C7E0-3893-42B8-8401FDC305AD}"/>
              </a:ext>
            </a:extLst>
          </p:cNvPr>
          <p:cNvSpPr/>
          <p:nvPr/>
        </p:nvSpPr>
        <p:spPr>
          <a:xfrm>
            <a:off x="7097581" y="3213573"/>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9" name="Oval 8">
            <a:extLst>
              <a:ext uri="{FF2B5EF4-FFF2-40B4-BE49-F238E27FC236}">
                <a16:creationId xmlns:a16="http://schemas.microsoft.com/office/drawing/2014/main" id="{7C9C2A93-7D2C-08D9-E88A-BBCE7080464E}"/>
              </a:ext>
            </a:extLst>
          </p:cNvPr>
          <p:cNvSpPr/>
          <p:nvPr/>
        </p:nvSpPr>
        <p:spPr>
          <a:xfrm>
            <a:off x="5152885" y="3232209"/>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11" name="Straight Arrow Connector 10">
            <a:extLst>
              <a:ext uri="{FF2B5EF4-FFF2-40B4-BE49-F238E27FC236}">
                <a16:creationId xmlns:a16="http://schemas.microsoft.com/office/drawing/2014/main" id="{DEDC1593-4AB0-AF01-B54B-46060A8D523C}"/>
              </a:ext>
            </a:extLst>
          </p:cNvPr>
          <p:cNvCxnSpPr>
            <a:cxnSpLocks/>
          </p:cNvCxnSpPr>
          <p:nvPr/>
        </p:nvCxnSpPr>
        <p:spPr>
          <a:xfrm>
            <a:off x="5744417" y="3517071"/>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6CE3DEAC-B95D-0372-991D-34201E2A6EF5}"/>
              </a:ext>
            </a:extLst>
          </p:cNvPr>
          <p:cNvCxnSpPr>
            <a:cxnSpLocks/>
          </p:cNvCxnSpPr>
          <p:nvPr/>
        </p:nvCxnSpPr>
        <p:spPr>
          <a:xfrm>
            <a:off x="6622526" y="349843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41DD66A1-3710-1571-89BE-5161A189B0A6}"/>
              </a:ext>
            </a:extLst>
          </p:cNvPr>
          <p:cNvSpPr txBox="1"/>
          <p:nvPr/>
        </p:nvSpPr>
        <p:spPr>
          <a:xfrm>
            <a:off x="6200831" y="3321272"/>
            <a:ext cx="441146" cy="400110"/>
          </a:xfrm>
          <a:prstGeom prst="rect">
            <a:avLst/>
          </a:prstGeom>
          <a:noFill/>
        </p:spPr>
        <p:txBody>
          <a:bodyPr wrap="none" rtlCol="0">
            <a:spAutoFit/>
          </a:bodyPr>
          <a:lstStyle/>
          <a:p>
            <a:r>
              <a:rPr lang="es-ES_tradnl" sz="2000" dirty="0"/>
              <a:t>…</a:t>
            </a:r>
          </a:p>
        </p:txBody>
      </p:sp>
      <p:pic>
        <p:nvPicPr>
          <p:cNvPr id="50" name="Picture 49">
            <a:extLst>
              <a:ext uri="{FF2B5EF4-FFF2-40B4-BE49-F238E27FC236}">
                <a16:creationId xmlns:a16="http://schemas.microsoft.com/office/drawing/2014/main" id="{CBAFDE00-C2B0-7501-5B88-BD1BBCEAADAC}"/>
              </a:ext>
            </a:extLst>
          </p:cNvPr>
          <p:cNvPicPr>
            <a:picLocks noChangeAspect="1"/>
          </p:cNvPicPr>
          <p:nvPr/>
        </p:nvPicPr>
        <p:blipFill>
          <a:blip r:embed="rId4"/>
          <a:srcRect t="32740" b="22039"/>
          <a:stretch/>
        </p:blipFill>
        <p:spPr>
          <a:xfrm flipH="1">
            <a:off x="1416850" y="4672883"/>
            <a:ext cx="2464771" cy="1114612"/>
          </a:xfrm>
          <a:prstGeom prst="rect">
            <a:avLst/>
          </a:prstGeom>
        </p:spPr>
      </p:pic>
      <p:graphicFrame>
        <p:nvGraphicFramePr>
          <p:cNvPr id="51" name="Table 50">
            <a:extLst>
              <a:ext uri="{FF2B5EF4-FFF2-40B4-BE49-F238E27FC236}">
                <a16:creationId xmlns:a16="http://schemas.microsoft.com/office/drawing/2014/main" id="{C34BCD48-E4B4-04B7-87F7-F1F429E03F8F}"/>
              </a:ext>
            </a:extLst>
          </p:cNvPr>
          <p:cNvGraphicFramePr>
            <a:graphicFrameLocks noGrp="1"/>
          </p:cNvGraphicFramePr>
          <p:nvPr/>
        </p:nvGraphicFramePr>
        <p:xfrm>
          <a:off x="1645847" y="3299757"/>
          <a:ext cx="2073271" cy="1371600"/>
        </p:xfrm>
        <a:graphic>
          <a:graphicData uri="http://schemas.openxmlformats.org/drawingml/2006/table">
            <a:tbl>
              <a:tblPr firstRow="1" bandRow="1">
                <a:tableStyleId>{21E4AEA4-8DFA-4A89-87EB-49C32662AFE0}</a:tableStyleId>
              </a:tblPr>
              <a:tblGrid>
                <a:gridCol w="763217">
                  <a:extLst>
                    <a:ext uri="{9D8B030D-6E8A-4147-A177-3AD203B41FA5}">
                      <a16:colId xmlns:a16="http://schemas.microsoft.com/office/drawing/2014/main" val="3243885932"/>
                    </a:ext>
                  </a:extLst>
                </a:gridCol>
                <a:gridCol w="501161">
                  <a:extLst>
                    <a:ext uri="{9D8B030D-6E8A-4147-A177-3AD203B41FA5}">
                      <a16:colId xmlns:a16="http://schemas.microsoft.com/office/drawing/2014/main" val="2451977212"/>
                    </a:ext>
                  </a:extLst>
                </a:gridCol>
                <a:gridCol w="386862">
                  <a:extLst>
                    <a:ext uri="{9D8B030D-6E8A-4147-A177-3AD203B41FA5}">
                      <a16:colId xmlns:a16="http://schemas.microsoft.com/office/drawing/2014/main" val="2421219030"/>
                    </a:ext>
                  </a:extLst>
                </a:gridCol>
                <a:gridCol w="422031">
                  <a:extLst>
                    <a:ext uri="{9D8B030D-6E8A-4147-A177-3AD203B41FA5}">
                      <a16:colId xmlns:a16="http://schemas.microsoft.com/office/drawing/2014/main" val="2992476764"/>
                    </a:ext>
                  </a:extLst>
                </a:gridCol>
              </a:tblGrid>
              <a:tr h="240334">
                <a:tc>
                  <a:txBody>
                    <a:bodyPr/>
                    <a:lstStyle/>
                    <a:p>
                      <a:r>
                        <a:rPr lang="es-ES_tradnl" sz="1200" dirty="0"/>
                        <a:t>Política</a:t>
                      </a:r>
                    </a:p>
                  </a:txBody>
                  <a:tcPr/>
                </a:tc>
                <a:tc>
                  <a:txBody>
                    <a:bodyPr/>
                    <a:lstStyle/>
                    <a:p>
                      <a:pPr algn="ctr"/>
                      <a:r>
                        <a:rPr lang="es-ES_tradnl" sz="1200" dirty="0"/>
                        <a:t>a</a:t>
                      </a:r>
                      <a:r>
                        <a:rPr lang="es-ES_tradnl" sz="1200" baseline="-25000" dirty="0"/>
                        <a:t>1</a:t>
                      </a:r>
                    </a:p>
                  </a:txBody>
                  <a:tcPr/>
                </a:tc>
                <a:tc>
                  <a:txBody>
                    <a:bodyPr/>
                    <a:lstStyle/>
                    <a:p>
                      <a:pPr algn="ctr"/>
                      <a:r>
                        <a:rPr lang="es-ES_tradnl" sz="1200" dirty="0"/>
                        <a:t>a</a:t>
                      </a:r>
                      <a:r>
                        <a:rPr lang="es-ES_tradnl" sz="1200" baseline="-25000" dirty="0"/>
                        <a:t>2</a:t>
                      </a:r>
                    </a:p>
                  </a:txBody>
                  <a:tcPr/>
                </a:tc>
                <a:tc>
                  <a:txBody>
                    <a:bodyPr/>
                    <a:lstStyle/>
                    <a:p>
                      <a:pPr algn="ctr"/>
                      <a:r>
                        <a:rPr lang="es-ES_tradnl" sz="1200" dirty="0"/>
                        <a:t>a</a:t>
                      </a:r>
                      <a:r>
                        <a:rPr lang="es-ES_tradnl" sz="1200" baseline="-25000" dirty="0"/>
                        <a:t>3</a:t>
                      </a:r>
                    </a:p>
                  </a:txBody>
                  <a:tcPr/>
                </a:tc>
                <a:extLst>
                  <a:ext uri="{0D108BD9-81ED-4DB2-BD59-A6C34878D82A}">
                    <a16:rowId xmlns:a16="http://schemas.microsoft.com/office/drawing/2014/main" val="3045422639"/>
                  </a:ext>
                </a:extLst>
              </a:tr>
              <a:tr h="240334">
                <a:tc>
                  <a:txBody>
                    <a:bodyPr/>
                    <a:lstStyle/>
                    <a:p>
                      <a:r>
                        <a:rPr lang="es-ES_tradnl" sz="1200" dirty="0"/>
                        <a:t>s</a:t>
                      </a:r>
                      <a:r>
                        <a:rPr lang="es-ES_tradnl" sz="1200" baseline="-25000" dirty="0"/>
                        <a:t>1</a:t>
                      </a:r>
                    </a:p>
                  </a:txBody>
                  <a:tcPr/>
                </a:tc>
                <a:tc>
                  <a:txBody>
                    <a:bodyPr/>
                    <a:lstStyle/>
                    <a:p>
                      <a:pPr algn="ctr"/>
                      <a:r>
                        <a:rPr lang="es-ES_tradnl" sz="1200" dirty="0"/>
                        <a:t>0.5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0.2</a:t>
                      </a:r>
                    </a:p>
                  </a:txBody>
                  <a:tcPr/>
                </a:tc>
                <a:extLst>
                  <a:ext uri="{0D108BD9-81ED-4DB2-BD59-A6C34878D82A}">
                    <a16:rowId xmlns:a16="http://schemas.microsoft.com/office/drawing/2014/main" val="2623591404"/>
                  </a:ext>
                </a:extLst>
              </a:tr>
              <a:tr h="240334">
                <a:tc>
                  <a:txBody>
                    <a:bodyPr/>
                    <a:lstStyle/>
                    <a:p>
                      <a:r>
                        <a:rPr lang="es-ES_tradnl" sz="1200" dirty="0"/>
                        <a:t>s</a:t>
                      </a:r>
                      <a:r>
                        <a:rPr lang="es-ES_tradnl" sz="1200" baseline="-25000" dirty="0"/>
                        <a:t>2</a:t>
                      </a:r>
                    </a:p>
                  </a:txBody>
                  <a:tcPr/>
                </a:tc>
                <a:tc>
                  <a:txBody>
                    <a:bodyPr/>
                    <a:lstStyle/>
                    <a:p>
                      <a:pPr algn="ct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0.8</a:t>
                      </a:r>
                    </a:p>
                  </a:txBody>
                  <a:tcPr/>
                </a:tc>
                <a:extLst>
                  <a:ext uri="{0D108BD9-81ED-4DB2-BD59-A6C34878D82A}">
                    <a16:rowId xmlns:a16="http://schemas.microsoft.com/office/drawing/2014/main" val="631501757"/>
                  </a:ext>
                </a:extLst>
              </a:tr>
              <a:tr h="259713">
                <a:tc>
                  <a:txBody>
                    <a:bodyPr/>
                    <a:lstStyle/>
                    <a:p>
                      <a:r>
                        <a:rPr lang="es-ES_tradnl" sz="1200" dirty="0"/>
                        <a:t>s</a:t>
                      </a:r>
                      <a:r>
                        <a:rPr lang="es-ES_tradnl" sz="12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a:t>
                      </a:r>
                    </a:p>
                  </a:txBody>
                  <a:tcPr/>
                </a:tc>
                <a:extLst>
                  <a:ext uri="{0D108BD9-81ED-4DB2-BD59-A6C34878D82A}">
                    <a16:rowId xmlns:a16="http://schemas.microsoft.com/office/drawing/2014/main" val="3184158567"/>
                  </a:ext>
                </a:extLst>
              </a:tr>
              <a:tr h="240334">
                <a:tc>
                  <a:txBody>
                    <a:bodyPr/>
                    <a:lstStyle/>
                    <a:p>
                      <a:r>
                        <a:rPr lang="es-ES_tradnl" sz="1200" dirty="0"/>
                        <a:t>s</a:t>
                      </a:r>
                      <a:r>
                        <a:rPr lang="es-ES_tradnl" sz="1200" baseline="-25000" dirty="0"/>
                        <a:t>4</a:t>
                      </a:r>
                    </a:p>
                  </a:txBody>
                  <a:tcPr/>
                </a:tc>
                <a:tc>
                  <a:txBody>
                    <a:bodyPr/>
                    <a:lstStyle/>
                    <a:p>
                      <a:pPr algn="ctr"/>
                      <a:r>
                        <a:rPr lang="es-ES_tradnl" sz="12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extLst>
                  <a:ext uri="{0D108BD9-81ED-4DB2-BD59-A6C34878D82A}">
                    <a16:rowId xmlns:a16="http://schemas.microsoft.com/office/drawing/2014/main" val="693886389"/>
                  </a:ext>
                </a:extLst>
              </a:tr>
            </a:tbl>
          </a:graphicData>
        </a:graphic>
      </p:graphicFrame>
      <p:cxnSp>
        <p:nvCxnSpPr>
          <p:cNvPr id="55" name="Straight Arrow Connector 54">
            <a:extLst>
              <a:ext uri="{FF2B5EF4-FFF2-40B4-BE49-F238E27FC236}">
                <a16:creationId xmlns:a16="http://schemas.microsoft.com/office/drawing/2014/main" id="{A0207215-540C-07A5-42EA-30DCC7FEF6CA}"/>
              </a:ext>
            </a:extLst>
          </p:cNvPr>
          <p:cNvCxnSpPr>
            <a:cxnSpLocks/>
          </p:cNvCxnSpPr>
          <p:nvPr/>
        </p:nvCxnSpPr>
        <p:spPr>
          <a:xfrm flipV="1">
            <a:off x="3719118" y="3690604"/>
            <a:ext cx="1371628" cy="137769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Content Placeholder 3">
            <a:extLst>
              <a:ext uri="{FF2B5EF4-FFF2-40B4-BE49-F238E27FC236}">
                <a16:creationId xmlns:a16="http://schemas.microsoft.com/office/drawing/2014/main" id="{BC8F8795-E200-3778-BE3B-6F0B6A96A52C}"/>
              </a:ext>
            </a:extLst>
          </p:cNvPr>
          <p:cNvSpPr>
            <a:spLocks noGrp="1"/>
          </p:cNvSpPr>
          <p:nvPr>
            <p:ph idx="1"/>
          </p:nvPr>
        </p:nvSpPr>
        <p:spPr>
          <a:xfrm>
            <a:off x="700635" y="2146041"/>
            <a:ext cx="10691265" cy="3939072"/>
          </a:xfrm>
        </p:spPr>
        <p:txBody>
          <a:bodyPr>
            <a:normAutofit/>
          </a:bodyPr>
          <a:lstStyle/>
          <a:p>
            <a:pPr marL="0" indent="0">
              <a:buNone/>
            </a:pPr>
            <a:r>
              <a:rPr lang="es-ES" dirty="0"/>
              <a:t>Si un agente parte de un estado y siempre actúa siguiendo una política determinada... </a:t>
            </a:r>
          </a:p>
          <a:p>
            <a:pPr marL="0" indent="0">
              <a:buNone/>
            </a:pPr>
            <a:r>
              <a:rPr lang="es-ES" dirty="0"/>
              <a:t>¿Cuál es el rendimiento que puede esperar obtener?</a:t>
            </a:r>
          </a:p>
        </p:txBody>
      </p:sp>
      <p:sp>
        <p:nvSpPr>
          <p:cNvPr id="13" name="TextBox 12">
            <a:extLst>
              <a:ext uri="{FF2B5EF4-FFF2-40B4-BE49-F238E27FC236}">
                <a16:creationId xmlns:a16="http://schemas.microsoft.com/office/drawing/2014/main" id="{430AA559-C448-5E7F-FA1A-DB8EFD55AAF1}"/>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¿Qué significa "valor"?</a:t>
            </a:r>
          </a:p>
        </p:txBody>
      </p:sp>
    </p:spTree>
    <p:extLst>
      <p:ext uri="{BB962C8B-B14F-4D97-AF65-F5344CB8AC3E}">
        <p14:creationId xmlns:p14="http://schemas.microsoft.com/office/powerpoint/2010/main" val="25939673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por refuerzo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30188"/>
            <a:ext cx="10691265" cy="4354925"/>
          </a:xfrm>
        </p:spPr>
        <p:txBody>
          <a:bodyPr>
            <a:normAutofit/>
          </a:bodyPr>
          <a:lstStyle/>
          <a:p>
            <a:pPr marL="0" indent="0">
              <a:buNone/>
            </a:pPr>
            <a:r>
              <a:rPr lang="es-ES" dirty="0"/>
              <a:t>Un agente puede aprender a jugar al ajedrez mediante aprendizaje supervisado, recibiendo ejemplos de situaciones de juego junto con los mejores movimientos para cada una.</a:t>
            </a:r>
          </a:p>
          <a:p>
            <a:pPr marL="0" indent="0">
              <a:buNone/>
            </a:pPr>
            <a:r>
              <a:rPr lang="es-ES" dirty="0"/>
              <a:t>Pero, ¿qué pasa si no hay un profesor que le indique qué hacer?</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8" name="Picture 7">
            <a:extLst>
              <a:ext uri="{FF2B5EF4-FFF2-40B4-BE49-F238E27FC236}">
                <a16:creationId xmlns:a16="http://schemas.microsoft.com/office/drawing/2014/main" id="{801D4518-DFC9-32D1-8043-D0F09BBC59AD}"/>
              </a:ext>
            </a:extLst>
          </p:cNvPr>
          <p:cNvPicPr>
            <a:picLocks noChangeAspect="1"/>
          </p:cNvPicPr>
          <p:nvPr/>
        </p:nvPicPr>
        <p:blipFill>
          <a:blip r:embed="rId4"/>
          <a:srcRect t="32740" b="22039"/>
          <a:stretch/>
        </p:blipFill>
        <p:spPr>
          <a:xfrm flipH="1">
            <a:off x="397464" y="3292917"/>
            <a:ext cx="4857646" cy="2196712"/>
          </a:xfrm>
          <a:prstGeom prst="rect">
            <a:avLst/>
          </a:prstGeom>
        </p:spPr>
      </p:pic>
      <p:sp>
        <p:nvSpPr>
          <p:cNvPr id="9" name="Rounded Rectangle 8">
            <a:extLst>
              <a:ext uri="{FF2B5EF4-FFF2-40B4-BE49-F238E27FC236}">
                <a16:creationId xmlns:a16="http://schemas.microsoft.com/office/drawing/2014/main" id="{6E81B0F5-19E9-796A-D2DB-E8395ED375B9}"/>
              </a:ext>
            </a:extLst>
          </p:cNvPr>
          <p:cNvSpPr/>
          <p:nvPr/>
        </p:nvSpPr>
        <p:spPr>
          <a:xfrm>
            <a:off x="6046267" y="3907650"/>
            <a:ext cx="1732547" cy="1068404"/>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Intentando movimientos aleatorios</a:t>
            </a:r>
          </a:p>
        </p:txBody>
      </p:sp>
      <p:cxnSp>
        <p:nvCxnSpPr>
          <p:cNvPr id="11" name="Straight Arrow Connector 10">
            <a:extLst>
              <a:ext uri="{FF2B5EF4-FFF2-40B4-BE49-F238E27FC236}">
                <a16:creationId xmlns:a16="http://schemas.microsoft.com/office/drawing/2014/main" id="{05834E21-1E8D-7EA8-9D57-266B1FDC317D}"/>
              </a:ext>
            </a:extLst>
          </p:cNvPr>
          <p:cNvCxnSpPr>
            <a:cxnSpLocks/>
          </p:cNvCxnSpPr>
          <p:nvPr/>
        </p:nvCxnSpPr>
        <p:spPr>
          <a:xfrm>
            <a:off x="5043637" y="4441852"/>
            <a:ext cx="837399" cy="0"/>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BDF2AD6-5F81-05A5-C706-C3BC13317477}"/>
              </a:ext>
            </a:extLst>
          </p:cNvPr>
          <p:cNvCxnSpPr>
            <a:cxnSpLocks/>
          </p:cNvCxnSpPr>
          <p:nvPr/>
        </p:nvCxnSpPr>
        <p:spPr>
          <a:xfrm flipV="1">
            <a:off x="7995881" y="3708415"/>
            <a:ext cx="1014715" cy="506456"/>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412D2AF-9DC4-CE89-620D-78C35C690DAB}"/>
              </a:ext>
            </a:extLst>
          </p:cNvPr>
          <p:cNvCxnSpPr>
            <a:cxnSpLocks/>
          </p:cNvCxnSpPr>
          <p:nvPr/>
        </p:nvCxnSpPr>
        <p:spPr>
          <a:xfrm>
            <a:off x="7995985" y="4648029"/>
            <a:ext cx="1074590" cy="543943"/>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8F70284-45C7-49B0-F029-0CD927A5E360}"/>
              </a:ext>
            </a:extLst>
          </p:cNvPr>
          <p:cNvSpPr txBox="1"/>
          <p:nvPr/>
        </p:nvSpPr>
        <p:spPr>
          <a:xfrm>
            <a:off x="9130554" y="3292917"/>
            <a:ext cx="779647" cy="830997"/>
          </a:xfrm>
          <a:prstGeom prst="rect">
            <a:avLst/>
          </a:prstGeom>
          <a:noFill/>
        </p:spPr>
        <p:txBody>
          <a:bodyPr wrap="square">
            <a:spAutoFit/>
          </a:bodyPr>
          <a:lstStyle/>
          <a:p>
            <a:r>
              <a:rPr lang="es-ES_tradnl" sz="4800" dirty="0"/>
              <a:t>🏆</a:t>
            </a:r>
          </a:p>
        </p:txBody>
      </p:sp>
      <p:sp>
        <p:nvSpPr>
          <p:cNvPr id="18" name="TextBox 17">
            <a:extLst>
              <a:ext uri="{FF2B5EF4-FFF2-40B4-BE49-F238E27FC236}">
                <a16:creationId xmlns:a16="http://schemas.microsoft.com/office/drawing/2014/main" id="{0F884232-2F14-FDAC-66A9-486DF542395A}"/>
              </a:ext>
            </a:extLst>
          </p:cNvPr>
          <p:cNvSpPr txBox="1"/>
          <p:nvPr/>
        </p:nvSpPr>
        <p:spPr>
          <a:xfrm>
            <a:off x="9130554" y="4976054"/>
            <a:ext cx="672354" cy="830997"/>
          </a:xfrm>
          <a:prstGeom prst="rect">
            <a:avLst/>
          </a:prstGeom>
          <a:noFill/>
        </p:spPr>
        <p:txBody>
          <a:bodyPr wrap="square">
            <a:spAutoFit/>
          </a:bodyPr>
          <a:lstStyle/>
          <a:p>
            <a:r>
              <a:rPr lang="es-ES" sz="4800" dirty="0"/>
              <a:t>💀</a:t>
            </a:r>
            <a:endParaRPr lang="es-ES_tradnl" dirty="0"/>
          </a:p>
        </p:txBody>
      </p:sp>
      <p:sp>
        <p:nvSpPr>
          <p:cNvPr id="19" name="TextBox 18">
            <a:extLst>
              <a:ext uri="{FF2B5EF4-FFF2-40B4-BE49-F238E27FC236}">
                <a16:creationId xmlns:a16="http://schemas.microsoft.com/office/drawing/2014/main" id="{560D80B8-DBB2-FB4D-9B90-1E87C3F47D70}"/>
              </a:ext>
            </a:extLst>
          </p:cNvPr>
          <p:cNvSpPr txBox="1"/>
          <p:nvPr/>
        </p:nvSpPr>
        <p:spPr>
          <a:xfrm>
            <a:off x="9070575" y="3904097"/>
            <a:ext cx="899605" cy="369332"/>
          </a:xfrm>
          <a:prstGeom prst="rect">
            <a:avLst/>
          </a:prstGeom>
          <a:noFill/>
        </p:spPr>
        <p:txBody>
          <a:bodyPr wrap="none" rtlCol="0">
            <a:spAutoFit/>
          </a:bodyPr>
          <a:lstStyle/>
          <a:p>
            <a:r>
              <a:rPr lang="es-ES_tradnl" dirty="0"/>
              <a:t>Premio</a:t>
            </a:r>
          </a:p>
        </p:txBody>
      </p:sp>
      <p:sp>
        <p:nvSpPr>
          <p:cNvPr id="20" name="TextBox 19">
            <a:extLst>
              <a:ext uri="{FF2B5EF4-FFF2-40B4-BE49-F238E27FC236}">
                <a16:creationId xmlns:a16="http://schemas.microsoft.com/office/drawing/2014/main" id="{CC0F7892-9097-1D26-A520-66A6706824D6}"/>
              </a:ext>
            </a:extLst>
          </p:cNvPr>
          <p:cNvSpPr txBox="1"/>
          <p:nvPr/>
        </p:nvSpPr>
        <p:spPr>
          <a:xfrm>
            <a:off x="9070575" y="5566572"/>
            <a:ext cx="925253" cy="369332"/>
          </a:xfrm>
          <a:prstGeom prst="rect">
            <a:avLst/>
          </a:prstGeom>
          <a:noFill/>
        </p:spPr>
        <p:txBody>
          <a:bodyPr wrap="none" rtlCol="0">
            <a:spAutoFit/>
          </a:bodyPr>
          <a:lstStyle/>
          <a:p>
            <a:r>
              <a:rPr lang="es-ES_tradnl" dirty="0"/>
              <a:t>Castigo</a:t>
            </a:r>
          </a:p>
        </p:txBody>
      </p:sp>
      <p:sp>
        <p:nvSpPr>
          <p:cNvPr id="23" name="TextBox 22">
            <a:extLst>
              <a:ext uri="{FF2B5EF4-FFF2-40B4-BE49-F238E27FC236}">
                <a16:creationId xmlns:a16="http://schemas.microsoft.com/office/drawing/2014/main" id="{5F9B0356-BE8A-4BCE-78D6-F5861C0D3A37}"/>
              </a:ext>
            </a:extLst>
          </p:cNvPr>
          <p:cNvSpPr txBox="1"/>
          <p:nvPr/>
        </p:nvSpPr>
        <p:spPr>
          <a:xfrm rot="5400000">
            <a:off x="9675976" y="4304796"/>
            <a:ext cx="1594860" cy="400110"/>
          </a:xfrm>
          <a:prstGeom prst="rect">
            <a:avLst/>
          </a:prstGeom>
          <a:noFill/>
        </p:spPr>
        <p:txBody>
          <a:bodyPr wrap="none" rtlCol="0">
            <a:spAutoFit/>
          </a:bodyPr>
          <a:lstStyle/>
          <a:p>
            <a:r>
              <a:rPr lang="es-ES_tradnl" sz="2000" b="1" dirty="0">
                <a:solidFill>
                  <a:schemeClr val="accent3"/>
                </a:solidFill>
              </a:rPr>
              <a:t>Recompensa</a:t>
            </a:r>
            <a:endParaRPr lang="es-ES_tradnl" b="1" dirty="0">
              <a:solidFill>
                <a:schemeClr val="accent3"/>
              </a:solidFill>
            </a:endParaRPr>
          </a:p>
        </p:txBody>
      </p:sp>
    </p:spTree>
    <p:extLst>
      <p:ext uri="{BB962C8B-B14F-4D97-AF65-F5344CB8AC3E}">
        <p14:creationId xmlns:p14="http://schemas.microsoft.com/office/powerpoint/2010/main" val="2769276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DF52A3-ED0F-AA55-8BCE-0ED7BDED8E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7026C7-916D-3F89-64DD-1E043AF9DED0}"/>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6F54FEE3-FE4A-878A-6430-00C699A304A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9F11DCB8-683C-2607-F15F-3D21B95B12DE}"/>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Rectangle 7">
            <a:extLst>
              <a:ext uri="{FF2B5EF4-FFF2-40B4-BE49-F238E27FC236}">
                <a16:creationId xmlns:a16="http://schemas.microsoft.com/office/drawing/2014/main" id="{FB5574F7-F856-B5BC-AC5F-DD4D73E4F00E}"/>
              </a:ext>
            </a:extLst>
          </p:cNvPr>
          <p:cNvSpPr/>
          <p:nvPr/>
        </p:nvSpPr>
        <p:spPr>
          <a:xfrm>
            <a:off x="7097581" y="3213573"/>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9" name="Oval 8">
            <a:extLst>
              <a:ext uri="{FF2B5EF4-FFF2-40B4-BE49-F238E27FC236}">
                <a16:creationId xmlns:a16="http://schemas.microsoft.com/office/drawing/2014/main" id="{5350B79B-D400-5C30-0BBE-DAFAA22941BD}"/>
              </a:ext>
            </a:extLst>
          </p:cNvPr>
          <p:cNvSpPr/>
          <p:nvPr/>
        </p:nvSpPr>
        <p:spPr>
          <a:xfrm>
            <a:off x="5152885" y="3232209"/>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11" name="Straight Arrow Connector 10">
            <a:extLst>
              <a:ext uri="{FF2B5EF4-FFF2-40B4-BE49-F238E27FC236}">
                <a16:creationId xmlns:a16="http://schemas.microsoft.com/office/drawing/2014/main" id="{A073AEF7-C4FA-B224-0478-300E4903D90F}"/>
              </a:ext>
            </a:extLst>
          </p:cNvPr>
          <p:cNvCxnSpPr>
            <a:cxnSpLocks/>
          </p:cNvCxnSpPr>
          <p:nvPr/>
        </p:nvCxnSpPr>
        <p:spPr>
          <a:xfrm>
            <a:off x="5744417" y="3517071"/>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A8D7F25-D4B8-E094-E9A6-34E8FB97383E}"/>
              </a:ext>
            </a:extLst>
          </p:cNvPr>
          <p:cNvCxnSpPr>
            <a:cxnSpLocks/>
          </p:cNvCxnSpPr>
          <p:nvPr/>
        </p:nvCxnSpPr>
        <p:spPr>
          <a:xfrm>
            <a:off x="6622526" y="349843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672884F-8ACF-FB30-B5A6-313A98CD5A9B}"/>
              </a:ext>
            </a:extLst>
          </p:cNvPr>
          <p:cNvSpPr txBox="1"/>
          <p:nvPr/>
        </p:nvSpPr>
        <p:spPr>
          <a:xfrm>
            <a:off x="6200831" y="3321272"/>
            <a:ext cx="441146" cy="400110"/>
          </a:xfrm>
          <a:prstGeom prst="rect">
            <a:avLst/>
          </a:prstGeom>
          <a:noFill/>
        </p:spPr>
        <p:txBody>
          <a:bodyPr wrap="none" rtlCol="0">
            <a:spAutoFit/>
          </a:bodyPr>
          <a:lstStyle/>
          <a:p>
            <a:r>
              <a:rPr lang="es-ES_tradnl" sz="2000" dirty="0"/>
              <a:t>…</a:t>
            </a:r>
          </a:p>
        </p:txBody>
      </p:sp>
      <p:pic>
        <p:nvPicPr>
          <p:cNvPr id="50" name="Picture 49">
            <a:extLst>
              <a:ext uri="{FF2B5EF4-FFF2-40B4-BE49-F238E27FC236}">
                <a16:creationId xmlns:a16="http://schemas.microsoft.com/office/drawing/2014/main" id="{D18B57E1-7C9D-B5C3-CFD4-EB9D8DD5441F}"/>
              </a:ext>
            </a:extLst>
          </p:cNvPr>
          <p:cNvPicPr>
            <a:picLocks noChangeAspect="1"/>
          </p:cNvPicPr>
          <p:nvPr/>
        </p:nvPicPr>
        <p:blipFill>
          <a:blip r:embed="rId4"/>
          <a:srcRect t="32740" b="22039"/>
          <a:stretch/>
        </p:blipFill>
        <p:spPr>
          <a:xfrm flipH="1">
            <a:off x="1416850" y="4672883"/>
            <a:ext cx="2464771" cy="1114612"/>
          </a:xfrm>
          <a:prstGeom prst="rect">
            <a:avLst/>
          </a:prstGeom>
        </p:spPr>
      </p:pic>
      <p:graphicFrame>
        <p:nvGraphicFramePr>
          <p:cNvPr id="51" name="Table 50">
            <a:extLst>
              <a:ext uri="{FF2B5EF4-FFF2-40B4-BE49-F238E27FC236}">
                <a16:creationId xmlns:a16="http://schemas.microsoft.com/office/drawing/2014/main" id="{7C60F327-8E27-6DDD-3532-935E416A9EF9}"/>
              </a:ext>
            </a:extLst>
          </p:cNvPr>
          <p:cNvGraphicFramePr>
            <a:graphicFrameLocks noGrp="1"/>
          </p:cNvGraphicFramePr>
          <p:nvPr/>
        </p:nvGraphicFramePr>
        <p:xfrm>
          <a:off x="1645847" y="3299757"/>
          <a:ext cx="2073271" cy="1371600"/>
        </p:xfrm>
        <a:graphic>
          <a:graphicData uri="http://schemas.openxmlformats.org/drawingml/2006/table">
            <a:tbl>
              <a:tblPr firstRow="1" bandRow="1">
                <a:tableStyleId>{21E4AEA4-8DFA-4A89-87EB-49C32662AFE0}</a:tableStyleId>
              </a:tblPr>
              <a:tblGrid>
                <a:gridCol w="763217">
                  <a:extLst>
                    <a:ext uri="{9D8B030D-6E8A-4147-A177-3AD203B41FA5}">
                      <a16:colId xmlns:a16="http://schemas.microsoft.com/office/drawing/2014/main" val="3243885932"/>
                    </a:ext>
                  </a:extLst>
                </a:gridCol>
                <a:gridCol w="501161">
                  <a:extLst>
                    <a:ext uri="{9D8B030D-6E8A-4147-A177-3AD203B41FA5}">
                      <a16:colId xmlns:a16="http://schemas.microsoft.com/office/drawing/2014/main" val="2451977212"/>
                    </a:ext>
                  </a:extLst>
                </a:gridCol>
                <a:gridCol w="386862">
                  <a:extLst>
                    <a:ext uri="{9D8B030D-6E8A-4147-A177-3AD203B41FA5}">
                      <a16:colId xmlns:a16="http://schemas.microsoft.com/office/drawing/2014/main" val="2421219030"/>
                    </a:ext>
                  </a:extLst>
                </a:gridCol>
                <a:gridCol w="422031">
                  <a:extLst>
                    <a:ext uri="{9D8B030D-6E8A-4147-A177-3AD203B41FA5}">
                      <a16:colId xmlns:a16="http://schemas.microsoft.com/office/drawing/2014/main" val="2992476764"/>
                    </a:ext>
                  </a:extLst>
                </a:gridCol>
              </a:tblGrid>
              <a:tr h="240334">
                <a:tc>
                  <a:txBody>
                    <a:bodyPr/>
                    <a:lstStyle/>
                    <a:p>
                      <a:r>
                        <a:rPr lang="es-ES_tradnl" sz="1200" dirty="0"/>
                        <a:t>Política</a:t>
                      </a:r>
                    </a:p>
                  </a:txBody>
                  <a:tcPr/>
                </a:tc>
                <a:tc>
                  <a:txBody>
                    <a:bodyPr/>
                    <a:lstStyle/>
                    <a:p>
                      <a:pPr algn="ctr"/>
                      <a:r>
                        <a:rPr lang="es-ES_tradnl" sz="1200" dirty="0"/>
                        <a:t>a</a:t>
                      </a:r>
                      <a:r>
                        <a:rPr lang="es-ES_tradnl" sz="1200" baseline="-25000" dirty="0"/>
                        <a:t>1</a:t>
                      </a:r>
                    </a:p>
                  </a:txBody>
                  <a:tcPr/>
                </a:tc>
                <a:tc>
                  <a:txBody>
                    <a:bodyPr/>
                    <a:lstStyle/>
                    <a:p>
                      <a:pPr algn="ctr"/>
                      <a:r>
                        <a:rPr lang="es-ES_tradnl" sz="1200" dirty="0"/>
                        <a:t>a</a:t>
                      </a:r>
                      <a:r>
                        <a:rPr lang="es-ES_tradnl" sz="1200" baseline="-25000" dirty="0"/>
                        <a:t>2</a:t>
                      </a:r>
                    </a:p>
                  </a:txBody>
                  <a:tcPr/>
                </a:tc>
                <a:tc>
                  <a:txBody>
                    <a:bodyPr/>
                    <a:lstStyle/>
                    <a:p>
                      <a:pPr algn="ctr"/>
                      <a:r>
                        <a:rPr lang="es-ES_tradnl" sz="1200" dirty="0"/>
                        <a:t>a</a:t>
                      </a:r>
                      <a:r>
                        <a:rPr lang="es-ES_tradnl" sz="1200" baseline="-25000" dirty="0"/>
                        <a:t>3</a:t>
                      </a:r>
                    </a:p>
                  </a:txBody>
                  <a:tcPr/>
                </a:tc>
                <a:extLst>
                  <a:ext uri="{0D108BD9-81ED-4DB2-BD59-A6C34878D82A}">
                    <a16:rowId xmlns:a16="http://schemas.microsoft.com/office/drawing/2014/main" val="3045422639"/>
                  </a:ext>
                </a:extLst>
              </a:tr>
              <a:tr h="240334">
                <a:tc>
                  <a:txBody>
                    <a:bodyPr/>
                    <a:lstStyle/>
                    <a:p>
                      <a:r>
                        <a:rPr lang="es-ES_tradnl" sz="1200" dirty="0"/>
                        <a:t>s</a:t>
                      </a:r>
                      <a:r>
                        <a:rPr lang="es-ES_tradnl" sz="1200" baseline="-25000" dirty="0"/>
                        <a:t>1</a:t>
                      </a:r>
                    </a:p>
                  </a:txBody>
                  <a:tcPr/>
                </a:tc>
                <a:tc>
                  <a:txBody>
                    <a:bodyPr/>
                    <a:lstStyle/>
                    <a:p>
                      <a:pPr algn="ctr"/>
                      <a:r>
                        <a:rPr lang="es-ES_tradnl" sz="1200" dirty="0"/>
                        <a:t>0.5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0.2</a:t>
                      </a:r>
                    </a:p>
                  </a:txBody>
                  <a:tcPr/>
                </a:tc>
                <a:extLst>
                  <a:ext uri="{0D108BD9-81ED-4DB2-BD59-A6C34878D82A}">
                    <a16:rowId xmlns:a16="http://schemas.microsoft.com/office/drawing/2014/main" val="2623591404"/>
                  </a:ext>
                </a:extLst>
              </a:tr>
              <a:tr h="240334">
                <a:tc>
                  <a:txBody>
                    <a:bodyPr/>
                    <a:lstStyle/>
                    <a:p>
                      <a:r>
                        <a:rPr lang="es-ES_tradnl" sz="1200" dirty="0"/>
                        <a:t>s</a:t>
                      </a:r>
                      <a:r>
                        <a:rPr lang="es-ES_tradnl" sz="1200" baseline="-25000" dirty="0"/>
                        <a:t>2</a:t>
                      </a:r>
                    </a:p>
                  </a:txBody>
                  <a:tcPr/>
                </a:tc>
                <a:tc>
                  <a:txBody>
                    <a:bodyPr/>
                    <a:lstStyle/>
                    <a:p>
                      <a:pPr algn="ct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0.8</a:t>
                      </a:r>
                    </a:p>
                  </a:txBody>
                  <a:tcPr/>
                </a:tc>
                <a:extLst>
                  <a:ext uri="{0D108BD9-81ED-4DB2-BD59-A6C34878D82A}">
                    <a16:rowId xmlns:a16="http://schemas.microsoft.com/office/drawing/2014/main" val="631501757"/>
                  </a:ext>
                </a:extLst>
              </a:tr>
              <a:tr h="259713">
                <a:tc>
                  <a:txBody>
                    <a:bodyPr/>
                    <a:lstStyle/>
                    <a:p>
                      <a:r>
                        <a:rPr lang="es-ES_tradnl" sz="1200" dirty="0"/>
                        <a:t>s</a:t>
                      </a:r>
                      <a:r>
                        <a:rPr lang="es-ES_tradnl" sz="12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a:t>
                      </a:r>
                    </a:p>
                  </a:txBody>
                  <a:tcPr/>
                </a:tc>
                <a:extLst>
                  <a:ext uri="{0D108BD9-81ED-4DB2-BD59-A6C34878D82A}">
                    <a16:rowId xmlns:a16="http://schemas.microsoft.com/office/drawing/2014/main" val="3184158567"/>
                  </a:ext>
                </a:extLst>
              </a:tr>
              <a:tr h="240334">
                <a:tc>
                  <a:txBody>
                    <a:bodyPr/>
                    <a:lstStyle/>
                    <a:p>
                      <a:r>
                        <a:rPr lang="es-ES_tradnl" sz="1200" dirty="0"/>
                        <a:t>s</a:t>
                      </a:r>
                      <a:r>
                        <a:rPr lang="es-ES_tradnl" sz="1200" baseline="-25000" dirty="0"/>
                        <a:t>4</a:t>
                      </a:r>
                    </a:p>
                  </a:txBody>
                  <a:tcPr/>
                </a:tc>
                <a:tc>
                  <a:txBody>
                    <a:bodyPr/>
                    <a:lstStyle/>
                    <a:p>
                      <a:pPr algn="ctr"/>
                      <a:r>
                        <a:rPr lang="es-ES_tradnl" sz="12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extLst>
                  <a:ext uri="{0D108BD9-81ED-4DB2-BD59-A6C34878D82A}">
                    <a16:rowId xmlns:a16="http://schemas.microsoft.com/office/drawing/2014/main" val="693886389"/>
                  </a:ext>
                </a:extLst>
              </a:tr>
            </a:tbl>
          </a:graphicData>
        </a:graphic>
      </p:graphicFrame>
      <p:cxnSp>
        <p:nvCxnSpPr>
          <p:cNvPr id="55" name="Straight Arrow Connector 54">
            <a:extLst>
              <a:ext uri="{FF2B5EF4-FFF2-40B4-BE49-F238E27FC236}">
                <a16:creationId xmlns:a16="http://schemas.microsoft.com/office/drawing/2014/main" id="{80FDCAB6-9642-0A2C-81EB-2026CDB17E42}"/>
              </a:ext>
            </a:extLst>
          </p:cNvPr>
          <p:cNvCxnSpPr>
            <a:cxnSpLocks/>
          </p:cNvCxnSpPr>
          <p:nvPr/>
        </p:nvCxnSpPr>
        <p:spPr>
          <a:xfrm flipV="1">
            <a:off x="3719118" y="3690604"/>
            <a:ext cx="1371628" cy="137769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4D99838-08B6-56D6-C9EC-6C9F471FA4B1}"/>
              </a:ext>
            </a:extLst>
          </p:cNvPr>
          <p:cNvSpPr txBox="1"/>
          <p:nvPr/>
        </p:nvSpPr>
        <p:spPr>
          <a:xfrm>
            <a:off x="7766871" y="3321272"/>
            <a:ext cx="1475147" cy="369332"/>
          </a:xfrm>
          <a:prstGeom prst="rect">
            <a:avLst/>
          </a:prstGeom>
          <a:noFill/>
        </p:spPr>
        <p:txBody>
          <a:bodyPr wrap="none" rtlCol="0">
            <a:spAutoFit/>
          </a:bodyPr>
          <a:lstStyle/>
          <a:p>
            <a:r>
              <a:rPr lang="es-ES_tradnl" i="1" dirty="0"/>
              <a:t>Retorno</a:t>
            </a:r>
            <a:r>
              <a:rPr lang="es-ES_tradnl" i="1" baseline="-25000" dirty="0"/>
              <a:t>1</a:t>
            </a:r>
            <a:r>
              <a:rPr lang="es-ES_tradnl" i="1" dirty="0"/>
              <a:t> = 24</a:t>
            </a:r>
          </a:p>
        </p:txBody>
      </p:sp>
      <p:sp>
        <p:nvSpPr>
          <p:cNvPr id="13" name="Content Placeholder 3">
            <a:extLst>
              <a:ext uri="{FF2B5EF4-FFF2-40B4-BE49-F238E27FC236}">
                <a16:creationId xmlns:a16="http://schemas.microsoft.com/office/drawing/2014/main" id="{912856B5-1A87-F658-4E8F-CBCAE60CB0CD}"/>
              </a:ext>
            </a:extLst>
          </p:cNvPr>
          <p:cNvSpPr>
            <a:spLocks noGrp="1"/>
          </p:cNvSpPr>
          <p:nvPr>
            <p:ph idx="1"/>
          </p:nvPr>
        </p:nvSpPr>
        <p:spPr>
          <a:xfrm>
            <a:off x="700635" y="2146041"/>
            <a:ext cx="10691265" cy="3939072"/>
          </a:xfrm>
        </p:spPr>
        <p:txBody>
          <a:bodyPr>
            <a:normAutofit/>
          </a:bodyPr>
          <a:lstStyle/>
          <a:p>
            <a:pPr marL="0" indent="0">
              <a:buNone/>
            </a:pPr>
            <a:r>
              <a:rPr lang="es-ES" dirty="0"/>
              <a:t>Si un agente parte de un estado y siempre actúa siguiendo una política determinada... </a:t>
            </a:r>
          </a:p>
          <a:p>
            <a:pPr marL="0" indent="0">
              <a:buNone/>
            </a:pPr>
            <a:r>
              <a:rPr lang="es-ES" dirty="0"/>
              <a:t>¿Cuál es el rendimiento que puede esperar obtener?</a:t>
            </a:r>
          </a:p>
        </p:txBody>
      </p:sp>
      <p:sp>
        <p:nvSpPr>
          <p:cNvPr id="14" name="TextBox 13">
            <a:extLst>
              <a:ext uri="{FF2B5EF4-FFF2-40B4-BE49-F238E27FC236}">
                <a16:creationId xmlns:a16="http://schemas.microsoft.com/office/drawing/2014/main" id="{F6F1926B-FF57-4ED9-7552-FA697968C54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¿Qué significa "valor"?</a:t>
            </a:r>
          </a:p>
        </p:txBody>
      </p:sp>
    </p:spTree>
    <p:extLst>
      <p:ext uri="{BB962C8B-B14F-4D97-AF65-F5344CB8AC3E}">
        <p14:creationId xmlns:p14="http://schemas.microsoft.com/office/powerpoint/2010/main" val="33430915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08A2C8-B32A-6D2B-B07F-EB8FA561CF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10F9E0-D392-C5C3-F342-FBC963F18F3B}"/>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EA9BA961-F202-6DCD-83C0-CE22C892E1A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1BDCAC6F-2420-37DC-9877-1EE37AC5AAAE}"/>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Rectangle 7">
            <a:extLst>
              <a:ext uri="{FF2B5EF4-FFF2-40B4-BE49-F238E27FC236}">
                <a16:creationId xmlns:a16="http://schemas.microsoft.com/office/drawing/2014/main" id="{E09E712F-01A9-3CF9-ADFF-57933B635CAC}"/>
              </a:ext>
            </a:extLst>
          </p:cNvPr>
          <p:cNvSpPr/>
          <p:nvPr/>
        </p:nvSpPr>
        <p:spPr>
          <a:xfrm>
            <a:off x="7097581" y="3213573"/>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9" name="Oval 8">
            <a:extLst>
              <a:ext uri="{FF2B5EF4-FFF2-40B4-BE49-F238E27FC236}">
                <a16:creationId xmlns:a16="http://schemas.microsoft.com/office/drawing/2014/main" id="{51098EA3-8B74-30E2-578E-2399ADDF20BD}"/>
              </a:ext>
            </a:extLst>
          </p:cNvPr>
          <p:cNvSpPr/>
          <p:nvPr/>
        </p:nvSpPr>
        <p:spPr>
          <a:xfrm>
            <a:off x="5152885" y="3232209"/>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11" name="Straight Arrow Connector 10">
            <a:extLst>
              <a:ext uri="{FF2B5EF4-FFF2-40B4-BE49-F238E27FC236}">
                <a16:creationId xmlns:a16="http://schemas.microsoft.com/office/drawing/2014/main" id="{77B3468F-42CC-C260-74B6-372934F6EBA4}"/>
              </a:ext>
            </a:extLst>
          </p:cNvPr>
          <p:cNvCxnSpPr>
            <a:cxnSpLocks/>
          </p:cNvCxnSpPr>
          <p:nvPr/>
        </p:nvCxnSpPr>
        <p:spPr>
          <a:xfrm>
            <a:off x="5744417" y="3517071"/>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7405B926-A78C-552E-C463-F0829BF0C4B8}"/>
              </a:ext>
            </a:extLst>
          </p:cNvPr>
          <p:cNvCxnSpPr>
            <a:cxnSpLocks/>
          </p:cNvCxnSpPr>
          <p:nvPr/>
        </p:nvCxnSpPr>
        <p:spPr>
          <a:xfrm>
            <a:off x="6622526" y="349843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33900C62-073F-ADBE-B668-DFD2C702E1C6}"/>
              </a:ext>
            </a:extLst>
          </p:cNvPr>
          <p:cNvSpPr txBox="1"/>
          <p:nvPr/>
        </p:nvSpPr>
        <p:spPr>
          <a:xfrm>
            <a:off x="6200831" y="3321272"/>
            <a:ext cx="441146" cy="400110"/>
          </a:xfrm>
          <a:prstGeom prst="rect">
            <a:avLst/>
          </a:prstGeom>
          <a:noFill/>
        </p:spPr>
        <p:txBody>
          <a:bodyPr wrap="none" rtlCol="0">
            <a:spAutoFit/>
          </a:bodyPr>
          <a:lstStyle/>
          <a:p>
            <a:r>
              <a:rPr lang="es-ES_tradnl" sz="2000" dirty="0"/>
              <a:t>…</a:t>
            </a:r>
          </a:p>
        </p:txBody>
      </p:sp>
      <p:sp>
        <p:nvSpPr>
          <p:cNvPr id="30" name="TextBox 29">
            <a:extLst>
              <a:ext uri="{FF2B5EF4-FFF2-40B4-BE49-F238E27FC236}">
                <a16:creationId xmlns:a16="http://schemas.microsoft.com/office/drawing/2014/main" id="{C2BC0BFF-4E54-5CAE-B309-BCC2A5BD4903}"/>
              </a:ext>
            </a:extLst>
          </p:cNvPr>
          <p:cNvSpPr txBox="1"/>
          <p:nvPr/>
        </p:nvSpPr>
        <p:spPr>
          <a:xfrm>
            <a:off x="7766871" y="3321272"/>
            <a:ext cx="1475147" cy="369332"/>
          </a:xfrm>
          <a:prstGeom prst="rect">
            <a:avLst/>
          </a:prstGeom>
          <a:noFill/>
        </p:spPr>
        <p:txBody>
          <a:bodyPr wrap="none" rtlCol="0">
            <a:spAutoFit/>
          </a:bodyPr>
          <a:lstStyle/>
          <a:p>
            <a:r>
              <a:rPr lang="es-ES_tradnl" i="1" dirty="0"/>
              <a:t>Retorno</a:t>
            </a:r>
            <a:r>
              <a:rPr lang="es-ES_tradnl" i="1" baseline="-25000" dirty="0"/>
              <a:t>1</a:t>
            </a:r>
            <a:r>
              <a:rPr lang="es-ES_tradnl" i="1" dirty="0"/>
              <a:t> = 24</a:t>
            </a:r>
          </a:p>
        </p:txBody>
      </p:sp>
      <p:sp>
        <p:nvSpPr>
          <p:cNvPr id="31" name="Rectangle 30">
            <a:extLst>
              <a:ext uri="{FF2B5EF4-FFF2-40B4-BE49-F238E27FC236}">
                <a16:creationId xmlns:a16="http://schemas.microsoft.com/office/drawing/2014/main" id="{59B28F1D-A90E-7D92-6D26-2643195F86F5}"/>
              </a:ext>
            </a:extLst>
          </p:cNvPr>
          <p:cNvSpPr/>
          <p:nvPr/>
        </p:nvSpPr>
        <p:spPr>
          <a:xfrm>
            <a:off x="7097581" y="3898545"/>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32" name="Oval 31">
            <a:extLst>
              <a:ext uri="{FF2B5EF4-FFF2-40B4-BE49-F238E27FC236}">
                <a16:creationId xmlns:a16="http://schemas.microsoft.com/office/drawing/2014/main" id="{F16A9813-2D7F-ADBA-5D99-301001CA3016}"/>
              </a:ext>
            </a:extLst>
          </p:cNvPr>
          <p:cNvSpPr/>
          <p:nvPr/>
        </p:nvSpPr>
        <p:spPr>
          <a:xfrm>
            <a:off x="5152885" y="3917181"/>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33" name="Straight Arrow Connector 32">
            <a:extLst>
              <a:ext uri="{FF2B5EF4-FFF2-40B4-BE49-F238E27FC236}">
                <a16:creationId xmlns:a16="http://schemas.microsoft.com/office/drawing/2014/main" id="{4862C914-25FC-97AF-BBA2-94B30C8D0EB6}"/>
              </a:ext>
            </a:extLst>
          </p:cNvPr>
          <p:cNvCxnSpPr>
            <a:cxnSpLocks/>
          </p:cNvCxnSpPr>
          <p:nvPr/>
        </p:nvCxnSpPr>
        <p:spPr>
          <a:xfrm>
            <a:off x="6622526" y="4183406"/>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D1D2E94-EAB1-CE50-D506-DF903099DA7D}"/>
              </a:ext>
            </a:extLst>
          </p:cNvPr>
          <p:cNvSpPr txBox="1"/>
          <p:nvPr/>
        </p:nvSpPr>
        <p:spPr>
          <a:xfrm>
            <a:off x="6200831" y="4006244"/>
            <a:ext cx="441146" cy="400110"/>
          </a:xfrm>
          <a:prstGeom prst="rect">
            <a:avLst/>
          </a:prstGeom>
          <a:noFill/>
        </p:spPr>
        <p:txBody>
          <a:bodyPr wrap="none" rtlCol="0">
            <a:spAutoFit/>
          </a:bodyPr>
          <a:lstStyle/>
          <a:p>
            <a:r>
              <a:rPr lang="es-ES_tradnl" sz="2000" dirty="0"/>
              <a:t>…</a:t>
            </a:r>
          </a:p>
        </p:txBody>
      </p:sp>
      <p:sp>
        <p:nvSpPr>
          <p:cNvPr id="35" name="TextBox 34">
            <a:extLst>
              <a:ext uri="{FF2B5EF4-FFF2-40B4-BE49-F238E27FC236}">
                <a16:creationId xmlns:a16="http://schemas.microsoft.com/office/drawing/2014/main" id="{595935BC-9D51-ABE9-7E41-79CE2FCF211C}"/>
              </a:ext>
            </a:extLst>
          </p:cNvPr>
          <p:cNvSpPr txBox="1"/>
          <p:nvPr/>
        </p:nvSpPr>
        <p:spPr>
          <a:xfrm>
            <a:off x="7766871" y="4006244"/>
            <a:ext cx="1439881" cy="369332"/>
          </a:xfrm>
          <a:prstGeom prst="rect">
            <a:avLst/>
          </a:prstGeom>
          <a:noFill/>
        </p:spPr>
        <p:txBody>
          <a:bodyPr wrap="none" rtlCol="0">
            <a:spAutoFit/>
          </a:bodyPr>
          <a:lstStyle/>
          <a:p>
            <a:r>
              <a:rPr lang="es-ES_tradnl" i="1" dirty="0"/>
              <a:t>Retorno</a:t>
            </a:r>
            <a:r>
              <a:rPr lang="es-ES_tradnl" i="1" baseline="-25000" dirty="0"/>
              <a:t>2</a:t>
            </a:r>
            <a:r>
              <a:rPr lang="es-ES_tradnl" i="1" dirty="0"/>
              <a:t> = 21</a:t>
            </a:r>
          </a:p>
        </p:txBody>
      </p:sp>
      <p:cxnSp>
        <p:nvCxnSpPr>
          <p:cNvPr id="47" name="Straight Arrow Connector 46">
            <a:extLst>
              <a:ext uri="{FF2B5EF4-FFF2-40B4-BE49-F238E27FC236}">
                <a16:creationId xmlns:a16="http://schemas.microsoft.com/office/drawing/2014/main" id="{9A653FE7-91D6-663A-AD0E-761909567F5E}"/>
              </a:ext>
            </a:extLst>
          </p:cNvPr>
          <p:cNvCxnSpPr>
            <a:cxnSpLocks/>
          </p:cNvCxnSpPr>
          <p:nvPr/>
        </p:nvCxnSpPr>
        <p:spPr>
          <a:xfrm>
            <a:off x="5744417" y="4190910"/>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a:extLst>
              <a:ext uri="{FF2B5EF4-FFF2-40B4-BE49-F238E27FC236}">
                <a16:creationId xmlns:a16="http://schemas.microsoft.com/office/drawing/2014/main" id="{86029544-45D9-372B-9350-ECEE52C97D72}"/>
              </a:ext>
            </a:extLst>
          </p:cNvPr>
          <p:cNvPicPr>
            <a:picLocks noChangeAspect="1"/>
          </p:cNvPicPr>
          <p:nvPr/>
        </p:nvPicPr>
        <p:blipFill>
          <a:blip r:embed="rId4"/>
          <a:srcRect t="32740" b="22039"/>
          <a:stretch/>
        </p:blipFill>
        <p:spPr>
          <a:xfrm flipH="1">
            <a:off x="1416850" y="4672883"/>
            <a:ext cx="2464771" cy="1114612"/>
          </a:xfrm>
          <a:prstGeom prst="rect">
            <a:avLst/>
          </a:prstGeom>
        </p:spPr>
      </p:pic>
      <p:graphicFrame>
        <p:nvGraphicFramePr>
          <p:cNvPr id="51" name="Table 50">
            <a:extLst>
              <a:ext uri="{FF2B5EF4-FFF2-40B4-BE49-F238E27FC236}">
                <a16:creationId xmlns:a16="http://schemas.microsoft.com/office/drawing/2014/main" id="{3ADF9ABF-722D-F434-8023-39B5E79340F3}"/>
              </a:ext>
            </a:extLst>
          </p:cNvPr>
          <p:cNvGraphicFramePr>
            <a:graphicFrameLocks noGrp="1"/>
          </p:cNvGraphicFramePr>
          <p:nvPr/>
        </p:nvGraphicFramePr>
        <p:xfrm>
          <a:off x="1645847" y="3299757"/>
          <a:ext cx="2073271" cy="1371600"/>
        </p:xfrm>
        <a:graphic>
          <a:graphicData uri="http://schemas.openxmlformats.org/drawingml/2006/table">
            <a:tbl>
              <a:tblPr firstRow="1" bandRow="1">
                <a:tableStyleId>{21E4AEA4-8DFA-4A89-87EB-49C32662AFE0}</a:tableStyleId>
              </a:tblPr>
              <a:tblGrid>
                <a:gridCol w="763217">
                  <a:extLst>
                    <a:ext uri="{9D8B030D-6E8A-4147-A177-3AD203B41FA5}">
                      <a16:colId xmlns:a16="http://schemas.microsoft.com/office/drawing/2014/main" val="3243885932"/>
                    </a:ext>
                  </a:extLst>
                </a:gridCol>
                <a:gridCol w="501161">
                  <a:extLst>
                    <a:ext uri="{9D8B030D-6E8A-4147-A177-3AD203B41FA5}">
                      <a16:colId xmlns:a16="http://schemas.microsoft.com/office/drawing/2014/main" val="2451977212"/>
                    </a:ext>
                  </a:extLst>
                </a:gridCol>
                <a:gridCol w="386862">
                  <a:extLst>
                    <a:ext uri="{9D8B030D-6E8A-4147-A177-3AD203B41FA5}">
                      <a16:colId xmlns:a16="http://schemas.microsoft.com/office/drawing/2014/main" val="2421219030"/>
                    </a:ext>
                  </a:extLst>
                </a:gridCol>
                <a:gridCol w="422031">
                  <a:extLst>
                    <a:ext uri="{9D8B030D-6E8A-4147-A177-3AD203B41FA5}">
                      <a16:colId xmlns:a16="http://schemas.microsoft.com/office/drawing/2014/main" val="2992476764"/>
                    </a:ext>
                  </a:extLst>
                </a:gridCol>
              </a:tblGrid>
              <a:tr h="240334">
                <a:tc>
                  <a:txBody>
                    <a:bodyPr/>
                    <a:lstStyle/>
                    <a:p>
                      <a:r>
                        <a:rPr lang="es-ES_tradnl" sz="1200" dirty="0"/>
                        <a:t>Política</a:t>
                      </a:r>
                    </a:p>
                  </a:txBody>
                  <a:tcPr/>
                </a:tc>
                <a:tc>
                  <a:txBody>
                    <a:bodyPr/>
                    <a:lstStyle/>
                    <a:p>
                      <a:pPr algn="ctr"/>
                      <a:r>
                        <a:rPr lang="es-ES_tradnl" sz="1200" dirty="0"/>
                        <a:t>a</a:t>
                      </a:r>
                      <a:r>
                        <a:rPr lang="es-ES_tradnl" sz="1200" baseline="-25000" dirty="0"/>
                        <a:t>1</a:t>
                      </a:r>
                    </a:p>
                  </a:txBody>
                  <a:tcPr/>
                </a:tc>
                <a:tc>
                  <a:txBody>
                    <a:bodyPr/>
                    <a:lstStyle/>
                    <a:p>
                      <a:pPr algn="ctr"/>
                      <a:r>
                        <a:rPr lang="es-ES_tradnl" sz="1200" dirty="0"/>
                        <a:t>a</a:t>
                      </a:r>
                      <a:r>
                        <a:rPr lang="es-ES_tradnl" sz="1200" baseline="-25000" dirty="0"/>
                        <a:t>2</a:t>
                      </a:r>
                    </a:p>
                  </a:txBody>
                  <a:tcPr/>
                </a:tc>
                <a:tc>
                  <a:txBody>
                    <a:bodyPr/>
                    <a:lstStyle/>
                    <a:p>
                      <a:pPr algn="ctr"/>
                      <a:r>
                        <a:rPr lang="es-ES_tradnl" sz="1200" dirty="0"/>
                        <a:t>a</a:t>
                      </a:r>
                      <a:r>
                        <a:rPr lang="es-ES_tradnl" sz="1200" baseline="-25000" dirty="0"/>
                        <a:t>3</a:t>
                      </a:r>
                    </a:p>
                  </a:txBody>
                  <a:tcPr/>
                </a:tc>
                <a:extLst>
                  <a:ext uri="{0D108BD9-81ED-4DB2-BD59-A6C34878D82A}">
                    <a16:rowId xmlns:a16="http://schemas.microsoft.com/office/drawing/2014/main" val="3045422639"/>
                  </a:ext>
                </a:extLst>
              </a:tr>
              <a:tr h="240334">
                <a:tc>
                  <a:txBody>
                    <a:bodyPr/>
                    <a:lstStyle/>
                    <a:p>
                      <a:r>
                        <a:rPr lang="es-ES_tradnl" sz="1200" dirty="0"/>
                        <a:t>s</a:t>
                      </a:r>
                      <a:r>
                        <a:rPr lang="es-ES_tradnl" sz="1200" baseline="-25000" dirty="0"/>
                        <a:t>1</a:t>
                      </a:r>
                    </a:p>
                  </a:txBody>
                  <a:tcPr/>
                </a:tc>
                <a:tc>
                  <a:txBody>
                    <a:bodyPr/>
                    <a:lstStyle/>
                    <a:p>
                      <a:pPr algn="ctr"/>
                      <a:r>
                        <a:rPr lang="es-ES_tradnl" sz="1200" dirty="0"/>
                        <a:t>0.5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0.2</a:t>
                      </a:r>
                    </a:p>
                  </a:txBody>
                  <a:tcPr/>
                </a:tc>
                <a:extLst>
                  <a:ext uri="{0D108BD9-81ED-4DB2-BD59-A6C34878D82A}">
                    <a16:rowId xmlns:a16="http://schemas.microsoft.com/office/drawing/2014/main" val="2623591404"/>
                  </a:ext>
                </a:extLst>
              </a:tr>
              <a:tr h="240334">
                <a:tc>
                  <a:txBody>
                    <a:bodyPr/>
                    <a:lstStyle/>
                    <a:p>
                      <a:r>
                        <a:rPr lang="es-ES_tradnl" sz="1200" dirty="0"/>
                        <a:t>s</a:t>
                      </a:r>
                      <a:r>
                        <a:rPr lang="es-ES_tradnl" sz="1200" baseline="-25000" dirty="0"/>
                        <a:t>2</a:t>
                      </a:r>
                    </a:p>
                  </a:txBody>
                  <a:tcPr/>
                </a:tc>
                <a:tc>
                  <a:txBody>
                    <a:bodyPr/>
                    <a:lstStyle/>
                    <a:p>
                      <a:pPr algn="ct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0.8</a:t>
                      </a:r>
                    </a:p>
                  </a:txBody>
                  <a:tcPr/>
                </a:tc>
                <a:extLst>
                  <a:ext uri="{0D108BD9-81ED-4DB2-BD59-A6C34878D82A}">
                    <a16:rowId xmlns:a16="http://schemas.microsoft.com/office/drawing/2014/main" val="631501757"/>
                  </a:ext>
                </a:extLst>
              </a:tr>
              <a:tr h="259713">
                <a:tc>
                  <a:txBody>
                    <a:bodyPr/>
                    <a:lstStyle/>
                    <a:p>
                      <a:r>
                        <a:rPr lang="es-ES_tradnl" sz="1200" dirty="0"/>
                        <a:t>s</a:t>
                      </a:r>
                      <a:r>
                        <a:rPr lang="es-ES_tradnl" sz="12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a:t>
                      </a:r>
                    </a:p>
                  </a:txBody>
                  <a:tcPr/>
                </a:tc>
                <a:extLst>
                  <a:ext uri="{0D108BD9-81ED-4DB2-BD59-A6C34878D82A}">
                    <a16:rowId xmlns:a16="http://schemas.microsoft.com/office/drawing/2014/main" val="3184158567"/>
                  </a:ext>
                </a:extLst>
              </a:tr>
              <a:tr h="240334">
                <a:tc>
                  <a:txBody>
                    <a:bodyPr/>
                    <a:lstStyle/>
                    <a:p>
                      <a:r>
                        <a:rPr lang="es-ES_tradnl" sz="1200" dirty="0"/>
                        <a:t>s</a:t>
                      </a:r>
                      <a:r>
                        <a:rPr lang="es-ES_tradnl" sz="1200" baseline="-25000" dirty="0"/>
                        <a:t>4</a:t>
                      </a:r>
                    </a:p>
                  </a:txBody>
                  <a:tcPr/>
                </a:tc>
                <a:tc>
                  <a:txBody>
                    <a:bodyPr/>
                    <a:lstStyle/>
                    <a:p>
                      <a:pPr algn="ctr"/>
                      <a:r>
                        <a:rPr lang="es-ES_tradnl" sz="12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extLst>
                  <a:ext uri="{0D108BD9-81ED-4DB2-BD59-A6C34878D82A}">
                    <a16:rowId xmlns:a16="http://schemas.microsoft.com/office/drawing/2014/main" val="693886389"/>
                  </a:ext>
                </a:extLst>
              </a:tr>
            </a:tbl>
          </a:graphicData>
        </a:graphic>
      </p:graphicFrame>
      <p:cxnSp>
        <p:nvCxnSpPr>
          <p:cNvPr id="55" name="Straight Arrow Connector 54">
            <a:extLst>
              <a:ext uri="{FF2B5EF4-FFF2-40B4-BE49-F238E27FC236}">
                <a16:creationId xmlns:a16="http://schemas.microsoft.com/office/drawing/2014/main" id="{8C31C25D-1ACB-1623-8646-8D4EFACD6D09}"/>
              </a:ext>
            </a:extLst>
          </p:cNvPr>
          <p:cNvCxnSpPr>
            <a:cxnSpLocks/>
          </p:cNvCxnSpPr>
          <p:nvPr/>
        </p:nvCxnSpPr>
        <p:spPr>
          <a:xfrm flipV="1">
            <a:off x="3719118" y="3690604"/>
            <a:ext cx="1371628" cy="137769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AACB6F5B-4BD4-6E05-4A1D-07406927753C}"/>
              </a:ext>
            </a:extLst>
          </p:cNvPr>
          <p:cNvCxnSpPr>
            <a:cxnSpLocks/>
          </p:cNvCxnSpPr>
          <p:nvPr/>
        </p:nvCxnSpPr>
        <p:spPr>
          <a:xfrm flipV="1">
            <a:off x="3780692" y="4283601"/>
            <a:ext cx="1310054" cy="8575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Content Placeholder 3">
            <a:extLst>
              <a:ext uri="{FF2B5EF4-FFF2-40B4-BE49-F238E27FC236}">
                <a16:creationId xmlns:a16="http://schemas.microsoft.com/office/drawing/2014/main" id="{65D03CE0-DA55-60AD-748F-FC697095D3AD}"/>
              </a:ext>
            </a:extLst>
          </p:cNvPr>
          <p:cNvSpPr>
            <a:spLocks noGrp="1"/>
          </p:cNvSpPr>
          <p:nvPr>
            <p:ph idx="1"/>
          </p:nvPr>
        </p:nvSpPr>
        <p:spPr>
          <a:xfrm>
            <a:off x="700635" y="2146041"/>
            <a:ext cx="10691265" cy="3939072"/>
          </a:xfrm>
        </p:spPr>
        <p:txBody>
          <a:bodyPr>
            <a:normAutofit/>
          </a:bodyPr>
          <a:lstStyle/>
          <a:p>
            <a:pPr marL="0" indent="0">
              <a:buNone/>
            </a:pPr>
            <a:r>
              <a:rPr lang="es-ES" dirty="0"/>
              <a:t>Si un agente parte de un estado y siempre actúa siguiendo una política determinada... </a:t>
            </a:r>
          </a:p>
          <a:p>
            <a:pPr marL="0" indent="0">
              <a:buNone/>
            </a:pPr>
            <a:r>
              <a:rPr lang="es-ES" dirty="0"/>
              <a:t>¿Cuál es el rendimiento que puede esperar obtener?</a:t>
            </a:r>
          </a:p>
        </p:txBody>
      </p:sp>
      <p:sp>
        <p:nvSpPr>
          <p:cNvPr id="13" name="TextBox 12">
            <a:extLst>
              <a:ext uri="{FF2B5EF4-FFF2-40B4-BE49-F238E27FC236}">
                <a16:creationId xmlns:a16="http://schemas.microsoft.com/office/drawing/2014/main" id="{1218F0B0-D8B5-9C8B-44AA-73D7D277B935}"/>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¿Qué significa "valor"?</a:t>
            </a:r>
          </a:p>
        </p:txBody>
      </p:sp>
    </p:spTree>
    <p:extLst>
      <p:ext uri="{BB962C8B-B14F-4D97-AF65-F5344CB8AC3E}">
        <p14:creationId xmlns:p14="http://schemas.microsoft.com/office/powerpoint/2010/main" val="14857183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DAC4B6-4FCA-8727-C0FD-DC71F22B42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636A3F-531C-C5CE-CFE6-700FC41A6B68}"/>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8338A7B2-BEA6-63AE-D7DF-909E52AB9F8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912FC322-BBF9-D379-7A26-1D7E50EC8DAE}"/>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Rectangle 7">
            <a:extLst>
              <a:ext uri="{FF2B5EF4-FFF2-40B4-BE49-F238E27FC236}">
                <a16:creationId xmlns:a16="http://schemas.microsoft.com/office/drawing/2014/main" id="{E947F5D6-3510-6534-B212-E89344C0A01C}"/>
              </a:ext>
            </a:extLst>
          </p:cNvPr>
          <p:cNvSpPr/>
          <p:nvPr/>
        </p:nvSpPr>
        <p:spPr>
          <a:xfrm>
            <a:off x="7097581" y="3213573"/>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9" name="Oval 8">
            <a:extLst>
              <a:ext uri="{FF2B5EF4-FFF2-40B4-BE49-F238E27FC236}">
                <a16:creationId xmlns:a16="http://schemas.microsoft.com/office/drawing/2014/main" id="{1751B704-1ADF-BCC9-8B8C-3087611AC82D}"/>
              </a:ext>
            </a:extLst>
          </p:cNvPr>
          <p:cNvSpPr/>
          <p:nvPr/>
        </p:nvSpPr>
        <p:spPr>
          <a:xfrm>
            <a:off x="5152885" y="3232209"/>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11" name="Straight Arrow Connector 10">
            <a:extLst>
              <a:ext uri="{FF2B5EF4-FFF2-40B4-BE49-F238E27FC236}">
                <a16:creationId xmlns:a16="http://schemas.microsoft.com/office/drawing/2014/main" id="{91928D50-A552-9A8F-ED2E-9529D17AF0EC}"/>
              </a:ext>
            </a:extLst>
          </p:cNvPr>
          <p:cNvCxnSpPr>
            <a:cxnSpLocks/>
          </p:cNvCxnSpPr>
          <p:nvPr/>
        </p:nvCxnSpPr>
        <p:spPr>
          <a:xfrm>
            <a:off x="5744417" y="3517071"/>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9303451-EDC4-5621-CD3A-3BC7DE2F8335}"/>
              </a:ext>
            </a:extLst>
          </p:cNvPr>
          <p:cNvCxnSpPr>
            <a:cxnSpLocks/>
          </p:cNvCxnSpPr>
          <p:nvPr/>
        </p:nvCxnSpPr>
        <p:spPr>
          <a:xfrm>
            <a:off x="6622526" y="349843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4DBC7E87-1CDC-D5C8-1F85-9856FB94FF82}"/>
              </a:ext>
            </a:extLst>
          </p:cNvPr>
          <p:cNvSpPr txBox="1"/>
          <p:nvPr/>
        </p:nvSpPr>
        <p:spPr>
          <a:xfrm>
            <a:off x="6200831" y="3321272"/>
            <a:ext cx="441146" cy="400110"/>
          </a:xfrm>
          <a:prstGeom prst="rect">
            <a:avLst/>
          </a:prstGeom>
          <a:noFill/>
        </p:spPr>
        <p:txBody>
          <a:bodyPr wrap="none" rtlCol="0">
            <a:spAutoFit/>
          </a:bodyPr>
          <a:lstStyle/>
          <a:p>
            <a:r>
              <a:rPr lang="es-ES_tradnl" sz="2000" dirty="0"/>
              <a:t>…</a:t>
            </a:r>
          </a:p>
        </p:txBody>
      </p:sp>
      <p:sp>
        <p:nvSpPr>
          <p:cNvPr id="30" name="TextBox 29">
            <a:extLst>
              <a:ext uri="{FF2B5EF4-FFF2-40B4-BE49-F238E27FC236}">
                <a16:creationId xmlns:a16="http://schemas.microsoft.com/office/drawing/2014/main" id="{82150299-0D77-A02A-CA85-A82AC7F4ADA2}"/>
              </a:ext>
            </a:extLst>
          </p:cNvPr>
          <p:cNvSpPr txBox="1"/>
          <p:nvPr/>
        </p:nvSpPr>
        <p:spPr>
          <a:xfrm>
            <a:off x="7766871" y="3321272"/>
            <a:ext cx="1475147" cy="369332"/>
          </a:xfrm>
          <a:prstGeom prst="rect">
            <a:avLst/>
          </a:prstGeom>
          <a:noFill/>
        </p:spPr>
        <p:txBody>
          <a:bodyPr wrap="none" rtlCol="0">
            <a:spAutoFit/>
          </a:bodyPr>
          <a:lstStyle/>
          <a:p>
            <a:r>
              <a:rPr lang="es-ES_tradnl" i="1" dirty="0"/>
              <a:t>Retorno</a:t>
            </a:r>
            <a:r>
              <a:rPr lang="es-ES_tradnl" i="1" baseline="-25000" dirty="0"/>
              <a:t>1</a:t>
            </a:r>
            <a:r>
              <a:rPr lang="es-ES_tradnl" i="1" dirty="0"/>
              <a:t> = 24</a:t>
            </a:r>
          </a:p>
        </p:txBody>
      </p:sp>
      <p:sp>
        <p:nvSpPr>
          <p:cNvPr id="31" name="Rectangle 30">
            <a:extLst>
              <a:ext uri="{FF2B5EF4-FFF2-40B4-BE49-F238E27FC236}">
                <a16:creationId xmlns:a16="http://schemas.microsoft.com/office/drawing/2014/main" id="{163D5CE2-9052-7D2F-CC88-DC26D5356734}"/>
              </a:ext>
            </a:extLst>
          </p:cNvPr>
          <p:cNvSpPr/>
          <p:nvPr/>
        </p:nvSpPr>
        <p:spPr>
          <a:xfrm>
            <a:off x="7097581" y="3898545"/>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32" name="Oval 31">
            <a:extLst>
              <a:ext uri="{FF2B5EF4-FFF2-40B4-BE49-F238E27FC236}">
                <a16:creationId xmlns:a16="http://schemas.microsoft.com/office/drawing/2014/main" id="{A74B1FB1-FD2A-D2AC-45BC-288C58BA7405}"/>
              </a:ext>
            </a:extLst>
          </p:cNvPr>
          <p:cNvSpPr/>
          <p:nvPr/>
        </p:nvSpPr>
        <p:spPr>
          <a:xfrm>
            <a:off x="5152885" y="3917181"/>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33" name="Straight Arrow Connector 32">
            <a:extLst>
              <a:ext uri="{FF2B5EF4-FFF2-40B4-BE49-F238E27FC236}">
                <a16:creationId xmlns:a16="http://schemas.microsoft.com/office/drawing/2014/main" id="{1D237783-4F33-345E-8B9D-4561F89105C4}"/>
              </a:ext>
            </a:extLst>
          </p:cNvPr>
          <p:cNvCxnSpPr>
            <a:cxnSpLocks/>
          </p:cNvCxnSpPr>
          <p:nvPr/>
        </p:nvCxnSpPr>
        <p:spPr>
          <a:xfrm>
            <a:off x="6622526" y="4183406"/>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D934F792-892F-4A49-A4C1-0666C1520464}"/>
              </a:ext>
            </a:extLst>
          </p:cNvPr>
          <p:cNvSpPr txBox="1"/>
          <p:nvPr/>
        </p:nvSpPr>
        <p:spPr>
          <a:xfrm>
            <a:off x="6200831" y="4006244"/>
            <a:ext cx="441146" cy="400110"/>
          </a:xfrm>
          <a:prstGeom prst="rect">
            <a:avLst/>
          </a:prstGeom>
          <a:noFill/>
        </p:spPr>
        <p:txBody>
          <a:bodyPr wrap="none" rtlCol="0">
            <a:spAutoFit/>
          </a:bodyPr>
          <a:lstStyle/>
          <a:p>
            <a:r>
              <a:rPr lang="es-ES_tradnl" sz="2000" dirty="0"/>
              <a:t>…</a:t>
            </a:r>
          </a:p>
        </p:txBody>
      </p:sp>
      <p:sp>
        <p:nvSpPr>
          <p:cNvPr id="35" name="TextBox 34">
            <a:extLst>
              <a:ext uri="{FF2B5EF4-FFF2-40B4-BE49-F238E27FC236}">
                <a16:creationId xmlns:a16="http://schemas.microsoft.com/office/drawing/2014/main" id="{CDFFF7A3-76B9-2FE5-B7A8-CB83EC34B3B1}"/>
              </a:ext>
            </a:extLst>
          </p:cNvPr>
          <p:cNvSpPr txBox="1"/>
          <p:nvPr/>
        </p:nvSpPr>
        <p:spPr>
          <a:xfrm>
            <a:off x="7766871" y="4006244"/>
            <a:ext cx="1439881" cy="369332"/>
          </a:xfrm>
          <a:prstGeom prst="rect">
            <a:avLst/>
          </a:prstGeom>
          <a:noFill/>
        </p:spPr>
        <p:txBody>
          <a:bodyPr wrap="none" rtlCol="0">
            <a:spAutoFit/>
          </a:bodyPr>
          <a:lstStyle/>
          <a:p>
            <a:r>
              <a:rPr lang="es-ES_tradnl" i="1" dirty="0"/>
              <a:t>Retorno</a:t>
            </a:r>
            <a:r>
              <a:rPr lang="es-ES_tradnl" i="1" baseline="-25000" dirty="0"/>
              <a:t>2</a:t>
            </a:r>
            <a:r>
              <a:rPr lang="es-ES_tradnl" i="1" dirty="0"/>
              <a:t> = 21</a:t>
            </a:r>
          </a:p>
        </p:txBody>
      </p:sp>
      <p:sp>
        <p:nvSpPr>
          <p:cNvPr id="41" name="Rectangle 40">
            <a:extLst>
              <a:ext uri="{FF2B5EF4-FFF2-40B4-BE49-F238E27FC236}">
                <a16:creationId xmlns:a16="http://schemas.microsoft.com/office/drawing/2014/main" id="{9AF0BC11-8983-C4A0-8187-C6BCBDC9E873}"/>
              </a:ext>
            </a:extLst>
          </p:cNvPr>
          <p:cNvSpPr/>
          <p:nvPr/>
        </p:nvSpPr>
        <p:spPr>
          <a:xfrm>
            <a:off x="7097581" y="5122490"/>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42" name="Oval 41">
            <a:extLst>
              <a:ext uri="{FF2B5EF4-FFF2-40B4-BE49-F238E27FC236}">
                <a16:creationId xmlns:a16="http://schemas.microsoft.com/office/drawing/2014/main" id="{0FB670E9-0A65-0ECD-5971-AF2537507BD7}"/>
              </a:ext>
            </a:extLst>
          </p:cNvPr>
          <p:cNvSpPr/>
          <p:nvPr/>
        </p:nvSpPr>
        <p:spPr>
          <a:xfrm>
            <a:off x="5152885" y="5141126"/>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43" name="Straight Arrow Connector 42">
            <a:extLst>
              <a:ext uri="{FF2B5EF4-FFF2-40B4-BE49-F238E27FC236}">
                <a16:creationId xmlns:a16="http://schemas.microsoft.com/office/drawing/2014/main" id="{AED40F6D-6A24-0AFD-5410-77AB5F623320}"/>
              </a:ext>
            </a:extLst>
          </p:cNvPr>
          <p:cNvCxnSpPr>
            <a:cxnSpLocks/>
          </p:cNvCxnSpPr>
          <p:nvPr/>
        </p:nvCxnSpPr>
        <p:spPr>
          <a:xfrm>
            <a:off x="6622526" y="5407351"/>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BE68990B-C8D7-F03F-8A3F-9C2A6CC9163C}"/>
              </a:ext>
            </a:extLst>
          </p:cNvPr>
          <p:cNvSpPr txBox="1"/>
          <p:nvPr/>
        </p:nvSpPr>
        <p:spPr>
          <a:xfrm>
            <a:off x="6200831" y="5230189"/>
            <a:ext cx="441146" cy="400110"/>
          </a:xfrm>
          <a:prstGeom prst="rect">
            <a:avLst/>
          </a:prstGeom>
          <a:noFill/>
        </p:spPr>
        <p:txBody>
          <a:bodyPr wrap="none" rtlCol="0">
            <a:spAutoFit/>
          </a:bodyPr>
          <a:lstStyle/>
          <a:p>
            <a:r>
              <a:rPr lang="es-ES_tradnl" sz="2000" dirty="0"/>
              <a:t>…</a:t>
            </a:r>
          </a:p>
        </p:txBody>
      </p:sp>
      <p:sp>
        <p:nvSpPr>
          <p:cNvPr id="45" name="TextBox 44">
            <a:extLst>
              <a:ext uri="{FF2B5EF4-FFF2-40B4-BE49-F238E27FC236}">
                <a16:creationId xmlns:a16="http://schemas.microsoft.com/office/drawing/2014/main" id="{8781E548-1D3B-0A18-3C66-34701733A7C1}"/>
              </a:ext>
            </a:extLst>
          </p:cNvPr>
          <p:cNvSpPr txBox="1"/>
          <p:nvPr/>
        </p:nvSpPr>
        <p:spPr>
          <a:xfrm>
            <a:off x="7766871" y="5230189"/>
            <a:ext cx="1446293" cy="369332"/>
          </a:xfrm>
          <a:prstGeom prst="rect">
            <a:avLst/>
          </a:prstGeom>
          <a:noFill/>
        </p:spPr>
        <p:txBody>
          <a:bodyPr wrap="none" rtlCol="0">
            <a:spAutoFit/>
          </a:bodyPr>
          <a:lstStyle/>
          <a:p>
            <a:r>
              <a:rPr lang="es-ES_tradnl" i="1" dirty="0" err="1"/>
              <a:t>Retorno</a:t>
            </a:r>
            <a:r>
              <a:rPr lang="es-ES_tradnl" i="1" baseline="-25000" dirty="0" err="1"/>
              <a:t>n</a:t>
            </a:r>
            <a:r>
              <a:rPr lang="es-ES_tradnl" i="1" dirty="0"/>
              <a:t> = 28</a:t>
            </a:r>
          </a:p>
        </p:txBody>
      </p:sp>
      <p:sp>
        <p:nvSpPr>
          <p:cNvPr id="46" name="TextBox 45">
            <a:extLst>
              <a:ext uri="{FF2B5EF4-FFF2-40B4-BE49-F238E27FC236}">
                <a16:creationId xmlns:a16="http://schemas.microsoft.com/office/drawing/2014/main" id="{5EDB052F-32F5-99A6-1DB8-62BBB93F4491}"/>
              </a:ext>
            </a:extLst>
          </p:cNvPr>
          <p:cNvSpPr txBox="1"/>
          <p:nvPr/>
        </p:nvSpPr>
        <p:spPr>
          <a:xfrm rot="5400000">
            <a:off x="6221349" y="4618216"/>
            <a:ext cx="441146" cy="400110"/>
          </a:xfrm>
          <a:prstGeom prst="rect">
            <a:avLst/>
          </a:prstGeom>
          <a:noFill/>
        </p:spPr>
        <p:txBody>
          <a:bodyPr wrap="none" rtlCol="0">
            <a:spAutoFit/>
          </a:bodyPr>
          <a:lstStyle/>
          <a:p>
            <a:r>
              <a:rPr lang="es-ES_tradnl" sz="2000" dirty="0"/>
              <a:t>…</a:t>
            </a:r>
          </a:p>
        </p:txBody>
      </p:sp>
      <p:cxnSp>
        <p:nvCxnSpPr>
          <p:cNvPr id="47" name="Straight Arrow Connector 46">
            <a:extLst>
              <a:ext uri="{FF2B5EF4-FFF2-40B4-BE49-F238E27FC236}">
                <a16:creationId xmlns:a16="http://schemas.microsoft.com/office/drawing/2014/main" id="{192B16B7-EAA7-EBC0-F2C2-FFB32A425699}"/>
              </a:ext>
            </a:extLst>
          </p:cNvPr>
          <p:cNvCxnSpPr>
            <a:cxnSpLocks/>
          </p:cNvCxnSpPr>
          <p:nvPr/>
        </p:nvCxnSpPr>
        <p:spPr>
          <a:xfrm>
            <a:off x="5744417" y="4190910"/>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5CBA880F-B23F-9F6D-5A83-2785BE238C92}"/>
              </a:ext>
            </a:extLst>
          </p:cNvPr>
          <p:cNvCxnSpPr>
            <a:cxnSpLocks/>
          </p:cNvCxnSpPr>
          <p:nvPr/>
        </p:nvCxnSpPr>
        <p:spPr>
          <a:xfrm>
            <a:off x="5744417" y="5407261"/>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a:extLst>
              <a:ext uri="{FF2B5EF4-FFF2-40B4-BE49-F238E27FC236}">
                <a16:creationId xmlns:a16="http://schemas.microsoft.com/office/drawing/2014/main" id="{3EE17218-C52F-8D08-4335-891EF912BC7F}"/>
              </a:ext>
            </a:extLst>
          </p:cNvPr>
          <p:cNvPicPr>
            <a:picLocks noChangeAspect="1"/>
          </p:cNvPicPr>
          <p:nvPr/>
        </p:nvPicPr>
        <p:blipFill>
          <a:blip r:embed="rId4"/>
          <a:srcRect t="32740" b="22039"/>
          <a:stretch/>
        </p:blipFill>
        <p:spPr>
          <a:xfrm flipH="1">
            <a:off x="1416850" y="4672883"/>
            <a:ext cx="2464771" cy="1114612"/>
          </a:xfrm>
          <a:prstGeom prst="rect">
            <a:avLst/>
          </a:prstGeom>
        </p:spPr>
      </p:pic>
      <p:graphicFrame>
        <p:nvGraphicFramePr>
          <p:cNvPr id="51" name="Table 50">
            <a:extLst>
              <a:ext uri="{FF2B5EF4-FFF2-40B4-BE49-F238E27FC236}">
                <a16:creationId xmlns:a16="http://schemas.microsoft.com/office/drawing/2014/main" id="{2D579661-A9AB-DA4B-0236-FECC4A379F11}"/>
              </a:ext>
            </a:extLst>
          </p:cNvPr>
          <p:cNvGraphicFramePr>
            <a:graphicFrameLocks noGrp="1"/>
          </p:cNvGraphicFramePr>
          <p:nvPr/>
        </p:nvGraphicFramePr>
        <p:xfrm>
          <a:off x="1645847" y="3299757"/>
          <a:ext cx="2073271" cy="1371600"/>
        </p:xfrm>
        <a:graphic>
          <a:graphicData uri="http://schemas.openxmlformats.org/drawingml/2006/table">
            <a:tbl>
              <a:tblPr firstRow="1" bandRow="1">
                <a:tableStyleId>{21E4AEA4-8DFA-4A89-87EB-49C32662AFE0}</a:tableStyleId>
              </a:tblPr>
              <a:tblGrid>
                <a:gridCol w="763217">
                  <a:extLst>
                    <a:ext uri="{9D8B030D-6E8A-4147-A177-3AD203B41FA5}">
                      <a16:colId xmlns:a16="http://schemas.microsoft.com/office/drawing/2014/main" val="3243885932"/>
                    </a:ext>
                  </a:extLst>
                </a:gridCol>
                <a:gridCol w="501161">
                  <a:extLst>
                    <a:ext uri="{9D8B030D-6E8A-4147-A177-3AD203B41FA5}">
                      <a16:colId xmlns:a16="http://schemas.microsoft.com/office/drawing/2014/main" val="2451977212"/>
                    </a:ext>
                  </a:extLst>
                </a:gridCol>
                <a:gridCol w="386862">
                  <a:extLst>
                    <a:ext uri="{9D8B030D-6E8A-4147-A177-3AD203B41FA5}">
                      <a16:colId xmlns:a16="http://schemas.microsoft.com/office/drawing/2014/main" val="2421219030"/>
                    </a:ext>
                  </a:extLst>
                </a:gridCol>
                <a:gridCol w="422031">
                  <a:extLst>
                    <a:ext uri="{9D8B030D-6E8A-4147-A177-3AD203B41FA5}">
                      <a16:colId xmlns:a16="http://schemas.microsoft.com/office/drawing/2014/main" val="2992476764"/>
                    </a:ext>
                  </a:extLst>
                </a:gridCol>
              </a:tblGrid>
              <a:tr h="240334">
                <a:tc>
                  <a:txBody>
                    <a:bodyPr/>
                    <a:lstStyle/>
                    <a:p>
                      <a:r>
                        <a:rPr lang="es-ES_tradnl" sz="1200" dirty="0"/>
                        <a:t>Política</a:t>
                      </a:r>
                    </a:p>
                  </a:txBody>
                  <a:tcPr/>
                </a:tc>
                <a:tc>
                  <a:txBody>
                    <a:bodyPr/>
                    <a:lstStyle/>
                    <a:p>
                      <a:pPr algn="ctr"/>
                      <a:r>
                        <a:rPr lang="es-ES_tradnl" sz="1200" dirty="0"/>
                        <a:t>a</a:t>
                      </a:r>
                      <a:r>
                        <a:rPr lang="es-ES_tradnl" sz="1200" baseline="-25000" dirty="0"/>
                        <a:t>1</a:t>
                      </a:r>
                    </a:p>
                  </a:txBody>
                  <a:tcPr/>
                </a:tc>
                <a:tc>
                  <a:txBody>
                    <a:bodyPr/>
                    <a:lstStyle/>
                    <a:p>
                      <a:pPr algn="ctr"/>
                      <a:r>
                        <a:rPr lang="es-ES_tradnl" sz="1200" dirty="0"/>
                        <a:t>a</a:t>
                      </a:r>
                      <a:r>
                        <a:rPr lang="es-ES_tradnl" sz="1200" baseline="-25000" dirty="0"/>
                        <a:t>2</a:t>
                      </a:r>
                    </a:p>
                  </a:txBody>
                  <a:tcPr/>
                </a:tc>
                <a:tc>
                  <a:txBody>
                    <a:bodyPr/>
                    <a:lstStyle/>
                    <a:p>
                      <a:pPr algn="ctr"/>
                      <a:r>
                        <a:rPr lang="es-ES_tradnl" sz="1200" dirty="0"/>
                        <a:t>a</a:t>
                      </a:r>
                      <a:r>
                        <a:rPr lang="es-ES_tradnl" sz="1200" baseline="-25000" dirty="0"/>
                        <a:t>3</a:t>
                      </a:r>
                    </a:p>
                  </a:txBody>
                  <a:tcPr/>
                </a:tc>
                <a:extLst>
                  <a:ext uri="{0D108BD9-81ED-4DB2-BD59-A6C34878D82A}">
                    <a16:rowId xmlns:a16="http://schemas.microsoft.com/office/drawing/2014/main" val="3045422639"/>
                  </a:ext>
                </a:extLst>
              </a:tr>
              <a:tr h="240334">
                <a:tc>
                  <a:txBody>
                    <a:bodyPr/>
                    <a:lstStyle/>
                    <a:p>
                      <a:r>
                        <a:rPr lang="es-ES_tradnl" sz="1200" dirty="0"/>
                        <a:t>s</a:t>
                      </a:r>
                      <a:r>
                        <a:rPr lang="es-ES_tradnl" sz="1200" baseline="-25000" dirty="0"/>
                        <a:t>1</a:t>
                      </a:r>
                    </a:p>
                  </a:txBody>
                  <a:tcPr/>
                </a:tc>
                <a:tc>
                  <a:txBody>
                    <a:bodyPr/>
                    <a:lstStyle/>
                    <a:p>
                      <a:pPr algn="ctr"/>
                      <a:r>
                        <a:rPr lang="es-ES_tradnl" sz="1200" dirty="0"/>
                        <a:t>0.5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0.2</a:t>
                      </a:r>
                    </a:p>
                  </a:txBody>
                  <a:tcPr/>
                </a:tc>
                <a:extLst>
                  <a:ext uri="{0D108BD9-81ED-4DB2-BD59-A6C34878D82A}">
                    <a16:rowId xmlns:a16="http://schemas.microsoft.com/office/drawing/2014/main" val="2623591404"/>
                  </a:ext>
                </a:extLst>
              </a:tr>
              <a:tr h="240334">
                <a:tc>
                  <a:txBody>
                    <a:bodyPr/>
                    <a:lstStyle/>
                    <a:p>
                      <a:r>
                        <a:rPr lang="es-ES_tradnl" sz="1200" dirty="0"/>
                        <a:t>s</a:t>
                      </a:r>
                      <a:r>
                        <a:rPr lang="es-ES_tradnl" sz="1200" baseline="-25000" dirty="0"/>
                        <a:t>2</a:t>
                      </a:r>
                    </a:p>
                  </a:txBody>
                  <a:tcPr/>
                </a:tc>
                <a:tc>
                  <a:txBody>
                    <a:bodyPr/>
                    <a:lstStyle/>
                    <a:p>
                      <a:pPr algn="ct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0.8</a:t>
                      </a:r>
                    </a:p>
                  </a:txBody>
                  <a:tcPr/>
                </a:tc>
                <a:extLst>
                  <a:ext uri="{0D108BD9-81ED-4DB2-BD59-A6C34878D82A}">
                    <a16:rowId xmlns:a16="http://schemas.microsoft.com/office/drawing/2014/main" val="631501757"/>
                  </a:ext>
                </a:extLst>
              </a:tr>
              <a:tr h="259713">
                <a:tc>
                  <a:txBody>
                    <a:bodyPr/>
                    <a:lstStyle/>
                    <a:p>
                      <a:r>
                        <a:rPr lang="es-ES_tradnl" sz="1200" dirty="0"/>
                        <a:t>s</a:t>
                      </a:r>
                      <a:r>
                        <a:rPr lang="es-ES_tradnl" sz="12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a:t>
                      </a:r>
                    </a:p>
                  </a:txBody>
                  <a:tcPr/>
                </a:tc>
                <a:extLst>
                  <a:ext uri="{0D108BD9-81ED-4DB2-BD59-A6C34878D82A}">
                    <a16:rowId xmlns:a16="http://schemas.microsoft.com/office/drawing/2014/main" val="3184158567"/>
                  </a:ext>
                </a:extLst>
              </a:tr>
              <a:tr h="240334">
                <a:tc>
                  <a:txBody>
                    <a:bodyPr/>
                    <a:lstStyle/>
                    <a:p>
                      <a:r>
                        <a:rPr lang="es-ES_tradnl" sz="1200" dirty="0"/>
                        <a:t>s</a:t>
                      </a:r>
                      <a:r>
                        <a:rPr lang="es-ES_tradnl" sz="1200" baseline="-25000" dirty="0"/>
                        <a:t>4</a:t>
                      </a:r>
                    </a:p>
                  </a:txBody>
                  <a:tcPr/>
                </a:tc>
                <a:tc>
                  <a:txBody>
                    <a:bodyPr/>
                    <a:lstStyle/>
                    <a:p>
                      <a:pPr algn="ctr"/>
                      <a:r>
                        <a:rPr lang="es-ES_tradnl" sz="12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extLst>
                  <a:ext uri="{0D108BD9-81ED-4DB2-BD59-A6C34878D82A}">
                    <a16:rowId xmlns:a16="http://schemas.microsoft.com/office/drawing/2014/main" val="693886389"/>
                  </a:ext>
                </a:extLst>
              </a:tr>
            </a:tbl>
          </a:graphicData>
        </a:graphic>
      </p:graphicFrame>
      <p:cxnSp>
        <p:nvCxnSpPr>
          <p:cNvPr id="55" name="Straight Arrow Connector 54">
            <a:extLst>
              <a:ext uri="{FF2B5EF4-FFF2-40B4-BE49-F238E27FC236}">
                <a16:creationId xmlns:a16="http://schemas.microsoft.com/office/drawing/2014/main" id="{5DBC4926-F6FD-C379-43E5-29E9D73A53C3}"/>
              </a:ext>
            </a:extLst>
          </p:cNvPr>
          <p:cNvCxnSpPr>
            <a:cxnSpLocks/>
          </p:cNvCxnSpPr>
          <p:nvPr/>
        </p:nvCxnSpPr>
        <p:spPr>
          <a:xfrm flipV="1">
            <a:off x="3719118" y="3690604"/>
            <a:ext cx="1371628" cy="137769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0892A31A-C0C5-72AF-7E42-5852044DBE81}"/>
              </a:ext>
            </a:extLst>
          </p:cNvPr>
          <p:cNvCxnSpPr>
            <a:cxnSpLocks/>
          </p:cNvCxnSpPr>
          <p:nvPr/>
        </p:nvCxnSpPr>
        <p:spPr>
          <a:xfrm flipV="1">
            <a:off x="3780692" y="4283601"/>
            <a:ext cx="1310054" cy="8575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000B77E6-D4E1-31DB-9946-B56EDE944604}"/>
              </a:ext>
            </a:extLst>
          </p:cNvPr>
          <p:cNvCxnSpPr>
            <a:cxnSpLocks/>
            <a:stCxn id="50" idx="1"/>
          </p:cNvCxnSpPr>
          <p:nvPr/>
        </p:nvCxnSpPr>
        <p:spPr>
          <a:xfrm>
            <a:off x="3881621" y="5230189"/>
            <a:ext cx="1209125" cy="17707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35B0EBFC-2478-3CDB-3555-9D30F984E6D3}"/>
              </a:ext>
            </a:extLst>
          </p:cNvPr>
          <p:cNvSpPr txBox="1"/>
          <p:nvPr/>
        </p:nvSpPr>
        <p:spPr>
          <a:xfrm rot="5400000">
            <a:off x="4577318" y="4807187"/>
            <a:ext cx="441146" cy="400110"/>
          </a:xfrm>
          <a:prstGeom prst="rect">
            <a:avLst/>
          </a:prstGeom>
          <a:noFill/>
        </p:spPr>
        <p:txBody>
          <a:bodyPr wrap="none" rtlCol="0">
            <a:spAutoFit/>
          </a:bodyPr>
          <a:lstStyle/>
          <a:p>
            <a:r>
              <a:rPr lang="es-ES_tradnl" sz="2000" dirty="0"/>
              <a:t>…</a:t>
            </a:r>
          </a:p>
        </p:txBody>
      </p:sp>
      <p:sp>
        <p:nvSpPr>
          <p:cNvPr id="12" name="Content Placeholder 3">
            <a:extLst>
              <a:ext uri="{FF2B5EF4-FFF2-40B4-BE49-F238E27FC236}">
                <a16:creationId xmlns:a16="http://schemas.microsoft.com/office/drawing/2014/main" id="{C15A141C-E86F-8792-D1DC-1356F055916B}"/>
              </a:ext>
            </a:extLst>
          </p:cNvPr>
          <p:cNvSpPr>
            <a:spLocks noGrp="1"/>
          </p:cNvSpPr>
          <p:nvPr>
            <p:ph idx="1"/>
          </p:nvPr>
        </p:nvSpPr>
        <p:spPr>
          <a:xfrm>
            <a:off x="700635" y="2146041"/>
            <a:ext cx="10691265" cy="3939072"/>
          </a:xfrm>
        </p:spPr>
        <p:txBody>
          <a:bodyPr>
            <a:normAutofit/>
          </a:bodyPr>
          <a:lstStyle/>
          <a:p>
            <a:pPr marL="0" indent="0">
              <a:buNone/>
            </a:pPr>
            <a:r>
              <a:rPr lang="es-ES" dirty="0"/>
              <a:t>Si un agente parte de un estado y siempre actúa siguiendo una política determinada... </a:t>
            </a:r>
          </a:p>
          <a:p>
            <a:pPr marL="0" indent="0">
              <a:buNone/>
            </a:pPr>
            <a:r>
              <a:rPr lang="es-ES" dirty="0"/>
              <a:t>¿Cuál es el rendimiento que puede esperar obtener?</a:t>
            </a:r>
          </a:p>
        </p:txBody>
      </p:sp>
      <p:sp>
        <p:nvSpPr>
          <p:cNvPr id="13" name="TextBox 12">
            <a:extLst>
              <a:ext uri="{FF2B5EF4-FFF2-40B4-BE49-F238E27FC236}">
                <a16:creationId xmlns:a16="http://schemas.microsoft.com/office/drawing/2014/main" id="{A4CAE86F-61DF-8473-6136-048B888F0227}"/>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¿Qué significa "valor"?</a:t>
            </a:r>
          </a:p>
        </p:txBody>
      </p:sp>
    </p:spTree>
    <p:extLst>
      <p:ext uri="{BB962C8B-B14F-4D97-AF65-F5344CB8AC3E}">
        <p14:creationId xmlns:p14="http://schemas.microsoft.com/office/powerpoint/2010/main" val="2260941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49F496-6C37-0B82-7EC8-1967CA0B61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635701-E218-3250-A0E7-D85D7D2D3382}"/>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37DFE1C-BA70-F472-8640-E626EA71199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C248AD0E-8F1A-DA38-43C7-DC80D13B8A76}"/>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Rectangle 7">
            <a:extLst>
              <a:ext uri="{FF2B5EF4-FFF2-40B4-BE49-F238E27FC236}">
                <a16:creationId xmlns:a16="http://schemas.microsoft.com/office/drawing/2014/main" id="{440008E6-6DCE-FB3F-779E-13D218658A34}"/>
              </a:ext>
            </a:extLst>
          </p:cNvPr>
          <p:cNvSpPr/>
          <p:nvPr/>
        </p:nvSpPr>
        <p:spPr>
          <a:xfrm>
            <a:off x="7097581" y="3213573"/>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9" name="Oval 8">
            <a:extLst>
              <a:ext uri="{FF2B5EF4-FFF2-40B4-BE49-F238E27FC236}">
                <a16:creationId xmlns:a16="http://schemas.microsoft.com/office/drawing/2014/main" id="{A8C37604-B521-9375-0115-B6C99FD2B533}"/>
              </a:ext>
            </a:extLst>
          </p:cNvPr>
          <p:cNvSpPr/>
          <p:nvPr/>
        </p:nvSpPr>
        <p:spPr>
          <a:xfrm>
            <a:off x="5152885" y="3232209"/>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11" name="Straight Arrow Connector 10">
            <a:extLst>
              <a:ext uri="{FF2B5EF4-FFF2-40B4-BE49-F238E27FC236}">
                <a16:creationId xmlns:a16="http://schemas.microsoft.com/office/drawing/2014/main" id="{B108D5DD-98EA-3640-BD84-5D3A1ABEBDFA}"/>
              </a:ext>
            </a:extLst>
          </p:cNvPr>
          <p:cNvCxnSpPr>
            <a:cxnSpLocks/>
          </p:cNvCxnSpPr>
          <p:nvPr/>
        </p:nvCxnSpPr>
        <p:spPr>
          <a:xfrm>
            <a:off x="5744417" y="3517071"/>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0AC7CBE-A67C-3301-005D-512C4B93694C}"/>
              </a:ext>
            </a:extLst>
          </p:cNvPr>
          <p:cNvCxnSpPr>
            <a:cxnSpLocks/>
          </p:cNvCxnSpPr>
          <p:nvPr/>
        </p:nvCxnSpPr>
        <p:spPr>
          <a:xfrm>
            <a:off x="6622526" y="349843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96441D8C-8AE4-A01D-B58A-677494F00D2A}"/>
              </a:ext>
            </a:extLst>
          </p:cNvPr>
          <p:cNvSpPr txBox="1"/>
          <p:nvPr/>
        </p:nvSpPr>
        <p:spPr>
          <a:xfrm>
            <a:off x="6200831" y="3321272"/>
            <a:ext cx="441146" cy="400110"/>
          </a:xfrm>
          <a:prstGeom prst="rect">
            <a:avLst/>
          </a:prstGeom>
          <a:noFill/>
        </p:spPr>
        <p:txBody>
          <a:bodyPr wrap="none" rtlCol="0">
            <a:spAutoFit/>
          </a:bodyPr>
          <a:lstStyle/>
          <a:p>
            <a:r>
              <a:rPr lang="es-ES_tradnl" sz="2000" dirty="0"/>
              <a:t>…</a:t>
            </a:r>
          </a:p>
        </p:txBody>
      </p:sp>
      <p:sp>
        <p:nvSpPr>
          <p:cNvPr id="30" name="TextBox 29">
            <a:extLst>
              <a:ext uri="{FF2B5EF4-FFF2-40B4-BE49-F238E27FC236}">
                <a16:creationId xmlns:a16="http://schemas.microsoft.com/office/drawing/2014/main" id="{022C74F6-E32A-E7FE-0F39-B1F6C78A80AB}"/>
              </a:ext>
            </a:extLst>
          </p:cNvPr>
          <p:cNvSpPr txBox="1"/>
          <p:nvPr/>
        </p:nvSpPr>
        <p:spPr>
          <a:xfrm>
            <a:off x="7766871" y="3321272"/>
            <a:ext cx="1475147" cy="369332"/>
          </a:xfrm>
          <a:prstGeom prst="rect">
            <a:avLst/>
          </a:prstGeom>
          <a:noFill/>
        </p:spPr>
        <p:txBody>
          <a:bodyPr wrap="none" rtlCol="0">
            <a:spAutoFit/>
          </a:bodyPr>
          <a:lstStyle/>
          <a:p>
            <a:r>
              <a:rPr lang="es-ES_tradnl" i="1" dirty="0"/>
              <a:t>Retorno</a:t>
            </a:r>
            <a:r>
              <a:rPr lang="es-ES_tradnl" i="1" baseline="-25000" dirty="0"/>
              <a:t>1</a:t>
            </a:r>
            <a:r>
              <a:rPr lang="es-ES_tradnl" i="1" dirty="0"/>
              <a:t> = 24</a:t>
            </a:r>
          </a:p>
        </p:txBody>
      </p:sp>
      <p:sp>
        <p:nvSpPr>
          <p:cNvPr id="31" name="Rectangle 30">
            <a:extLst>
              <a:ext uri="{FF2B5EF4-FFF2-40B4-BE49-F238E27FC236}">
                <a16:creationId xmlns:a16="http://schemas.microsoft.com/office/drawing/2014/main" id="{370D60C5-616C-62F5-DA9B-6B4049E07245}"/>
              </a:ext>
            </a:extLst>
          </p:cNvPr>
          <p:cNvSpPr/>
          <p:nvPr/>
        </p:nvSpPr>
        <p:spPr>
          <a:xfrm>
            <a:off x="7097581" y="3898545"/>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32" name="Oval 31">
            <a:extLst>
              <a:ext uri="{FF2B5EF4-FFF2-40B4-BE49-F238E27FC236}">
                <a16:creationId xmlns:a16="http://schemas.microsoft.com/office/drawing/2014/main" id="{5F9CBBC9-785C-0BD8-5F68-64EB510514A4}"/>
              </a:ext>
            </a:extLst>
          </p:cNvPr>
          <p:cNvSpPr/>
          <p:nvPr/>
        </p:nvSpPr>
        <p:spPr>
          <a:xfrm>
            <a:off x="5152885" y="3917181"/>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33" name="Straight Arrow Connector 32">
            <a:extLst>
              <a:ext uri="{FF2B5EF4-FFF2-40B4-BE49-F238E27FC236}">
                <a16:creationId xmlns:a16="http://schemas.microsoft.com/office/drawing/2014/main" id="{C1D7BAC0-8146-5F9E-837A-5412E9654504}"/>
              </a:ext>
            </a:extLst>
          </p:cNvPr>
          <p:cNvCxnSpPr>
            <a:cxnSpLocks/>
          </p:cNvCxnSpPr>
          <p:nvPr/>
        </p:nvCxnSpPr>
        <p:spPr>
          <a:xfrm>
            <a:off x="6622526" y="4183406"/>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B55BCF15-17DE-1E0A-365E-C2F3EB449536}"/>
              </a:ext>
            </a:extLst>
          </p:cNvPr>
          <p:cNvSpPr txBox="1"/>
          <p:nvPr/>
        </p:nvSpPr>
        <p:spPr>
          <a:xfrm>
            <a:off x="6200831" y="4006244"/>
            <a:ext cx="441146" cy="400110"/>
          </a:xfrm>
          <a:prstGeom prst="rect">
            <a:avLst/>
          </a:prstGeom>
          <a:noFill/>
        </p:spPr>
        <p:txBody>
          <a:bodyPr wrap="none" rtlCol="0">
            <a:spAutoFit/>
          </a:bodyPr>
          <a:lstStyle/>
          <a:p>
            <a:r>
              <a:rPr lang="es-ES_tradnl" sz="2000" dirty="0"/>
              <a:t>…</a:t>
            </a:r>
          </a:p>
        </p:txBody>
      </p:sp>
      <p:sp>
        <p:nvSpPr>
          <p:cNvPr id="35" name="TextBox 34">
            <a:extLst>
              <a:ext uri="{FF2B5EF4-FFF2-40B4-BE49-F238E27FC236}">
                <a16:creationId xmlns:a16="http://schemas.microsoft.com/office/drawing/2014/main" id="{7DD7D58B-7FC7-DD5D-A426-FFDFC10AF6BF}"/>
              </a:ext>
            </a:extLst>
          </p:cNvPr>
          <p:cNvSpPr txBox="1"/>
          <p:nvPr/>
        </p:nvSpPr>
        <p:spPr>
          <a:xfrm>
            <a:off x="7766871" y="4006244"/>
            <a:ext cx="1439881" cy="369332"/>
          </a:xfrm>
          <a:prstGeom prst="rect">
            <a:avLst/>
          </a:prstGeom>
          <a:noFill/>
        </p:spPr>
        <p:txBody>
          <a:bodyPr wrap="none" rtlCol="0">
            <a:spAutoFit/>
          </a:bodyPr>
          <a:lstStyle/>
          <a:p>
            <a:r>
              <a:rPr lang="es-ES_tradnl" i="1" dirty="0"/>
              <a:t>Retorno</a:t>
            </a:r>
            <a:r>
              <a:rPr lang="es-ES_tradnl" i="1" baseline="-25000" dirty="0"/>
              <a:t>2</a:t>
            </a:r>
            <a:r>
              <a:rPr lang="es-ES_tradnl" i="1" dirty="0"/>
              <a:t> = 21</a:t>
            </a:r>
          </a:p>
        </p:txBody>
      </p:sp>
      <p:sp>
        <p:nvSpPr>
          <p:cNvPr id="41" name="Rectangle 40">
            <a:extLst>
              <a:ext uri="{FF2B5EF4-FFF2-40B4-BE49-F238E27FC236}">
                <a16:creationId xmlns:a16="http://schemas.microsoft.com/office/drawing/2014/main" id="{1969A448-C8C0-AA0A-14FE-E13B238A0349}"/>
              </a:ext>
            </a:extLst>
          </p:cNvPr>
          <p:cNvSpPr/>
          <p:nvPr/>
        </p:nvSpPr>
        <p:spPr>
          <a:xfrm>
            <a:off x="7097581" y="5122490"/>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42" name="Oval 41">
            <a:extLst>
              <a:ext uri="{FF2B5EF4-FFF2-40B4-BE49-F238E27FC236}">
                <a16:creationId xmlns:a16="http://schemas.microsoft.com/office/drawing/2014/main" id="{B35D2CAD-FDBA-C7BA-BC51-6C83D3C03946}"/>
              </a:ext>
            </a:extLst>
          </p:cNvPr>
          <p:cNvSpPr/>
          <p:nvPr/>
        </p:nvSpPr>
        <p:spPr>
          <a:xfrm>
            <a:off x="5152885" y="5141126"/>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43" name="Straight Arrow Connector 42">
            <a:extLst>
              <a:ext uri="{FF2B5EF4-FFF2-40B4-BE49-F238E27FC236}">
                <a16:creationId xmlns:a16="http://schemas.microsoft.com/office/drawing/2014/main" id="{3B7668C9-DB05-EB78-5957-3743A4FCA168}"/>
              </a:ext>
            </a:extLst>
          </p:cNvPr>
          <p:cNvCxnSpPr>
            <a:cxnSpLocks/>
          </p:cNvCxnSpPr>
          <p:nvPr/>
        </p:nvCxnSpPr>
        <p:spPr>
          <a:xfrm>
            <a:off x="6622526" y="5407351"/>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0B72DAC-554D-4FC2-F5A2-00F6291BC5D9}"/>
              </a:ext>
            </a:extLst>
          </p:cNvPr>
          <p:cNvSpPr txBox="1"/>
          <p:nvPr/>
        </p:nvSpPr>
        <p:spPr>
          <a:xfrm>
            <a:off x="6200831" y="5230189"/>
            <a:ext cx="441146" cy="400110"/>
          </a:xfrm>
          <a:prstGeom prst="rect">
            <a:avLst/>
          </a:prstGeom>
          <a:noFill/>
        </p:spPr>
        <p:txBody>
          <a:bodyPr wrap="none" rtlCol="0">
            <a:spAutoFit/>
          </a:bodyPr>
          <a:lstStyle/>
          <a:p>
            <a:r>
              <a:rPr lang="es-ES_tradnl" sz="2000" dirty="0"/>
              <a:t>…</a:t>
            </a:r>
          </a:p>
        </p:txBody>
      </p:sp>
      <p:sp>
        <p:nvSpPr>
          <p:cNvPr id="45" name="TextBox 44">
            <a:extLst>
              <a:ext uri="{FF2B5EF4-FFF2-40B4-BE49-F238E27FC236}">
                <a16:creationId xmlns:a16="http://schemas.microsoft.com/office/drawing/2014/main" id="{BABD4952-9413-104D-172A-2364D42258C8}"/>
              </a:ext>
            </a:extLst>
          </p:cNvPr>
          <p:cNvSpPr txBox="1"/>
          <p:nvPr/>
        </p:nvSpPr>
        <p:spPr>
          <a:xfrm>
            <a:off x="7766871" y="5230189"/>
            <a:ext cx="1446293" cy="369332"/>
          </a:xfrm>
          <a:prstGeom prst="rect">
            <a:avLst/>
          </a:prstGeom>
          <a:noFill/>
        </p:spPr>
        <p:txBody>
          <a:bodyPr wrap="none" rtlCol="0">
            <a:spAutoFit/>
          </a:bodyPr>
          <a:lstStyle/>
          <a:p>
            <a:r>
              <a:rPr lang="es-ES_tradnl" i="1" dirty="0" err="1"/>
              <a:t>Retorno</a:t>
            </a:r>
            <a:r>
              <a:rPr lang="es-ES_tradnl" i="1" baseline="-25000" dirty="0" err="1"/>
              <a:t>n</a:t>
            </a:r>
            <a:r>
              <a:rPr lang="es-ES_tradnl" i="1" dirty="0"/>
              <a:t> = 28</a:t>
            </a:r>
          </a:p>
        </p:txBody>
      </p:sp>
      <p:sp>
        <p:nvSpPr>
          <p:cNvPr id="46" name="TextBox 45">
            <a:extLst>
              <a:ext uri="{FF2B5EF4-FFF2-40B4-BE49-F238E27FC236}">
                <a16:creationId xmlns:a16="http://schemas.microsoft.com/office/drawing/2014/main" id="{1F601DB0-4CBC-F4D8-CAE7-2142CF3ADC0C}"/>
              </a:ext>
            </a:extLst>
          </p:cNvPr>
          <p:cNvSpPr txBox="1"/>
          <p:nvPr/>
        </p:nvSpPr>
        <p:spPr>
          <a:xfrm rot="5400000">
            <a:off x="6221349" y="4618216"/>
            <a:ext cx="441146" cy="400110"/>
          </a:xfrm>
          <a:prstGeom prst="rect">
            <a:avLst/>
          </a:prstGeom>
          <a:noFill/>
        </p:spPr>
        <p:txBody>
          <a:bodyPr wrap="none" rtlCol="0">
            <a:spAutoFit/>
          </a:bodyPr>
          <a:lstStyle/>
          <a:p>
            <a:r>
              <a:rPr lang="es-ES_tradnl" sz="2000" dirty="0"/>
              <a:t>…</a:t>
            </a:r>
          </a:p>
        </p:txBody>
      </p:sp>
      <p:cxnSp>
        <p:nvCxnSpPr>
          <p:cNvPr id="47" name="Straight Arrow Connector 46">
            <a:extLst>
              <a:ext uri="{FF2B5EF4-FFF2-40B4-BE49-F238E27FC236}">
                <a16:creationId xmlns:a16="http://schemas.microsoft.com/office/drawing/2014/main" id="{5941D070-093C-E06A-8AAE-D9AFD68DDF75}"/>
              </a:ext>
            </a:extLst>
          </p:cNvPr>
          <p:cNvCxnSpPr>
            <a:cxnSpLocks/>
          </p:cNvCxnSpPr>
          <p:nvPr/>
        </p:nvCxnSpPr>
        <p:spPr>
          <a:xfrm>
            <a:off x="5744417" y="4190910"/>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82A7B02-2B9E-8537-BF37-2D7B9357ACE5}"/>
              </a:ext>
            </a:extLst>
          </p:cNvPr>
          <p:cNvCxnSpPr>
            <a:cxnSpLocks/>
          </p:cNvCxnSpPr>
          <p:nvPr/>
        </p:nvCxnSpPr>
        <p:spPr>
          <a:xfrm>
            <a:off x="5744417" y="5407261"/>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a:extLst>
              <a:ext uri="{FF2B5EF4-FFF2-40B4-BE49-F238E27FC236}">
                <a16:creationId xmlns:a16="http://schemas.microsoft.com/office/drawing/2014/main" id="{7A11C2B9-9316-60D6-9A7C-50B1101B60BB}"/>
              </a:ext>
            </a:extLst>
          </p:cNvPr>
          <p:cNvPicPr>
            <a:picLocks noChangeAspect="1"/>
          </p:cNvPicPr>
          <p:nvPr/>
        </p:nvPicPr>
        <p:blipFill>
          <a:blip r:embed="rId4"/>
          <a:srcRect t="32740" b="22039"/>
          <a:stretch/>
        </p:blipFill>
        <p:spPr>
          <a:xfrm flipH="1">
            <a:off x="1416850" y="4672883"/>
            <a:ext cx="2464771" cy="1114612"/>
          </a:xfrm>
          <a:prstGeom prst="rect">
            <a:avLst/>
          </a:prstGeom>
        </p:spPr>
      </p:pic>
      <p:graphicFrame>
        <p:nvGraphicFramePr>
          <p:cNvPr id="51" name="Table 50">
            <a:extLst>
              <a:ext uri="{FF2B5EF4-FFF2-40B4-BE49-F238E27FC236}">
                <a16:creationId xmlns:a16="http://schemas.microsoft.com/office/drawing/2014/main" id="{D6DE3870-72F5-FF65-21DD-369CCBD879F8}"/>
              </a:ext>
            </a:extLst>
          </p:cNvPr>
          <p:cNvGraphicFramePr>
            <a:graphicFrameLocks noGrp="1"/>
          </p:cNvGraphicFramePr>
          <p:nvPr/>
        </p:nvGraphicFramePr>
        <p:xfrm>
          <a:off x="1645847" y="3299757"/>
          <a:ext cx="2073271" cy="1371600"/>
        </p:xfrm>
        <a:graphic>
          <a:graphicData uri="http://schemas.openxmlformats.org/drawingml/2006/table">
            <a:tbl>
              <a:tblPr firstRow="1" bandRow="1">
                <a:tableStyleId>{21E4AEA4-8DFA-4A89-87EB-49C32662AFE0}</a:tableStyleId>
              </a:tblPr>
              <a:tblGrid>
                <a:gridCol w="763217">
                  <a:extLst>
                    <a:ext uri="{9D8B030D-6E8A-4147-A177-3AD203B41FA5}">
                      <a16:colId xmlns:a16="http://schemas.microsoft.com/office/drawing/2014/main" val="3243885932"/>
                    </a:ext>
                  </a:extLst>
                </a:gridCol>
                <a:gridCol w="501161">
                  <a:extLst>
                    <a:ext uri="{9D8B030D-6E8A-4147-A177-3AD203B41FA5}">
                      <a16:colId xmlns:a16="http://schemas.microsoft.com/office/drawing/2014/main" val="2451977212"/>
                    </a:ext>
                  </a:extLst>
                </a:gridCol>
                <a:gridCol w="386862">
                  <a:extLst>
                    <a:ext uri="{9D8B030D-6E8A-4147-A177-3AD203B41FA5}">
                      <a16:colId xmlns:a16="http://schemas.microsoft.com/office/drawing/2014/main" val="2421219030"/>
                    </a:ext>
                  </a:extLst>
                </a:gridCol>
                <a:gridCol w="422031">
                  <a:extLst>
                    <a:ext uri="{9D8B030D-6E8A-4147-A177-3AD203B41FA5}">
                      <a16:colId xmlns:a16="http://schemas.microsoft.com/office/drawing/2014/main" val="2992476764"/>
                    </a:ext>
                  </a:extLst>
                </a:gridCol>
              </a:tblGrid>
              <a:tr h="240334">
                <a:tc>
                  <a:txBody>
                    <a:bodyPr/>
                    <a:lstStyle/>
                    <a:p>
                      <a:r>
                        <a:rPr lang="es-ES_tradnl" sz="1200" dirty="0"/>
                        <a:t>Política</a:t>
                      </a:r>
                    </a:p>
                  </a:txBody>
                  <a:tcPr/>
                </a:tc>
                <a:tc>
                  <a:txBody>
                    <a:bodyPr/>
                    <a:lstStyle/>
                    <a:p>
                      <a:pPr algn="ctr"/>
                      <a:r>
                        <a:rPr lang="es-ES_tradnl" sz="1200" dirty="0"/>
                        <a:t>a</a:t>
                      </a:r>
                      <a:r>
                        <a:rPr lang="es-ES_tradnl" sz="1200" baseline="-25000" dirty="0"/>
                        <a:t>1</a:t>
                      </a:r>
                    </a:p>
                  </a:txBody>
                  <a:tcPr/>
                </a:tc>
                <a:tc>
                  <a:txBody>
                    <a:bodyPr/>
                    <a:lstStyle/>
                    <a:p>
                      <a:pPr algn="ctr"/>
                      <a:r>
                        <a:rPr lang="es-ES_tradnl" sz="1200" dirty="0"/>
                        <a:t>a</a:t>
                      </a:r>
                      <a:r>
                        <a:rPr lang="es-ES_tradnl" sz="1200" baseline="-25000" dirty="0"/>
                        <a:t>2</a:t>
                      </a:r>
                    </a:p>
                  </a:txBody>
                  <a:tcPr/>
                </a:tc>
                <a:tc>
                  <a:txBody>
                    <a:bodyPr/>
                    <a:lstStyle/>
                    <a:p>
                      <a:pPr algn="ctr"/>
                      <a:r>
                        <a:rPr lang="es-ES_tradnl" sz="1200" dirty="0"/>
                        <a:t>a</a:t>
                      </a:r>
                      <a:r>
                        <a:rPr lang="es-ES_tradnl" sz="1200" baseline="-25000" dirty="0"/>
                        <a:t>3</a:t>
                      </a:r>
                    </a:p>
                  </a:txBody>
                  <a:tcPr/>
                </a:tc>
                <a:extLst>
                  <a:ext uri="{0D108BD9-81ED-4DB2-BD59-A6C34878D82A}">
                    <a16:rowId xmlns:a16="http://schemas.microsoft.com/office/drawing/2014/main" val="3045422639"/>
                  </a:ext>
                </a:extLst>
              </a:tr>
              <a:tr h="240334">
                <a:tc>
                  <a:txBody>
                    <a:bodyPr/>
                    <a:lstStyle/>
                    <a:p>
                      <a:r>
                        <a:rPr lang="es-ES_tradnl" sz="1200" dirty="0"/>
                        <a:t>s</a:t>
                      </a:r>
                      <a:r>
                        <a:rPr lang="es-ES_tradnl" sz="1200" baseline="-25000" dirty="0"/>
                        <a:t>1</a:t>
                      </a:r>
                    </a:p>
                  </a:txBody>
                  <a:tcPr/>
                </a:tc>
                <a:tc>
                  <a:txBody>
                    <a:bodyPr/>
                    <a:lstStyle/>
                    <a:p>
                      <a:pPr algn="ctr"/>
                      <a:r>
                        <a:rPr lang="es-ES_tradnl" sz="1200" dirty="0"/>
                        <a:t>0.5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0.2</a:t>
                      </a:r>
                    </a:p>
                  </a:txBody>
                  <a:tcPr/>
                </a:tc>
                <a:extLst>
                  <a:ext uri="{0D108BD9-81ED-4DB2-BD59-A6C34878D82A}">
                    <a16:rowId xmlns:a16="http://schemas.microsoft.com/office/drawing/2014/main" val="2623591404"/>
                  </a:ext>
                </a:extLst>
              </a:tr>
              <a:tr h="240334">
                <a:tc>
                  <a:txBody>
                    <a:bodyPr/>
                    <a:lstStyle/>
                    <a:p>
                      <a:r>
                        <a:rPr lang="es-ES_tradnl" sz="1200" dirty="0"/>
                        <a:t>s</a:t>
                      </a:r>
                      <a:r>
                        <a:rPr lang="es-ES_tradnl" sz="1200" baseline="-25000" dirty="0"/>
                        <a:t>2</a:t>
                      </a:r>
                    </a:p>
                  </a:txBody>
                  <a:tcPr/>
                </a:tc>
                <a:tc>
                  <a:txBody>
                    <a:bodyPr/>
                    <a:lstStyle/>
                    <a:p>
                      <a:pPr algn="ct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0.8</a:t>
                      </a:r>
                    </a:p>
                  </a:txBody>
                  <a:tcPr/>
                </a:tc>
                <a:extLst>
                  <a:ext uri="{0D108BD9-81ED-4DB2-BD59-A6C34878D82A}">
                    <a16:rowId xmlns:a16="http://schemas.microsoft.com/office/drawing/2014/main" val="631501757"/>
                  </a:ext>
                </a:extLst>
              </a:tr>
              <a:tr h="259713">
                <a:tc>
                  <a:txBody>
                    <a:bodyPr/>
                    <a:lstStyle/>
                    <a:p>
                      <a:r>
                        <a:rPr lang="es-ES_tradnl" sz="1200" dirty="0"/>
                        <a:t>s</a:t>
                      </a:r>
                      <a:r>
                        <a:rPr lang="es-ES_tradnl" sz="12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a:t>
                      </a:r>
                    </a:p>
                  </a:txBody>
                  <a:tcPr/>
                </a:tc>
                <a:extLst>
                  <a:ext uri="{0D108BD9-81ED-4DB2-BD59-A6C34878D82A}">
                    <a16:rowId xmlns:a16="http://schemas.microsoft.com/office/drawing/2014/main" val="3184158567"/>
                  </a:ext>
                </a:extLst>
              </a:tr>
              <a:tr h="240334">
                <a:tc>
                  <a:txBody>
                    <a:bodyPr/>
                    <a:lstStyle/>
                    <a:p>
                      <a:r>
                        <a:rPr lang="es-ES_tradnl" sz="1200" dirty="0"/>
                        <a:t>s</a:t>
                      </a:r>
                      <a:r>
                        <a:rPr lang="es-ES_tradnl" sz="1200" baseline="-25000" dirty="0"/>
                        <a:t>4</a:t>
                      </a:r>
                    </a:p>
                  </a:txBody>
                  <a:tcPr/>
                </a:tc>
                <a:tc>
                  <a:txBody>
                    <a:bodyPr/>
                    <a:lstStyle/>
                    <a:p>
                      <a:pPr algn="ctr"/>
                      <a:r>
                        <a:rPr lang="es-ES_tradnl" sz="12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extLst>
                  <a:ext uri="{0D108BD9-81ED-4DB2-BD59-A6C34878D82A}">
                    <a16:rowId xmlns:a16="http://schemas.microsoft.com/office/drawing/2014/main" val="693886389"/>
                  </a:ext>
                </a:extLst>
              </a:tr>
            </a:tbl>
          </a:graphicData>
        </a:graphic>
      </p:graphicFrame>
      <p:sp>
        <p:nvSpPr>
          <p:cNvPr id="53" name="Right Brace 52">
            <a:extLst>
              <a:ext uri="{FF2B5EF4-FFF2-40B4-BE49-F238E27FC236}">
                <a16:creationId xmlns:a16="http://schemas.microsoft.com/office/drawing/2014/main" id="{F5E1C4E6-4E1D-33F1-B838-74B4997161C3}"/>
              </a:ext>
            </a:extLst>
          </p:cNvPr>
          <p:cNvSpPr/>
          <p:nvPr/>
        </p:nvSpPr>
        <p:spPr>
          <a:xfrm>
            <a:off x="9206751" y="3213572"/>
            <a:ext cx="210039" cy="2478639"/>
          </a:xfrm>
          <a:prstGeom prst="rightBrace">
            <a:avLst/>
          </a:prstGeom>
          <a:ln w="28575">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
        <p:nvSpPr>
          <p:cNvPr id="54" name="TextBox 53">
            <a:extLst>
              <a:ext uri="{FF2B5EF4-FFF2-40B4-BE49-F238E27FC236}">
                <a16:creationId xmlns:a16="http://schemas.microsoft.com/office/drawing/2014/main" id="{8694EC33-078D-D7AA-D473-1B0E27A8220B}"/>
              </a:ext>
            </a:extLst>
          </p:cNvPr>
          <p:cNvSpPr txBox="1"/>
          <p:nvPr/>
        </p:nvSpPr>
        <p:spPr>
          <a:xfrm>
            <a:off x="9442838" y="4283601"/>
            <a:ext cx="1708609" cy="369332"/>
          </a:xfrm>
          <a:prstGeom prst="rect">
            <a:avLst/>
          </a:prstGeom>
          <a:noFill/>
        </p:spPr>
        <p:txBody>
          <a:bodyPr wrap="none" rtlCol="0">
            <a:spAutoFit/>
          </a:bodyPr>
          <a:lstStyle/>
          <a:p>
            <a:r>
              <a:rPr lang="es-ES_tradnl" i="1" dirty="0"/>
              <a:t>Retorno</a:t>
            </a:r>
            <a:r>
              <a:rPr lang="es-ES_tradnl" i="1" baseline="-25000" dirty="0"/>
              <a:t> </a:t>
            </a:r>
            <a:r>
              <a:rPr lang="es-ES_tradnl" i="1" baseline="-25000" dirty="0" err="1"/>
              <a:t>prom</a:t>
            </a:r>
            <a:r>
              <a:rPr lang="es-ES_tradnl" i="1" dirty="0"/>
              <a:t> = 25</a:t>
            </a:r>
          </a:p>
        </p:txBody>
      </p:sp>
      <p:cxnSp>
        <p:nvCxnSpPr>
          <p:cNvPr id="55" name="Straight Arrow Connector 54">
            <a:extLst>
              <a:ext uri="{FF2B5EF4-FFF2-40B4-BE49-F238E27FC236}">
                <a16:creationId xmlns:a16="http://schemas.microsoft.com/office/drawing/2014/main" id="{60928542-00DF-F5E2-ADAF-F2AD87597151}"/>
              </a:ext>
            </a:extLst>
          </p:cNvPr>
          <p:cNvCxnSpPr>
            <a:cxnSpLocks/>
          </p:cNvCxnSpPr>
          <p:nvPr/>
        </p:nvCxnSpPr>
        <p:spPr>
          <a:xfrm flipV="1">
            <a:off x="3719118" y="3690604"/>
            <a:ext cx="1371628" cy="137769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E64B0CE5-051C-FDE0-F243-C5E5CD3F58C0}"/>
              </a:ext>
            </a:extLst>
          </p:cNvPr>
          <p:cNvCxnSpPr>
            <a:cxnSpLocks/>
          </p:cNvCxnSpPr>
          <p:nvPr/>
        </p:nvCxnSpPr>
        <p:spPr>
          <a:xfrm flipV="1">
            <a:off x="3780692" y="4283601"/>
            <a:ext cx="1310054" cy="8575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0167A6B0-8F2E-DED4-EBA6-FB82F83B2064}"/>
              </a:ext>
            </a:extLst>
          </p:cNvPr>
          <p:cNvCxnSpPr>
            <a:cxnSpLocks/>
            <a:stCxn id="50" idx="1"/>
          </p:cNvCxnSpPr>
          <p:nvPr/>
        </p:nvCxnSpPr>
        <p:spPr>
          <a:xfrm>
            <a:off x="3881621" y="5230189"/>
            <a:ext cx="1209125" cy="17707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3D486DD6-54C8-166D-3922-B901223D1C2D}"/>
              </a:ext>
            </a:extLst>
          </p:cNvPr>
          <p:cNvSpPr txBox="1"/>
          <p:nvPr/>
        </p:nvSpPr>
        <p:spPr>
          <a:xfrm rot="5400000">
            <a:off x="4577318" y="4807187"/>
            <a:ext cx="441146" cy="400110"/>
          </a:xfrm>
          <a:prstGeom prst="rect">
            <a:avLst/>
          </a:prstGeom>
          <a:noFill/>
        </p:spPr>
        <p:txBody>
          <a:bodyPr wrap="none" rtlCol="0">
            <a:spAutoFit/>
          </a:bodyPr>
          <a:lstStyle/>
          <a:p>
            <a:r>
              <a:rPr lang="es-ES_tradnl" sz="2000" dirty="0"/>
              <a:t>…</a:t>
            </a:r>
          </a:p>
        </p:txBody>
      </p:sp>
      <p:sp>
        <p:nvSpPr>
          <p:cNvPr id="12" name="Content Placeholder 3">
            <a:extLst>
              <a:ext uri="{FF2B5EF4-FFF2-40B4-BE49-F238E27FC236}">
                <a16:creationId xmlns:a16="http://schemas.microsoft.com/office/drawing/2014/main" id="{C4C71B39-7258-D4C4-9FCC-D0D9A167504D}"/>
              </a:ext>
            </a:extLst>
          </p:cNvPr>
          <p:cNvSpPr>
            <a:spLocks noGrp="1"/>
          </p:cNvSpPr>
          <p:nvPr>
            <p:ph idx="1"/>
          </p:nvPr>
        </p:nvSpPr>
        <p:spPr>
          <a:xfrm>
            <a:off x="700635" y="2146041"/>
            <a:ext cx="10691265" cy="3939072"/>
          </a:xfrm>
        </p:spPr>
        <p:txBody>
          <a:bodyPr>
            <a:normAutofit/>
          </a:bodyPr>
          <a:lstStyle/>
          <a:p>
            <a:pPr marL="0" indent="0">
              <a:buNone/>
            </a:pPr>
            <a:r>
              <a:rPr lang="es-ES" dirty="0"/>
              <a:t>Si un agente parte de un estado y siempre actúa siguiendo una política determinada... </a:t>
            </a:r>
          </a:p>
          <a:p>
            <a:pPr marL="0" indent="0">
              <a:buNone/>
            </a:pPr>
            <a:r>
              <a:rPr lang="es-ES" dirty="0"/>
              <a:t>¿Cuál es el rendimiento que puede esperar obtener?</a:t>
            </a:r>
          </a:p>
        </p:txBody>
      </p:sp>
      <p:sp>
        <p:nvSpPr>
          <p:cNvPr id="13" name="TextBox 12">
            <a:extLst>
              <a:ext uri="{FF2B5EF4-FFF2-40B4-BE49-F238E27FC236}">
                <a16:creationId xmlns:a16="http://schemas.microsoft.com/office/drawing/2014/main" id="{E1F83FF8-3C65-02E1-CFB8-E3CD6E8FE1F4}"/>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¿Qué significa "valor"?</a:t>
            </a:r>
          </a:p>
        </p:txBody>
      </p:sp>
    </p:spTree>
    <p:extLst>
      <p:ext uri="{BB962C8B-B14F-4D97-AF65-F5344CB8AC3E}">
        <p14:creationId xmlns:p14="http://schemas.microsoft.com/office/powerpoint/2010/main" val="42412547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DDAD5B-5571-EF59-AEC2-EDC445D459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3BCA76-E5C0-8B55-0C29-71870F81CC38}"/>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C0989496-1200-28EC-FD17-DC677D39E29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921924BD-6352-454B-8083-E1187CAB6B40}"/>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8" name="Rectangle 7">
            <a:extLst>
              <a:ext uri="{FF2B5EF4-FFF2-40B4-BE49-F238E27FC236}">
                <a16:creationId xmlns:a16="http://schemas.microsoft.com/office/drawing/2014/main" id="{DEA841B1-84C5-9B0C-E3BE-0F974EF2B984}"/>
              </a:ext>
            </a:extLst>
          </p:cNvPr>
          <p:cNvSpPr/>
          <p:nvPr/>
        </p:nvSpPr>
        <p:spPr>
          <a:xfrm>
            <a:off x="7097581" y="3213573"/>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9" name="Oval 8">
            <a:extLst>
              <a:ext uri="{FF2B5EF4-FFF2-40B4-BE49-F238E27FC236}">
                <a16:creationId xmlns:a16="http://schemas.microsoft.com/office/drawing/2014/main" id="{9FA56FC5-9113-E52B-65FC-6CFAF985E7D8}"/>
              </a:ext>
            </a:extLst>
          </p:cNvPr>
          <p:cNvSpPr/>
          <p:nvPr/>
        </p:nvSpPr>
        <p:spPr>
          <a:xfrm>
            <a:off x="5152885" y="3232209"/>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11" name="Straight Arrow Connector 10">
            <a:extLst>
              <a:ext uri="{FF2B5EF4-FFF2-40B4-BE49-F238E27FC236}">
                <a16:creationId xmlns:a16="http://schemas.microsoft.com/office/drawing/2014/main" id="{15D44190-E8AE-2B11-EE9D-A1C2837DA33E}"/>
              </a:ext>
            </a:extLst>
          </p:cNvPr>
          <p:cNvCxnSpPr>
            <a:cxnSpLocks/>
          </p:cNvCxnSpPr>
          <p:nvPr/>
        </p:nvCxnSpPr>
        <p:spPr>
          <a:xfrm>
            <a:off x="5744417" y="3517071"/>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B8B1DA6-4CC9-20B3-97B9-8E763564C8F7}"/>
              </a:ext>
            </a:extLst>
          </p:cNvPr>
          <p:cNvCxnSpPr>
            <a:cxnSpLocks/>
          </p:cNvCxnSpPr>
          <p:nvPr/>
        </p:nvCxnSpPr>
        <p:spPr>
          <a:xfrm>
            <a:off x="6622526" y="3498434"/>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42B006B3-CB88-9A30-7C76-834B868DED14}"/>
              </a:ext>
            </a:extLst>
          </p:cNvPr>
          <p:cNvSpPr txBox="1"/>
          <p:nvPr/>
        </p:nvSpPr>
        <p:spPr>
          <a:xfrm>
            <a:off x="6200831" y="3321272"/>
            <a:ext cx="441146" cy="400110"/>
          </a:xfrm>
          <a:prstGeom prst="rect">
            <a:avLst/>
          </a:prstGeom>
          <a:noFill/>
        </p:spPr>
        <p:txBody>
          <a:bodyPr wrap="none" rtlCol="0">
            <a:spAutoFit/>
          </a:bodyPr>
          <a:lstStyle/>
          <a:p>
            <a:r>
              <a:rPr lang="es-ES_tradnl" sz="2000" dirty="0"/>
              <a:t>…</a:t>
            </a:r>
          </a:p>
        </p:txBody>
      </p:sp>
      <p:sp>
        <p:nvSpPr>
          <p:cNvPr id="30" name="TextBox 29">
            <a:extLst>
              <a:ext uri="{FF2B5EF4-FFF2-40B4-BE49-F238E27FC236}">
                <a16:creationId xmlns:a16="http://schemas.microsoft.com/office/drawing/2014/main" id="{669E45DF-651E-4A04-B186-27409B044A16}"/>
              </a:ext>
            </a:extLst>
          </p:cNvPr>
          <p:cNvSpPr txBox="1"/>
          <p:nvPr/>
        </p:nvSpPr>
        <p:spPr>
          <a:xfrm>
            <a:off x="7766871" y="3321272"/>
            <a:ext cx="1475147" cy="369332"/>
          </a:xfrm>
          <a:prstGeom prst="rect">
            <a:avLst/>
          </a:prstGeom>
          <a:noFill/>
        </p:spPr>
        <p:txBody>
          <a:bodyPr wrap="none" rtlCol="0">
            <a:spAutoFit/>
          </a:bodyPr>
          <a:lstStyle/>
          <a:p>
            <a:r>
              <a:rPr lang="es-ES_tradnl" i="1" dirty="0"/>
              <a:t>Retorno</a:t>
            </a:r>
            <a:r>
              <a:rPr lang="es-ES_tradnl" i="1" baseline="-25000" dirty="0"/>
              <a:t>1</a:t>
            </a:r>
            <a:r>
              <a:rPr lang="es-ES_tradnl" i="1" dirty="0"/>
              <a:t> = 24</a:t>
            </a:r>
          </a:p>
        </p:txBody>
      </p:sp>
      <p:sp>
        <p:nvSpPr>
          <p:cNvPr id="31" name="Rectangle 30">
            <a:extLst>
              <a:ext uri="{FF2B5EF4-FFF2-40B4-BE49-F238E27FC236}">
                <a16:creationId xmlns:a16="http://schemas.microsoft.com/office/drawing/2014/main" id="{FA4669FB-F377-0476-3C54-5A8142211A9C}"/>
              </a:ext>
            </a:extLst>
          </p:cNvPr>
          <p:cNvSpPr/>
          <p:nvPr/>
        </p:nvSpPr>
        <p:spPr>
          <a:xfrm>
            <a:off x="7097581" y="3898545"/>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32" name="Oval 31">
            <a:extLst>
              <a:ext uri="{FF2B5EF4-FFF2-40B4-BE49-F238E27FC236}">
                <a16:creationId xmlns:a16="http://schemas.microsoft.com/office/drawing/2014/main" id="{8A06B869-C0BF-732F-AEAA-A2266660D348}"/>
              </a:ext>
            </a:extLst>
          </p:cNvPr>
          <p:cNvSpPr/>
          <p:nvPr/>
        </p:nvSpPr>
        <p:spPr>
          <a:xfrm>
            <a:off x="5152885" y="3917181"/>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33" name="Straight Arrow Connector 32">
            <a:extLst>
              <a:ext uri="{FF2B5EF4-FFF2-40B4-BE49-F238E27FC236}">
                <a16:creationId xmlns:a16="http://schemas.microsoft.com/office/drawing/2014/main" id="{77A2C05A-CF8F-BFD2-621D-AF14EE662871}"/>
              </a:ext>
            </a:extLst>
          </p:cNvPr>
          <p:cNvCxnSpPr>
            <a:cxnSpLocks/>
          </p:cNvCxnSpPr>
          <p:nvPr/>
        </p:nvCxnSpPr>
        <p:spPr>
          <a:xfrm>
            <a:off x="6622526" y="4183406"/>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DA4BC550-6696-BDA2-C74C-8C98830CADC4}"/>
              </a:ext>
            </a:extLst>
          </p:cNvPr>
          <p:cNvSpPr txBox="1"/>
          <p:nvPr/>
        </p:nvSpPr>
        <p:spPr>
          <a:xfrm>
            <a:off x="6200831" y="4006244"/>
            <a:ext cx="441146" cy="400110"/>
          </a:xfrm>
          <a:prstGeom prst="rect">
            <a:avLst/>
          </a:prstGeom>
          <a:noFill/>
        </p:spPr>
        <p:txBody>
          <a:bodyPr wrap="none" rtlCol="0">
            <a:spAutoFit/>
          </a:bodyPr>
          <a:lstStyle/>
          <a:p>
            <a:r>
              <a:rPr lang="es-ES_tradnl" sz="2000" dirty="0"/>
              <a:t>…</a:t>
            </a:r>
          </a:p>
        </p:txBody>
      </p:sp>
      <p:sp>
        <p:nvSpPr>
          <p:cNvPr id="35" name="TextBox 34">
            <a:extLst>
              <a:ext uri="{FF2B5EF4-FFF2-40B4-BE49-F238E27FC236}">
                <a16:creationId xmlns:a16="http://schemas.microsoft.com/office/drawing/2014/main" id="{9D18396C-341E-D0CD-898B-685BB9E11154}"/>
              </a:ext>
            </a:extLst>
          </p:cNvPr>
          <p:cNvSpPr txBox="1"/>
          <p:nvPr/>
        </p:nvSpPr>
        <p:spPr>
          <a:xfrm>
            <a:off x="7766871" y="4006244"/>
            <a:ext cx="1439881" cy="369332"/>
          </a:xfrm>
          <a:prstGeom prst="rect">
            <a:avLst/>
          </a:prstGeom>
          <a:noFill/>
        </p:spPr>
        <p:txBody>
          <a:bodyPr wrap="none" rtlCol="0">
            <a:spAutoFit/>
          </a:bodyPr>
          <a:lstStyle/>
          <a:p>
            <a:r>
              <a:rPr lang="es-ES_tradnl" i="1" dirty="0"/>
              <a:t>Retorno</a:t>
            </a:r>
            <a:r>
              <a:rPr lang="es-ES_tradnl" i="1" baseline="-25000" dirty="0"/>
              <a:t>2</a:t>
            </a:r>
            <a:r>
              <a:rPr lang="es-ES_tradnl" i="1" dirty="0"/>
              <a:t> = 21</a:t>
            </a:r>
          </a:p>
        </p:txBody>
      </p:sp>
      <p:sp>
        <p:nvSpPr>
          <p:cNvPr id="41" name="Rectangle 40">
            <a:extLst>
              <a:ext uri="{FF2B5EF4-FFF2-40B4-BE49-F238E27FC236}">
                <a16:creationId xmlns:a16="http://schemas.microsoft.com/office/drawing/2014/main" id="{44DE9F15-FC58-B6F7-AD01-BA1A6F510046}"/>
              </a:ext>
            </a:extLst>
          </p:cNvPr>
          <p:cNvSpPr/>
          <p:nvPr/>
        </p:nvSpPr>
        <p:spPr>
          <a:xfrm>
            <a:off x="7097581" y="5122490"/>
            <a:ext cx="591532" cy="569722"/>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solidFill>
                  <a:sysClr val="windowText" lastClr="000000"/>
                </a:solidFill>
              </a:rPr>
              <a:t>s</a:t>
            </a:r>
            <a:r>
              <a:rPr lang="es-ES_tradnl" sz="2400" baseline="-25000" dirty="0">
                <a:solidFill>
                  <a:sysClr val="windowText" lastClr="000000"/>
                </a:solidFill>
              </a:rPr>
              <a:t>4</a:t>
            </a:r>
            <a:endParaRPr lang="es-ES_tradnl" sz="2400" dirty="0">
              <a:solidFill>
                <a:sysClr val="windowText" lastClr="000000"/>
              </a:solidFill>
            </a:endParaRPr>
          </a:p>
        </p:txBody>
      </p:sp>
      <p:sp>
        <p:nvSpPr>
          <p:cNvPr id="42" name="Oval 41">
            <a:extLst>
              <a:ext uri="{FF2B5EF4-FFF2-40B4-BE49-F238E27FC236}">
                <a16:creationId xmlns:a16="http://schemas.microsoft.com/office/drawing/2014/main" id="{52D4B955-557D-3D11-FEF3-72C040BF5757}"/>
              </a:ext>
            </a:extLst>
          </p:cNvPr>
          <p:cNvSpPr/>
          <p:nvPr/>
        </p:nvSpPr>
        <p:spPr>
          <a:xfrm>
            <a:off x="5152885" y="5141126"/>
            <a:ext cx="591532" cy="569723"/>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s</a:t>
            </a:r>
            <a:r>
              <a:rPr lang="es-ES_tradnl" sz="2400" baseline="-25000" dirty="0"/>
              <a:t>1</a:t>
            </a:r>
            <a:endParaRPr lang="es-ES_tradnl" baseline="-25000" dirty="0"/>
          </a:p>
        </p:txBody>
      </p:sp>
      <p:cxnSp>
        <p:nvCxnSpPr>
          <p:cNvPr id="43" name="Straight Arrow Connector 42">
            <a:extLst>
              <a:ext uri="{FF2B5EF4-FFF2-40B4-BE49-F238E27FC236}">
                <a16:creationId xmlns:a16="http://schemas.microsoft.com/office/drawing/2014/main" id="{E8D8E64F-049A-D049-CBCE-4F53AD7B27A0}"/>
              </a:ext>
            </a:extLst>
          </p:cNvPr>
          <p:cNvCxnSpPr>
            <a:cxnSpLocks/>
          </p:cNvCxnSpPr>
          <p:nvPr/>
        </p:nvCxnSpPr>
        <p:spPr>
          <a:xfrm>
            <a:off x="6622526" y="5407351"/>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D3C3797-4F9D-D3F1-C1C4-FD909AC964E4}"/>
              </a:ext>
            </a:extLst>
          </p:cNvPr>
          <p:cNvSpPr txBox="1"/>
          <p:nvPr/>
        </p:nvSpPr>
        <p:spPr>
          <a:xfrm>
            <a:off x="6200831" y="5230189"/>
            <a:ext cx="441146" cy="400110"/>
          </a:xfrm>
          <a:prstGeom prst="rect">
            <a:avLst/>
          </a:prstGeom>
          <a:noFill/>
        </p:spPr>
        <p:txBody>
          <a:bodyPr wrap="none" rtlCol="0">
            <a:spAutoFit/>
          </a:bodyPr>
          <a:lstStyle/>
          <a:p>
            <a:r>
              <a:rPr lang="es-ES_tradnl" sz="2000" dirty="0"/>
              <a:t>…</a:t>
            </a:r>
          </a:p>
        </p:txBody>
      </p:sp>
      <p:sp>
        <p:nvSpPr>
          <p:cNvPr id="45" name="TextBox 44">
            <a:extLst>
              <a:ext uri="{FF2B5EF4-FFF2-40B4-BE49-F238E27FC236}">
                <a16:creationId xmlns:a16="http://schemas.microsoft.com/office/drawing/2014/main" id="{CAACA005-C3CC-5B3C-1305-080EB4681F47}"/>
              </a:ext>
            </a:extLst>
          </p:cNvPr>
          <p:cNvSpPr txBox="1"/>
          <p:nvPr/>
        </p:nvSpPr>
        <p:spPr>
          <a:xfrm>
            <a:off x="7766871" y="5230189"/>
            <a:ext cx="1446293" cy="369332"/>
          </a:xfrm>
          <a:prstGeom prst="rect">
            <a:avLst/>
          </a:prstGeom>
          <a:noFill/>
        </p:spPr>
        <p:txBody>
          <a:bodyPr wrap="none" rtlCol="0">
            <a:spAutoFit/>
          </a:bodyPr>
          <a:lstStyle/>
          <a:p>
            <a:r>
              <a:rPr lang="es-ES_tradnl" i="1" dirty="0" err="1"/>
              <a:t>Retorno</a:t>
            </a:r>
            <a:r>
              <a:rPr lang="es-ES_tradnl" i="1" baseline="-25000" dirty="0" err="1"/>
              <a:t>n</a:t>
            </a:r>
            <a:r>
              <a:rPr lang="es-ES_tradnl" i="1" dirty="0"/>
              <a:t> = 28</a:t>
            </a:r>
          </a:p>
        </p:txBody>
      </p:sp>
      <p:sp>
        <p:nvSpPr>
          <p:cNvPr id="46" name="TextBox 45">
            <a:extLst>
              <a:ext uri="{FF2B5EF4-FFF2-40B4-BE49-F238E27FC236}">
                <a16:creationId xmlns:a16="http://schemas.microsoft.com/office/drawing/2014/main" id="{42818BB5-7583-1A45-F9FE-ED04B227743C}"/>
              </a:ext>
            </a:extLst>
          </p:cNvPr>
          <p:cNvSpPr txBox="1"/>
          <p:nvPr/>
        </p:nvSpPr>
        <p:spPr>
          <a:xfrm rot="5400000">
            <a:off x="6221349" y="4618216"/>
            <a:ext cx="441146" cy="400110"/>
          </a:xfrm>
          <a:prstGeom prst="rect">
            <a:avLst/>
          </a:prstGeom>
          <a:noFill/>
        </p:spPr>
        <p:txBody>
          <a:bodyPr wrap="none" rtlCol="0">
            <a:spAutoFit/>
          </a:bodyPr>
          <a:lstStyle/>
          <a:p>
            <a:r>
              <a:rPr lang="es-ES_tradnl" sz="2000" dirty="0"/>
              <a:t>…</a:t>
            </a:r>
          </a:p>
        </p:txBody>
      </p:sp>
      <p:cxnSp>
        <p:nvCxnSpPr>
          <p:cNvPr id="47" name="Straight Arrow Connector 46">
            <a:extLst>
              <a:ext uri="{FF2B5EF4-FFF2-40B4-BE49-F238E27FC236}">
                <a16:creationId xmlns:a16="http://schemas.microsoft.com/office/drawing/2014/main" id="{08206A1F-EFCB-5F4D-7E9E-6CA4FFAC3164}"/>
              </a:ext>
            </a:extLst>
          </p:cNvPr>
          <p:cNvCxnSpPr>
            <a:cxnSpLocks/>
          </p:cNvCxnSpPr>
          <p:nvPr/>
        </p:nvCxnSpPr>
        <p:spPr>
          <a:xfrm>
            <a:off x="5744417" y="4190910"/>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769957B3-0ECF-5A28-81FE-283DE822237B}"/>
              </a:ext>
            </a:extLst>
          </p:cNvPr>
          <p:cNvCxnSpPr>
            <a:cxnSpLocks/>
          </p:cNvCxnSpPr>
          <p:nvPr/>
        </p:nvCxnSpPr>
        <p:spPr>
          <a:xfrm>
            <a:off x="5744417" y="5407261"/>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a:extLst>
              <a:ext uri="{FF2B5EF4-FFF2-40B4-BE49-F238E27FC236}">
                <a16:creationId xmlns:a16="http://schemas.microsoft.com/office/drawing/2014/main" id="{51FB4AA3-4352-F770-C964-0F707BEBA75D}"/>
              </a:ext>
            </a:extLst>
          </p:cNvPr>
          <p:cNvPicPr>
            <a:picLocks noChangeAspect="1"/>
          </p:cNvPicPr>
          <p:nvPr/>
        </p:nvPicPr>
        <p:blipFill>
          <a:blip r:embed="rId4"/>
          <a:srcRect t="32740" b="22039"/>
          <a:stretch/>
        </p:blipFill>
        <p:spPr>
          <a:xfrm flipH="1">
            <a:off x="1416850" y="4672883"/>
            <a:ext cx="2464771" cy="1114612"/>
          </a:xfrm>
          <a:prstGeom prst="rect">
            <a:avLst/>
          </a:prstGeom>
        </p:spPr>
      </p:pic>
      <p:graphicFrame>
        <p:nvGraphicFramePr>
          <p:cNvPr id="51" name="Table 50">
            <a:extLst>
              <a:ext uri="{FF2B5EF4-FFF2-40B4-BE49-F238E27FC236}">
                <a16:creationId xmlns:a16="http://schemas.microsoft.com/office/drawing/2014/main" id="{EE466998-30BA-30F6-468B-61C221F56968}"/>
              </a:ext>
            </a:extLst>
          </p:cNvPr>
          <p:cNvGraphicFramePr>
            <a:graphicFrameLocks noGrp="1"/>
          </p:cNvGraphicFramePr>
          <p:nvPr/>
        </p:nvGraphicFramePr>
        <p:xfrm>
          <a:off x="1645847" y="3299757"/>
          <a:ext cx="2073271" cy="1371600"/>
        </p:xfrm>
        <a:graphic>
          <a:graphicData uri="http://schemas.openxmlformats.org/drawingml/2006/table">
            <a:tbl>
              <a:tblPr firstRow="1" bandRow="1">
                <a:tableStyleId>{21E4AEA4-8DFA-4A89-87EB-49C32662AFE0}</a:tableStyleId>
              </a:tblPr>
              <a:tblGrid>
                <a:gridCol w="763217">
                  <a:extLst>
                    <a:ext uri="{9D8B030D-6E8A-4147-A177-3AD203B41FA5}">
                      <a16:colId xmlns:a16="http://schemas.microsoft.com/office/drawing/2014/main" val="3243885932"/>
                    </a:ext>
                  </a:extLst>
                </a:gridCol>
                <a:gridCol w="501161">
                  <a:extLst>
                    <a:ext uri="{9D8B030D-6E8A-4147-A177-3AD203B41FA5}">
                      <a16:colId xmlns:a16="http://schemas.microsoft.com/office/drawing/2014/main" val="2451977212"/>
                    </a:ext>
                  </a:extLst>
                </a:gridCol>
                <a:gridCol w="386862">
                  <a:extLst>
                    <a:ext uri="{9D8B030D-6E8A-4147-A177-3AD203B41FA5}">
                      <a16:colId xmlns:a16="http://schemas.microsoft.com/office/drawing/2014/main" val="2421219030"/>
                    </a:ext>
                  </a:extLst>
                </a:gridCol>
                <a:gridCol w="422031">
                  <a:extLst>
                    <a:ext uri="{9D8B030D-6E8A-4147-A177-3AD203B41FA5}">
                      <a16:colId xmlns:a16="http://schemas.microsoft.com/office/drawing/2014/main" val="2992476764"/>
                    </a:ext>
                  </a:extLst>
                </a:gridCol>
              </a:tblGrid>
              <a:tr h="240334">
                <a:tc>
                  <a:txBody>
                    <a:bodyPr/>
                    <a:lstStyle/>
                    <a:p>
                      <a:r>
                        <a:rPr lang="es-ES_tradnl" sz="1200" dirty="0"/>
                        <a:t>Política</a:t>
                      </a:r>
                    </a:p>
                  </a:txBody>
                  <a:tcPr/>
                </a:tc>
                <a:tc>
                  <a:txBody>
                    <a:bodyPr/>
                    <a:lstStyle/>
                    <a:p>
                      <a:pPr algn="ctr"/>
                      <a:r>
                        <a:rPr lang="es-ES_tradnl" sz="1200" dirty="0"/>
                        <a:t>a</a:t>
                      </a:r>
                      <a:r>
                        <a:rPr lang="es-ES_tradnl" sz="1200" baseline="-25000" dirty="0"/>
                        <a:t>1</a:t>
                      </a:r>
                    </a:p>
                  </a:txBody>
                  <a:tcPr/>
                </a:tc>
                <a:tc>
                  <a:txBody>
                    <a:bodyPr/>
                    <a:lstStyle/>
                    <a:p>
                      <a:pPr algn="ctr"/>
                      <a:r>
                        <a:rPr lang="es-ES_tradnl" sz="1200" dirty="0"/>
                        <a:t>a</a:t>
                      </a:r>
                      <a:r>
                        <a:rPr lang="es-ES_tradnl" sz="1200" baseline="-25000" dirty="0"/>
                        <a:t>2</a:t>
                      </a:r>
                    </a:p>
                  </a:txBody>
                  <a:tcPr/>
                </a:tc>
                <a:tc>
                  <a:txBody>
                    <a:bodyPr/>
                    <a:lstStyle/>
                    <a:p>
                      <a:pPr algn="ctr"/>
                      <a:r>
                        <a:rPr lang="es-ES_tradnl" sz="1200" dirty="0"/>
                        <a:t>a</a:t>
                      </a:r>
                      <a:r>
                        <a:rPr lang="es-ES_tradnl" sz="1200" baseline="-25000" dirty="0"/>
                        <a:t>3</a:t>
                      </a:r>
                    </a:p>
                  </a:txBody>
                  <a:tcPr/>
                </a:tc>
                <a:extLst>
                  <a:ext uri="{0D108BD9-81ED-4DB2-BD59-A6C34878D82A}">
                    <a16:rowId xmlns:a16="http://schemas.microsoft.com/office/drawing/2014/main" val="3045422639"/>
                  </a:ext>
                </a:extLst>
              </a:tr>
              <a:tr h="240334">
                <a:tc>
                  <a:txBody>
                    <a:bodyPr/>
                    <a:lstStyle/>
                    <a:p>
                      <a:r>
                        <a:rPr lang="es-ES_tradnl" sz="1200" dirty="0"/>
                        <a:t>s</a:t>
                      </a:r>
                      <a:r>
                        <a:rPr lang="es-ES_tradnl" sz="1200" baseline="-25000" dirty="0"/>
                        <a:t>1</a:t>
                      </a:r>
                    </a:p>
                  </a:txBody>
                  <a:tcPr/>
                </a:tc>
                <a:tc>
                  <a:txBody>
                    <a:bodyPr/>
                    <a:lstStyle/>
                    <a:p>
                      <a:pPr algn="ctr"/>
                      <a:r>
                        <a:rPr lang="es-ES_tradnl" sz="1200" dirty="0"/>
                        <a:t>0.5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0.2</a:t>
                      </a:r>
                    </a:p>
                  </a:txBody>
                  <a:tcPr/>
                </a:tc>
                <a:extLst>
                  <a:ext uri="{0D108BD9-81ED-4DB2-BD59-A6C34878D82A}">
                    <a16:rowId xmlns:a16="http://schemas.microsoft.com/office/drawing/2014/main" val="2623591404"/>
                  </a:ext>
                </a:extLst>
              </a:tr>
              <a:tr h="240334">
                <a:tc>
                  <a:txBody>
                    <a:bodyPr/>
                    <a:lstStyle/>
                    <a:p>
                      <a:r>
                        <a:rPr lang="es-ES_tradnl" sz="1200" dirty="0"/>
                        <a:t>s</a:t>
                      </a:r>
                      <a:r>
                        <a:rPr lang="es-ES_tradnl" sz="1200" baseline="-25000" dirty="0"/>
                        <a:t>2</a:t>
                      </a:r>
                    </a:p>
                  </a:txBody>
                  <a:tcPr/>
                </a:tc>
                <a:tc>
                  <a:txBody>
                    <a:bodyPr/>
                    <a:lstStyle/>
                    <a:p>
                      <a:pPr algn="ct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0.8</a:t>
                      </a:r>
                    </a:p>
                  </a:txBody>
                  <a:tcPr/>
                </a:tc>
                <a:extLst>
                  <a:ext uri="{0D108BD9-81ED-4DB2-BD59-A6C34878D82A}">
                    <a16:rowId xmlns:a16="http://schemas.microsoft.com/office/drawing/2014/main" val="631501757"/>
                  </a:ext>
                </a:extLst>
              </a:tr>
              <a:tr h="259713">
                <a:tc>
                  <a:txBody>
                    <a:bodyPr/>
                    <a:lstStyle/>
                    <a:p>
                      <a:r>
                        <a:rPr lang="es-ES_tradnl" sz="1200" dirty="0"/>
                        <a:t>s</a:t>
                      </a:r>
                      <a:r>
                        <a:rPr lang="es-ES_tradnl" sz="12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a:t>
                      </a:r>
                    </a:p>
                  </a:txBody>
                  <a:tcPr/>
                </a:tc>
                <a:extLst>
                  <a:ext uri="{0D108BD9-81ED-4DB2-BD59-A6C34878D82A}">
                    <a16:rowId xmlns:a16="http://schemas.microsoft.com/office/drawing/2014/main" val="3184158567"/>
                  </a:ext>
                </a:extLst>
              </a:tr>
              <a:tr h="240334">
                <a:tc>
                  <a:txBody>
                    <a:bodyPr/>
                    <a:lstStyle/>
                    <a:p>
                      <a:r>
                        <a:rPr lang="es-ES_tradnl" sz="1200" dirty="0"/>
                        <a:t>s</a:t>
                      </a:r>
                      <a:r>
                        <a:rPr lang="es-ES_tradnl" sz="1200" baseline="-25000" dirty="0"/>
                        <a:t>4</a:t>
                      </a:r>
                    </a:p>
                  </a:txBody>
                  <a:tcPr/>
                </a:tc>
                <a:tc>
                  <a:txBody>
                    <a:bodyPr/>
                    <a:lstStyle/>
                    <a:p>
                      <a:pPr algn="ctr"/>
                      <a:r>
                        <a:rPr lang="es-ES_tradnl" sz="12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200" dirty="0"/>
                        <a:t>0.4</a:t>
                      </a:r>
                    </a:p>
                  </a:txBody>
                  <a:tcPr/>
                </a:tc>
                <a:extLst>
                  <a:ext uri="{0D108BD9-81ED-4DB2-BD59-A6C34878D82A}">
                    <a16:rowId xmlns:a16="http://schemas.microsoft.com/office/drawing/2014/main" val="693886389"/>
                  </a:ext>
                </a:extLst>
              </a:tr>
            </a:tbl>
          </a:graphicData>
        </a:graphic>
      </p:graphicFrame>
      <p:sp>
        <p:nvSpPr>
          <p:cNvPr id="53" name="Right Brace 52">
            <a:extLst>
              <a:ext uri="{FF2B5EF4-FFF2-40B4-BE49-F238E27FC236}">
                <a16:creationId xmlns:a16="http://schemas.microsoft.com/office/drawing/2014/main" id="{A4A8B9FA-9AA7-F1DD-6462-70E92BCAC01B}"/>
              </a:ext>
            </a:extLst>
          </p:cNvPr>
          <p:cNvSpPr/>
          <p:nvPr/>
        </p:nvSpPr>
        <p:spPr>
          <a:xfrm>
            <a:off x="9206751" y="3213572"/>
            <a:ext cx="210039" cy="2478639"/>
          </a:xfrm>
          <a:prstGeom prst="rightBrace">
            <a:avLst/>
          </a:prstGeom>
          <a:ln w="28575">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
        <p:nvSpPr>
          <p:cNvPr id="54" name="TextBox 53">
            <a:extLst>
              <a:ext uri="{FF2B5EF4-FFF2-40B4-BE49-F238E27FC236}">
                <a16:creationId xmlns:a16="http://schemas.microsoft.com/office/drawing/2014/main" id="{37033925-647F-CE39-2231-D1EE70FD2293}"/>
              </a:ext>
            </a:extLst>
          </p:cNvPr>
          <p:cNvSpPr txBox="1"/>
          <p:nvPr/>
        </p:nvSpPr>
        <p:spPr>
          <a:xfrm>
            <a:off x="9442838" y="4283601"/>
            <a:ext cx="1708609" cy="369332"/>
          </a:xfrm>
          <a:prstGeom prst="rect">
            <a:avLst/>
          </a:prstGeom>
          <a:noFill/>
        </p:spPr>
        <p:txBody>
          <a:bodyPr wrap="none" rtlCol="0">
            <a:spAutoFit/>
          </a:bodyPr>
          <a:lstStyle/>
          <a:p>
            <a:r>
              <a:rPr lang="es-ES_tradnl" i="1" dirty="0"/>
              <a:t>Retorno</a:t>
            </a:r>
            <a:r>
              <a:rPr lang="es-ES_tradnl" i="1" baseline="-25000" dirty="0"/>
              <a:t> </a:t>
            </a:r>
            <a:r>
              <a:rPr lang="es-ES_tradnl" i="1" baseline="-25000" dirty="0" err="1"/>
              <a:t>prom</a:t>
            </a:r>
            <a:r>
              <a:rPr lang="es-ES_tradnl" i="1" dirty="0"/>
              <a:t> = 25</a:t>
            </a:r>
          </a:p>
        </p:txBody>
      </p:sp>
      <p:cxnSp>
        <p:nvCxnSpPr>
          <p:cNvPr id="55" name="Straight Arrow Connector 54">
            <a:extLst>
              <a:ext uri="{FF2B5EF4-FFF2-40B4-BE49-F238E27FC236}">
                <a16:creationId xmlns:a16="http://schemas.microsoft.com/office/drawing/2014/main" id="{AC03A429-FF1A-9D0F-017E-56575AB0E145}"/>
              </a:ext>
            </a:extLst>
          </p:cNvPr>
          <p:cNvCxnSpPr>
            <a:cxnSpLocks/>
          </p:cNvCxnSpPr>
          <p:nvPr/>
        </p:nvCxnSpPr>
        <p:spPr>
          <a:xfrm flipV="1">
            <a:off x="3719118" y="3690604"/>
            <a:ext cx="1371628" cy="137769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9F612244-8214-BA76-B684-38712A9F543E}"/>
              </a:ext>
            </a:extLst>
          </p:cNvPr>
          <p:cNvCxnSpPr>
            <a:cxnSpLocks/>
          </p:cNvCxnSpPr>
          <p:nvPr/>
        </p:nvCxnSpPr>
        <p:spPr>
          <a:xfrm flipV="1">
            <a:off x="3780692" y="4283601"/>
            <a:ext cx="1310054" cy="8575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B1F62EE8-DD4F-806F-8D59-0A5BD02993B6}"/>
              </a:ext>
            </a:extLst>
          </p:cNvPr>
          <p:cNvCxnSpPr>
            <a:cxnSpLocks/>
            <a:stCxn id="50" idx="1"/>
          </p:cNvCxnSpPr>
          <p:nvPr/>
        </p:nvCxnSpPr>
        <p:spPr>
          <a:xfrm>
            <a:off x="3881621" y="5230189"/>
            <a:ext cx="1209125" cy="17707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6E4F9A95-771B-CC62-6893-08603143072D}"/>
              </a:ext>
            </a:extLst>
          </p:cNvPr>
          <p:cNvSpPr txBox="1"/>
          <p:nvPr/>
        </p:nvSpPr>
        <p:spPr>
          <a:xfrm rot="5400000">
            <a:off x="4577318" y="4807187"/>
            <a:ext cx="441146" cy="400110"/>
          </a:xfrm>
          <a:prstGeom prst="rect">
            <a:avLst/>
          </a:prstGeom>
          <a:noFill/>
        </p:spPr>
        <p:txBody>
          <a:bodyPr wrap="none" rtlCol="0">
            <a:spAutoFit/>
          </a:bodyPr>
          <a:lstStyle/>
          <a:p>
            <a:r>
              <a:rPr lang="es-ES_tradnl" sz="2000" dirty="0"/>
              <a:t>…</a:t>
            </a:r>
          </a:p>
        </p:txBody>
      </p:sp>
      <p:sp>
        <p:nvSpPr>
          <p:cNvPr id="10" name="TextBox 9">
            <a:extLst>
              <a:ext uri="{FF2B5EF4-FFF2-40B4-BE49-F238E27FC236}">
                <a16:creationId xmlns:a16="http://schemas.microsoft.com/office/drawing/2014/main" id="{B0CA6DF9-B138-7A88-6C42-170A97CF4F3E}"/>
              </a:ext>
            </a:extLst>
          </p:cNvPr>
          <p:cNvSpPr txBox="1"/>
          <p:nvPr/>
        </p:nvSpPr>
        <p:spPr>
          <a:xfrm>
            <a:off x="9764108" y="4676525"/>
            <a:ext cx="1066068" cy="461665"/>
          </a:xfrm>
          <a:prstGeom prst="rect">
            <a:avLst/>
          </a:prstGeom>
          <a:noFill/>
        </p:spPr>
        <p:txBody>
          <a:bodyPr wrap="square">
            <a:spAutoFit/>
          </a:bodyPr>
          <a:lstStyle/>
          <a:p>
            <a:pPr algn="ctr"/>
            <a:r>
              <a:rPr lang="es-ES" sz="2400" b="1" dirty="0">
                <a:solidFill>
                  <a:srgbClr val="00B050"/>
                </a:solidFill>
              </a:rPr>
              <a:t>Valor</a:t>
            </a:r>
            <a:endParaRPr lang="es-ES_tradnl" dirty="0"/>
          </a:p>
        </p:txBody>
      </p:sp>
      <p:sp>
        <p:nvSpPr>
          <p:cNvPr id="13" name="Content Placeholder 3">
            <a:extLst>
              <a:ext uri="{FF2B5EF4-FFF2-40B4-BE49-F238E27FC236}">
                <a16:creationId xmlns:a16="http://schemas.microsoft.com/office/drawing/2014/main" id="{A0417C06-2879-8CAD-8ED7-ED67E804C795}"/>
              </a:ext>
            </a:extLst>
          </p:cNvPr>
          <p:cNvSpPr>
            <a:spLocks noGrp="1"/>
          </p:cNvSpPr>
          <p:nvPr>
            <p:ph idx="1"/>
          </p:nvPr>
        </p:nvSpPr>
        <p:spPr>
          <a:xfrm>
            <a:off x="700635" y="2146041"/>
            <a:ext cx="10691265" cy="3939072"/>
          </a:xfrm>
        </p:spPr>
        <p:txBody>
          <a:bodyPr>
            <a:normAutofit/>
          </a:bodyPr>
          <a:lstStyle/>
          <a:p>
            <a:pPr marL="0" indent="0">
              <a:buNone/>
            </a:pPr>
            <a:r>
              <a:rPr lang="es-ES" dirty="0"/>
              <a:t>Si un agente parte de un estado y siempre actúa siguiendo una política determinada... </a:t>
            </a:r>
          </a:p>
          <a:p>
            <a:pPr marL="0" indent="0">
              <a:buNone/>
            </a:pPr>
            <a:r>
              <a:rPr lang="es-ES" dirty="0"/>
              <a:t>¿Cuál es el rendimiento que puede esperar obtener?</a:t>
            </a:r>
          </a:p>
        </p:txBody>
      </p:sp>
      <p:sp>
        <p:nvSpPr>
          <p:cNvPr id="14" name="TextBox 13">
            <a:extLst>
              <a:ext uri="{FF2B5EF4-FFF2-40B4-BE49-F238E27FC236}">
                <a16:creationId xmlns:a16="http://schemas.microsoft.com/office/drawing/2014/main" id="{9B3AAB10-FC8C-D563-8DBE-264BAF843EBB}"/>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¿Qué significa "valor"?</a:t>
            </a:r>
          </a:p>
        </p:txBody>
      </p:sp>
    </p:spTree>
    <p:extLst>
      <p:ext uri="{BB962C8B-B14F-4D97-AF65-F5344CB8AC3E}">
        <p14:creationId xmlns:p14="http://schemas.microsoft.com/office/powerpoint/2010/main" val="415497762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400301"/>
            <a:ext cx="10691265" cy="3684812"/>
          </a:xfrm>
        </p:spPr>
        <p:txBody>
          <a:bodyPr>
            <a:normAutofit/>
          </a:bodyPr>
          <a:lstStyle/>
          <a:p>
            <a:r>
              <a:rPr lang="es-ES_tradnl" sz="2400" b="1" dirty="0">
                <a:solidFill>
                  <a:schemeClr val="accent4"/>
                </a:solidFill>
              </a:rPr>
              <a:t>Valor de estado V</a:t>
            </a:r>
            <a:r>
              <a:rPr lang="el-GR" sz="2400" b="1" baseline="-25000" dirty="0">
                <a:solidFill>
                  <a:schemeClr val="accent4"/>
                </a:solidFill>
              </a:rPr>
              <a:t>π</a:t>
            </a:r>
            <a:r>
              <a:rPr lang="es-ES_tradnl" sz="2400" b="1" baseline="-25000" dirty="0">
                <a:solidFill>
                  <a:schemeClr val="accent4"/>
                </a:solidFill>
              </a:rPr>
              <a:t> </a:t>
            </a:r>
            <a:r>
              <a:rPr lang="es-ES_tradnl" sz="2400" b="1" dirty="0">
                <a:solidFill>
                  <a:schemeClr val="accent4"/>
                </a:solidFill>
              </a:rPr>
              <a:t>(s)</a:t>
            </a:r>
            <a:r>
              <a:rPr lang="es-ES_tradnl" sz="2400" dirty="0"/>
              <a:t>: retorno esperado al comenzar desde un </a:t>
            </a:r>
            <a:r>
              <a:rPr lang="es-ES_tradnl" sz="2400" b="1" dirty="0">
                <a:solidFill>
                  <a:schemeClr val="accent1"/>
                </a:solidFill>
              </a:rPr>
              <a:t>estado s </a:t>
            </a:r>
            <a:r>
              <a:rPr lang="es-ES_tradnl" sz="2400" dirty="0"/>
              <a:t>y seguir una </a:t>
            </a:r>
            <a:r>
              <a:rPr lang="es-ES_tradnl" sz="2400" b="1" dirty="0">
                <a:solidFill>
                  <a:schemeClr val="accent6"/>
                </a:solidFill>
              </a:rPr>
              <a:t>política </a:t>
            </a:r>
            <a:r>
              <a:rPr lang="el-GR" sz="2400" b="1" dirty="0">
                <a:solidFill>
                  <a:schemeClr val="accent6"/>
                </a:solidFill>
              </a:rPr>
              <a:t>π</a:t>
            </a:r>
            <a:r>
              <a:rPr lang="en-US" sz="2400" dirty="0"/>
              <a:t>.</a:t>
            </a:r>
          </a:p>
          <a:p>
            <a:pPr marL="0" indent="0">
              <a:buNone/>
            </a:pPr>
            <a:endParaRPr lang="es-ES_tradnl" sz="2400" dirty="0"/>
          </a:p>
          <a:p>
            <a:r>
              <a:rPr lang="es-ES_tradnl" sz="2400" b="1" dirty="0">
                <a:solidFill>
                  <a:schemeClr val="accent2"/>
                </a:solidFill>
              </a:rPr>
              <a:t>Valor de estado-acción Q</a:t>
            </a:r>
            <a:r>
              <a:rPr lang="el-GR" sz="2400" baseline="-25000" dirty="0">
                <a:solidFill>
                  <a:schemeClr val="accent2"/>
                </a:solidFill>
              </a:rPr>
              <a:t>π</a:t>
            </a:r>
            <a:r>
              <a:rPr lang="es-ES_tradnl" sz="2400" b="1" dirty="0">
                <a:solidFill>
                  <a:schemeClr val="accent2"/>
                </a:solidFill>
              </a:rPr>
              <a:t>(s, a): </a:t>
            </a:r>
            <a:r>
              <a:rPr lang="es-ES_tradnl" sz="2400" dirty="0"/>
              <a:t>retorno esperado al realizar una </a:t>
            </a:r>
            <a:r>
              <a:rPr lang="es-ES_tradnl" sz="2400" b="1" dirty="0">
                <a:solidFill>
                  <a:schemeClr val="accent3"/>
                </a:solidFill>
              </a:rPr>
              <a:t>acción a </a:t>
            </a:r>
            <a:r>
              <a:rPr lang="es-ES_tradnl" sz="2400" dirty="0"/>
              <a:t>en el </a:t>
            </a:r>
            <a:r>
              <a:rPr lang="es-ES_tradnl" sz="2400" b="1" dirty="0">
                <a:solidFill>
                  <a:schemeClr val="accent1"/>
                </a:solidFill>
              </a:rPr>
              <a:t>estado s </a:t>
            </a:r>
            <a:r>
              <a:rPr lang="es-ES_tradnl" sz="2400" dirty="0"/>
              <a:t>y siguiendo una </a:t>
            </a:r>
            <a:r>
              <a:rPr lang="es-ES_tradnl" sz="2400" b="1" dirty="0">
                <a:solidFill>
                  <a:schemeClr val="accent5"/>
                </a:solidFill>
              </a:rPr>
              <a:t>política </a:t>
            </a:r>
            <a:r>
              <a:rPr lang="el-GR" sz="2400" b="1" dirty="0">
                <a:solidFill>
                  <a:schemeClr val="accent5"/>
                </a:solidFill>
              </a:rPr>
              <a:t>π</a:t>
            </a:r>
            <a:r>
              <a:rPr lang="es-ES_tradnl" sz="2400" dirty="0"/>
              <a:t>.</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2A5B1660-85AD-E723-52DF-E5E8FCCF4D0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Tipos de Valor</a:t>
            </a:r>
          </a:p>
        </p:txBody>
      </p:sp>
    </p:spTree>
    <p:extLst>
      <p:ext uri="{BB962C8B-B14F-4D97-AF65-F5344CB8AC3E}">
        <p14:creationId xmlns:p14="http://schemas.microsoft.com/office/powerpoint/2010/main" val="1188507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50DB76-0C5A-2D36-30BF-DDD2FD2C80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B89E17-3642-9B33-33D1-ED96F9CB1517}"/>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DFCF7109-078D-8747-6450-F53C32BD476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84F55094-F352-3326-6E04-AF7E15D64855}"/>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13" name="Content Placeholder 3">
            <a:extLst>
              <a:ext uri="{FF2B5EF4-FFF2-40B4-BE49-F238E27FC236}">
                <a16:creationId xmlns:a16="http://schemas.microsoft.com/office/drawing/2014/main" id="{04AB5385-3434-E6C9-E86B-9ACB29CD4593}"/>
              </a:ext>
            </a:extLst>
          </p:cNvPr>
          <p:cNvSpPr>
            <a:spLocks noGrp="1"/>
          </p:cNvSpPr>
          <p:nvPr>
            <p:ph idx="1"/>
          </p:nvPr>
        </p:nvSpPr>
        <p:spPr>
          <a:xfrm>
            <a:off x="700635" y="2146041"/>
            <a:ext cx="10691265" cy="3939072"/>
          </a:xfrm>
        </p:spPr>
        <p:txBody>
          <a:bodyPr>
            <a:normAutofit/>
          </a:bodyPr>
          <a:lstStyle/>
          <a:p>
            <a:pPr marL="0" indent="0">
              <a:buNone/>
            </a:pPr>
            <a:r>
              <a:rPr lang="es-ES" dirty="0"/>
              <a:t>Un agente puede almacenar conocimiento usando la tabla de política o también la tabla de valores, las cuales ambos son equivalentes:</a:t>
            </a:r>
          </a:p>
        </p:txBody>
      </p:sp>
      <p:sp>
        <p:nvSpPr>
          <p:cNvPr id="14" name="TextBox 13">
            <a:extLst>
              <a:ext uri="{FF2B5EF4-FFF2-40B4-BE49-F238E27FC236}">
                <a16:creationId xmlns:a16="http://schemas.microsoft.com/office/drawing/2014/main" id="{753C9ADD-3744-E74E-859D-9AB0C63DCF17}"/>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Política y valor</a:t>
            </a:r>
          </a:p>
        </p:txBody>
      </p:sp>
      <mc:AlternateContent xmlns:mc="http://schemas.openxmlformats.org/markup-compatibility/2006" xmlns:a14="http://schemas.microsoft.com/office/drawing/2010/main">
        <mc:Choice Requires="a14">
          <p:graphicFrame>
            <p:nvGraphicFramePr>
              <p:cNvPr id="3" name="Table 2">
                <a:extLst>
                  <a:ext uri="{FF2B5EF4-FFF2-40B4-BE49-F238E27FC236}">
                    <a16:creationId xmlns:a16="http://schemas.microsoft.com/office/drawing/2014/main" id="{95996A31-DF1C-C49B-A812-4CEE77E78DEF}"/>
                  </a:ext>
                </a:extLst>
              </p:cNvPr>
              <p:cNvGraphicFramePr>
                <a:graphicFrameLocks noGrp="1"/>
              </p:cNvGraphicFramePr>
              <p:nvPr>
                <p:extLst>
                  <p:ext uri="{D42A27DB-BD31-4B8C-83A1-F6EECF244321}">
                    <p14:modId xmlns:p14="http://schemas.microsoft.com/office/powerpoint/2010/main" val="606580527"/>
                  </p:ext>
                </p:extLst>
              </p:nvPr>
            </p:nvGraphicFramePr>
            <p:xfrm>
              <a:off x="7187643" y="3111370"/>
              <a:ext cx="4133852" cy="2286000"/>
            </p:xfrm>
            <a:graphic>
              <a:graphicData uri="http://schemas.openxmlformats.org/drawingml/2006/table">
                <a:tbl>
                  <a:tblPr firstRow="1" bandRow="1">
                    <a:tableStyleId>{00A15C55-8517-42AA-B614-E9B94910E393}</a:tableStyleId>
                  </a:tblPr>
                  <a:tblGrid>
                    <a:gridCol w="1033463">
                      <a:extLst>
                        <a:ext uri="{9D8B030D-6E8A-4147-A177-3AD203B41FA5}">
                          <a16:colId xmlns:a16="http://schemas.microsoft.com/office/drawing/2014/main" val="3243885932"/>
                        </a:ext>
                      </a:extLst>
                    </a:gridCol>
                    <a:gridCol w="1033463">
                      <a:extLst>
                        <a:ext uri="{9D8B030D-6E8A-4147-A177-3AD203B41FA5}">
                          <a16:colId xmlns:a16="http://schemas.microsoft.com/office/drawing/2014/main" val="2451977212"/>
                        </a:ext>
                      </a:extLst>
                    </a:gridCol>
                    <a:gridCol w="1033463">
                      <a:extLst>
                        <a:ext uri="{9D8B030D-6E8A-4147-A177-3AD203B41FA5}">
                          <a16:colId xmlns:a16="http://schemas.microsoft.com/office/drawing/2014/main" val="2421219030"/>
                        </a:ext>
                      </a:extLst>
                    </a:gridCol>
                    <a:gridCol w="1033463">
                      <a:extLst>
                        <a:ext uri="{9D8B030D-6E8A-4147-A177-3AD203B41FA5}">
                          <a16:colId xmlns:a16="http://schemas.microsoft.com/office/drawing/2014/main" val="2992476764"/>
                        </a:ext>
                      </a:extLst>
                    </a:gridCol>
                  </a:tblGrid>
                  <a:tr h="410120">
                    <a:tc>
                      <a:txBody>
                        <a:bodyPr/>
                        <a:lstStyle/>
                        <a:p>
                          <a:r>
                            <a:rPr lang="es-ES_tradnl" sz="2400" dirty="0"/>
                            <a:t>Q</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410120">
                    <a:tc>
                      <a:txBody>
                        <a:bodyPr/>
                        <a:lstStyle/>
                        <a:p>
                          <a:r>
                            <a:rPr lang="es-ES_tradnl" sz="2400" dirty="0"/>
                            <a:t>s</a:t>
                          </a:r>
                          <a:r>
                            <a:rPr lang="es-ES_tradnl" sz="2400" baseline="-25000" dirty="0"/>
                            <a:t>1</a:t>
                          </a:r>
                        </a:p>
                      </a:txBody>
                      <a:tcPr/>
                    </a:tc>
                    <a:tc>
                      <a:txBody>
                        <a:bodyPr/>
                        <a:lstStyle/>
                        <a:p>
                          <a:pPr algn="ctr"/>
                          <a14:m>
                            <m:oMathPara xmlns:m="http://schemas.openxmlformats.org/officeDocument/2006/math">
                              <m:oMathParaPr>
                                <m:jc m:val="centerGroup"/>
                              </m:oMathParaPr>
                              <m:oMath xmlns:m="http://schemas.openxmlformats.org/officeDocument/2006/math">
                                <m:r>
                                  <a:rPr lang="en-US" sz="2400" b="0" smtClean="0">
                                    <a:latin typeface="Cambria Math" panose="02040503050406030204" pitchFamily="18" charset="0"/>
                                  </a:rPr>
                                  <m:t>50</m:t>
                                </m:r>
                              </m:oMath>
                            </m:oMathPara>
                          </a14:m>
                          <a:endParaRPr lang="es-ES_tradnl" sz="2400" dirty="0"/>
                        </a:p>
                      </a:txBody>
                      <a:tcPr/>
                    </a:tc>
                    <a:tc>
                      <a:txBody>
                        <a:bodyPr/>
                        <a:lstStyle/>
                        <a:p>
                          <a:pPr algn="ctr"/>
                          <a:r>
                            <a:rPr lang="es-ES_tradnl" sz="2400" dirty="0"/>
                            <a:t>30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20</a:t>
                          </a:r>
                        </a:p>
                      </a:txBody>
                      <a:tcPr/>
                    </a:tc>
                    <a:extLst>
                      <a:ext uri="{0D108BD9-81ED-4DB2-BD59-A6C34878D82A}">
                        <a16:rowId xmlns:a16="http://schemas.microsoft.com/office/drawing/2014/main" val="2623591404"/>
                      </a:ext>
                    </a:extLst>
                  </a:tr>
                  <a:tr h="41012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106</a:t>
                          </a:r>
                        </a:p>
                      </a:txBody>
                      <a:tcPr/>
                    </a:tc>
                    <a:extLst>
                      <a:ext uri="{0D108BD9-81ED-4DB2-BD59-A6C34878D82A}">
                        <a16:rowId xmlns:a16="http://schemas.microsoft.com/office/drawing/2014/main" val="631501757"/>
                      </a:ext>
                    </a:extLst>
                  </a:tr>
                  <a:tr h="41012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86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58</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41012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8</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t>16</a:t>
                          </a:r>
                          <a:endParaRPr lang="es-ES_tradnl" sz="2400" dirty="0"/>
                        </a:p>
                      </a:txBody>
                      <a:tcPr/>
                    </a:tc>
                    <a:extLst>
                      <a:ext uri="{0D108BD9-81ED-4DB2-BD59-A6C34878D82A}">
                        <a16:rowId xmlns:a16="http://schemas.microsoft.com/office/drawing/2014/main" val="693886389"/>
                      </a:ext>
                    </a:extLst>
                  </a:tr>
                </a:tbl>
              </a:graphicData>
            </a:graphic>
          </p:graphicFrame>
        </mc:Choice>
        <mc:Fallback xmlns="">
          <p:graphicFrame>
            <p:nvGraphicFramePr>
              <p:cNvPr id="3" name="Table 2">
                <a:extLst>
                  <a:ext uri="{FF2B5EF4-FFF2-40B4-BE49-F238E27FC236}">
                    <a16:creationId xmlns:a16="http://schemas.microsoft.com/office/drawing/2014/main" id="{95996A31-DF1C-C49B-A812-4CEE77E78DEF}"/>
                  </a:ext>
                </a:extLst>
              </p:cNvPr>
              <p:cNvGraphicFramePr>
                <a:graphicFrameLocks noGrp="1"/>
              </p:cNvGraphicFramePr>
              <p:nvPr>
                <p:extLst>
                  <p:ext uri="{D42A27DB-BD31-4B8C-83A1-F6EECF244321}">
                    <p14:modId xmlns:p14="http://schemas.microsoft.com/office/powerpoint/2010/main" val="606580527"/>
                  </p:ext>
                </p:extLst>
              </p:nvPr>
            </p:nvGraphicFramePr>
            <p:xfrm>
              <a:off x="7187643" y="3111370"/>
              <a:ext cx="4133852" cy="2286000"/>
            </p:xfrm>
            <a:graphic>
              <a:graphicData uri="http://schemas.openxmlformats.org/drawingml/2006/table">
                <a:tbl>
                  <a:tblPr firstRow="1" bandRow="1">
                    <a:tableStyleId>{00A15C55-8517-42AA-B614-E9B94910E393}</a:tableStyleId>
                  </a:tblPr>
                  <a:tblGrid>
                    <a:gridCol w="1033463">
                      <a:extLst>
                        <a:ext uri="{9D8B030D-6E8A-4147-A177-3AD203B41FA5}">
                          <a16:colId xmlns:a16="http://schemas.microsoft.com/office/drawing/2014/main" val="3243885932"/>
                        </a:ext>
                      </a:extLst>
                    </a:gridCol>
                    <a:gridCol w="1033463">
                      <a:extLst>
                        <a:ext uri="{9D8B030D-6E8A-4147-A177-3AD203B41FA5}">
                          <a16:colId xmlns:a16="http://schemas.microsoft.com/office/drawing/2014/main" val="2451977212"/>
                        </a:ext>
                      </a:extLst>
                    </a:gridCol>
                    <a:gridCol w="1033463">
                      <a:extLst>
                        <a:ext uri="{9D8B030D-6E8A-4147-A177-3AD203B41FA5}">
                          <a16:colId xmlns:a16="http://schemas.microsoft.com/office/drawing/2014/main" val="2421219030"/>
                        </a:ext>
                      </a:extLst>
                    </a:gridCol>
                    <a:gridCol w="1033463">
                      <a:extLst>
                        <a:ext uri="{9D8B030D-6E8A-4147-A177-3AD203B41FA5}">
                          <a16:colId xmlns:a16="http://schemas.microsoft.com/office/drawing/2014/main" val="2992476764"/>
                        </a:ext>
                      </a:extLst>
                    </a:gridCol>
                  </a:tblGrid>
                  <a:tr h="457200">
                    <a:tc>
                      <a:txBody>
                        <a:bodyPr/>
                        <a:lstStyle/>
                        <a:p>
                          <a:r>
                            <a:rPr lang="es-ES_tradnl" sz="2400" dirty="0"/>
                            <a:t>Q</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457200">
                    <a:tc>
                      <a:txBody>
                        <a:bodyPr/>
                        <a:lstStyle/>
                        <a:p>
                          <a:r>
                            <a:rPr lang="es-ES_tradnl" sz="2400" dirty="0"/>
                            <a:t>s</a:t>
                          </a:r>
                          <a:r>
                            <a:rPr lang="es-ES_tradnl" sz="2400" baseline="-25000" dirty="0"/>
                            <a:t>1</a:t>
                          </a:r>
                        </a:p>
                      </a:txBody>
                      <a:tcPr/>
                    </a:tc>
                    <a:tc>
                      <a:txBody>
                        <a:bodyPr/>
                        <a:lstStyle/>
                        <a:p>
                          <a:endParaRPr lang="en-AR"/>
                        </a:p>
                      </a:txBody>
                      <a:tcPr>
                        <a:blipFill>
                          <a:blip r:embed="rId4"/>
                          <a:stretch>
                            <a:fillRect l="-100000" t="-111111" r="-201220" b="-336111"/>
                          </a:stretch>
                        </a:blipFill>
                      </a:tcPr>
                    </a:tc>
                    <a:tc>
                      <a:txBody>
                        <a:bodyPr/>
                        <a:lstStyle/>
                        <a:p>
                          <a:pPr algn="ctr"/>
                          <a:r>
                            <a:rPr lang="es-ES_tradnl" sz="2400" dirty="0"/>
                            <a:t>30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20</a:t>
                          </a:r>
                        </a:p>
                      </a:txBody>
                      <a:tcPr/>
                    </a:tc>
                    <a:extLst>
                      <a:ext uri="{0D108BD9-81ED-4DB2-BD59-A6C34878D82A}">
                        <a16:rowId xmlns:a16="http://schemas.microsoft.com/office/drawing/2014/main" val="2623591404"/>
                      </a:ext>
                    </a:extLst>
                  </a:tr>
                  <a:tr h="45720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106</a:t>
                          </a:r>
                        </a:p>
                      </a:txBody>
                      <a:tcPr/>
                    </a:tc>
                    <a:extLst>
                      <a:ext uri="{0D108BD9-81ED-4DB2-BD59-A6C34878D82A}">
                        <a16:rowId xmlns:a16="http://schemas.microsoft.com/office/drawing/2014/main" val="631501757"/>
                      </a:ext>
                    </a:extLst>
                  </a:tr>
                  <a:tr h="45720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86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58</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45720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8</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16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t>16</a:t>
                          </a:r>
                          <a:endParaRPr lang="es-ES_tradnl" sz="2400" dirty="0"/>
                        </a:p>
                      </a:txBody>
                      <a:tcPr/>
                    </a:tc>
                    <a:extLst>
                      <a:ext uri="{0D108BD9-81ED-4DB2-BD59-A6C34878D82A}">
                        <a16:rowId xmlns:a16="http://schemas.microsoft.com/office/drawing/2014/main" val="693886389"/>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4" name="Table 3">
                <a:extLst>
                  <a:ext uri="{FF2B5EF4-FFF2-40B4-BE49-F238E27FC236}">
                    <a16:creationId xmlns:a16="http://schemas.microsoft.com/office/drawing/2014/main" id="{56E84D34-1D85-389F-3D17-50BEB3B8CEF0}"/>
                  </a:ext>
                </a:extLst>
              </p:cNvPr>
              <p:cNvGraphicFramePr>
                <a:graphicFrameLocks noGrp="1"/>
              </p:cNvGraphicFramePr>
              <p:nvPr>
                <p:extLst>
                  <p:ext uri="{D42A27DB-BD31-4B8C-83A1-F6EECF244321}">
                    <p14:modId xmlns:p14="http://schemas.microsoft.com/office/powerpoint/2010/main" val="373546132"/>
                  </p:ext>
                </p:extLst>
              </p:nvPr>
            </p:nvGraphicFramePr>
            <p:xfrm>
              <a:off x="800100" y="3111370"/>
              <a:ext cx="4539728" cy="2286000"/>
            </p:xfrm>
            <a:graphic>
              <a:graphicData uri="http://schemas.openxmlformats.org/drawingml/2006/table">
                <a:tbl>
                  <a:tblPr firstRow="1" bandRow="1">
                    <a:tableStyleId>{21E4AEA4-8DFA-4A89-87EB-49C32662AFE0}</a:tableStyleId>
                  </a:tblPr>
                  <a:tblGrid>
                    <a:gridCol w="1293031">
                      <a:extLst>
                        <a:ext uri="{9D8B030D-6E8A-4147-A177-3AD203B41FA5}">
                          <a16:colId xmlns:a16="http://schemas.microsoft.com/office/drawing/2014/main" val="3243885932"/>
                        </a:ext>
                      </a:extLst>
                    </a:gridCol>
                    <a:gridCol w="1118507">
                      <a:extLst>
                        <a:ext uri="{9D8B030D-6E8A-4147-A177-3AD203B41FA5}">
                          <a16:colId xmlns:a16="http://schemas.microsoft.com/office/drawing/2014/main" val="2451977212"/>
                        </a:ext>
                      </a:extLst>
                    </a:gridCol>
                    <a:gridCol w="1061358">
                      <a:extLst>
                        <a:ext uri="{9D8B030D-6E8A-4147-A177-3AD203B41FA5}">
                          <a16:colId xmlns:a16="http://schemas.microsoft.com/office/drawing/2014/main" val="2421219030"/>
                        </a:ext>
                      </a:extLst>
                    </a:gridCol>
                    <a:gridCol w="1066832">
                      <a:extLst>
                        <a:ext uri="{9D8B030D-6E8A-4147-A177-3AD203B41FA5}">
                          <a16:colId xmlns:a16="http://schemas.microsoft.com/office/drawing/2014/main" val="2992476764"/>
                        </a:ext>
                      </a:extLst>
                    </a:gridCol>
                  </a:tblGrid>
                  <a:tr h="370840">
                    <a:tc>
                      <a:txBody>
                        <a:bodyPr/>
                        <a:lstStyle/>
                        <a:p>
                          <a:r>
                            <a:rPr lang="es-ES_tradnl" sz="2400" dirty="0"/>
                            <a:t>Política</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370840">
                    <a:tc>
                      <a:txBody>
                        <a:bodyPr/>
                        <a:lstStyle/>
                        <a:p>
                          <a:r>
                            <a:rPr lang="es-ES_tradnl" sz="2400" dirty="0"/>
                            <a:t>s</a:t>
                          </a:r>
                          <a:r>
                            <a:rPr lang="es-ES_tradnl" sz="2400" baseline="-25000" dirty="0"/>
                            <a:t>1</a:t>
                          </a:r>
                        </a:p>
                      </a:txBody>
                      <a:tcPr/>
                    </a:tc>
                    <a:tc>
                      <a:txBody>
                        <a:bodyPr/>
                        <a:lstStyle/>
                        <a:p>
                          <a:pPr algn="ctr"/>
                          <a14:m>
                            <m:oMathPara xmlns:m="http://schemas.openxmlformats.org/officeDocument/2006/math">
                              <m:oMathParaPr>
                                <m:jc m:val="centerGroup"/>
                              </m:oMathParaPr>
                              <m:oMath xmlns:m="http://schemas.openxmlformats.org/officeDocument/2006/math">
                                <m:r>
                                  <a:rPr lang="en-US" sz="2400" b="0" i="0" smtClean="0">
                                    <a:latin typeface="Cambria Math" panose="02040503050406030204" pitchFamily="18" charset="0"/>
                                  </a:rPr>
                                  <m:t>0.5</m:t>
                                </m:r>
                              </m:oMath>
                            </m:oMathPara>
                          </a14:m>
                          <a:endParaRPr lang="es-ES_tradnl" sz="2400" dirty="0"/>
                        </a:p>
                      </a:txBody>
                      <a:tcPr/>
                    </a:tc>
                    <a:tc>
                      <a:txBody>
                        <a:bodyPr/>
                        <a:lstStyle/>
                        <a:p>
                          <a:pPr algn="ctr"/>
                          <a:r>
                            <a:rPr lang="es-ES_tradnl" sz="24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extLst>
                      <a:ext uri="{0D108BD9-81ED-4DB2-BD59-A6C34878D82A}">
                        <a16:rowId xmlns:a16="http://schemas.microsoft.com/office/drawing/2014/main" val="2623591404"/>
                      </a:ext>
                    </a:extLst>
                  </a:tr>
                  <a:tr h="37084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0.8</a:t>
                          </a:r>
                        </a:p>
                      </a:txBody>
                      <a:tcPr/>
                    </a:tc>
                    <a:extLst>
                      <a:ext uri="{0D108BD9-81ED-4DB2-BD59-A6C34878D82A}">
                        <a16:rowId xmlns:a16="http://schemas.microsoft.com/office/drawing/2014/main" val="631501757"/>
                      </a:ext>
                    </a:extLst>
                  </a:tr>
                  <a:tr h="37084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37084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t>0.4</a:t>
                          </a:r>
                          <a:endParaRPr lang="es-ES_tradnl" sz="2400" dirty="0"/>
                        </a:p>
                      </a:txBody>
                      <a:tcPr/>
                    </a:tc>
                    <a:extLst>
                      <a:ext uri="{0D108BD9-81ED-4DB2-BD59-A6C34878D82A}">
                        <a16:rowId xmlns:a16="http://schemas.microsoft.com/office/drawing/2014/main" val="693886389"/>
                      </a:ext>
                    </a:extLst>
                  </a:tr>
                </a:tbl>
              </a:graphicData>
            </a:graphic>
          </p:graphicFrame>
        </mc:Choice>
        <mc:Fallback xmlns="">
          <p:graphicFrame>
            <p:nvGraphicFramePr>
              <p:cNvPr id="4" name="Table 3">
                <a:extLst>
                  <a:ext uri="{FF2B5EF4-FFF2-40B4-BE49-F238E27FC236}">
                    <a16:creationId xmlns:a16="http://schemas.microsoft.com/office/drawing/2014/main" id="{56E84D34-1D85-389F-3D17-50BEB3B8CEF0}"/>
                  </a:ext>
                </a:extLst>
              </p:cNvPr>
              <p:cNvGraphicFramePr>
                <a:graphicFrameLocks noGrp="1"/>
              </p:cNvGraphicFramePr>
              <p:nvPr>
                <p:extLst>
                  <p:ext uri="{D42A27DB-BD31-4B8C-83A1-F6EECF244321}">
                    <p14:modId xmlns:p14="http://schemas.microsoft.com/office/powerpoint/2010/main" val="373546132"/>
                  </p:ext>
                </p:extLst>
              </p:nvPr>
            </p:nvGraphicFramePr>
            <p:xfrm>
              <a:off x="800100" y="3111370"/>
              <a:ext cx="4539728" cy="2286000"/>
            </p:xfrm>
            <a:graphic>
              <a:graphicData uri="http://schemas.openxmlformats.org/drawingml/2006/table">
                <a:tbl>
                  <a:tblPr firstRow="1" bandRow="1">
                    <a:tableStyleId>{21E4AEA4-8DFA-4A89-87EB-49C32662AFE0}</a:tableStyleId>
                  </a:tblPr>
                  <a:tblGrid>
                    <a:gridCol w="1293031">
                      <a:extLst>
                        <a:ext uri="{9D8B030D-6E8A-4147-A177-3AD203B41FA5}">
                          <a16:colId xmlns:a16="http://schemas.microsoft.com/office/drawing/2014/main" val="3243885932"/>
                        </a:ext>
                      </a:extLst>
                    </a:gridCol>
                    <a:gridCol w="1118507">
                      <a:extLst>
                        <a:ext uri="{9D8B030D-6E8A-4147-A177-3AD203B41FA5}">
                          <a16:colId xmlns:a16="http://schemas.microsoft.com/office/drawing/2014/main" val="2451977212"/>
                        </a:ext>
                      </a:extLst>
                    </a:gridCol>
                    <a:gridCol w="1061358">
                      <a:extLst>
                        <a:ext uri="{9D8B030D-6E8A-4147-A177-3AD203B41FA5}">
                          <a16:colId xmlns:a16="http://schemas.microsoft.com/office/drawing/2014/main" val="2421219030"/>
                        </a:ext>
                      </a:extLst>
                    </a:gridCol>
                    <a:gridCol w="1066832">
                      <a:extLst>
                        <a:ext uri="{9D8B030D-6E8A-4147-A177-3AD203B41FA5}">
                          <a16:colId xmlns:a16="http://schemas.microsoft.com/office/drawing/2014/main" val="2992476764"/>
                        </a:ext>
                      </a:extLst>
                    </a:gridCol>
                  </a:tblGrid>
                  <a:tr h="457200">
                    <a:tc>
                      <a:txBody>
                        <a:bodyPr/>
                        <a:lstStyle/>
                        <a:p>
                          <a:r>
                            <a:rPr lang="es-ES_tradnl" sz="2400" dirty="0"/>
                            <a:t>Política</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tc>
                      <a:txBody>
                        <a:bodyPr/>
                        <a:lstStyle/>
                        <a:p>
                          <a:pPr algn="ctr"/>
                          <a:r>
                            <a:rPr lang="es-ES_tradnl" sz="2400" dirty="0"/>
                            <a:t>a</a:t>
                          </a:r>
                          <a:r>
                            <a:rPr lang="es-ES_tradnl" sz="2400" baseline="-25000" dirty="0"/>
                            <a:t>3</a:t>
                          </a:r>
                        </a:p>
                      </a:txBody>
                      <a:tcPr/>
                    </a:tc>
                    <a:extLst>
                      <a:ext uri="{0D108BD9-81ED-4DB2-BD59-A6C34878D82A}">
                        <a16:rowId xmlns:a16="http://schemas.microsoft.com/office/drawing/2014/main" val="3045422639"/>
                      </a:ext>
                    </a:extLst>
                  </a:tr>
                  <a:tr h="457200">
                    <a:tc>
                      <a:txBody>
                        <a:bodyPr/>
                        <a:lstStyle/>
                        <a:p>
                          <a:r>
                            <a:rPr lang="es-ES_tradnl" sz="2400" dirty="0"/>
                            <a:t>s</a:t>
                          </a:r>
                          <a:r>
                            <a:rPr lang="es-ES_tradnl" sz="2400" baseline="-25000" dirty="0"/>
                            <a:t>1</a:t>
                          </a:r>
                        </a:p>
                      </a:txBody>
                      <a:tcPr/>
                    </a:tc>
                    <a:tc>
                      <a:txBody>
                        <a:bodyPr/>
                        <a:lstStyle/>
                        <a:p>
                          <a:endParaRPr lang="en-AR"/>
                        </a:p>
                      </a:txBody>
                      <a:tcPr>
                        <a:blipFill>
                          <a:blip r:embed="rId5"/>
                          <a:stretch>
                            <a:fillRect l="-117045" t="-111111" r="-193182" b="-336111"/>
                          </a:stretch>
                        </a:blipFill>
                      </a:tcPr>
                    </a:tc>
                    <a:tc>
                      <a:txBody>
                        <a:bodyPr/>
                        <a:lstStyle/>
                        <a:p>
                          <a:pPr algn="ctr"/>
                          <a:r>
                            <a:rPr lang="es-ES_tradnl" sz="2400" dirty="0"/>
                            <a:t>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extLst>
                      <a:ext uri="{0D108BD9-81ED-4DB2-BD59-A6C34878D82A}">
                        <a16:rowId xmlns:a16="http://schemas.microsoft.com/office/drawing/2014/main" val="2623591404"/>
                      </a:ext>
                    </a:extLst>
                  </a:tr>
                  <a:tr h="457200">
                    <a:tc>
                      <a:txBody>
                        <a:bodyPr/>
                        <a:lstStyle/>
                        <a:p>
                          <a:r>
                            <a:rPr lang="es-ES_tradnl" sz="2400" dirty="0"/>
                            <a:t>s</a:t>
                          </a:r>
                          <a:r>
                            <a:rPr lang="es-ES_tradnl" sz="2400" baseline="-25000" dirty="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0.8</a:t>
                          </a:r>
                        </a:p>
                      </a:txBody>
                      <a:tcPr/>
                    </a:tc>
                    <a:extLst>
                      <a:ext uri="{0D108BD9-81ED-4DB2-BD59-A6C34878D82A}">
                        <a16:rowId xmlns:a16="http://schemas.microsoft.com/office/drawing/2014/main" val="631501757"/>
                      </a:ext>
                    </a:extLst>
                  </a:tr>
                  <a:tr h="457200">
                    <a:tc>
                      <a:txBody>
                        <a:bodyPr/>
                        <a:lstStyle/>
                        <a:p>
                          <a:r>
                            <a:rPr lang="es-ES_tradnl" sz="2400" dirty="0"/>
                            <a:t>s</a:t>
                          </a:r>
                          <a:r>
                            <a:rPr lang="es-ES_tradnl" sz="2400" baseline="-25000"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a:t>
                          </a:r>
                        </a:p>
                      </a:txBody>
                      <a:tcPr/>
                    </a:tc>
                    <a:extLst>
                      <a:ext uri="{0D108BD9-81ED-4DB2-BD59-A6C34878D82A}">
                        <a16:rowId xmlns:a16="http://schemas.microsoft.com/office/drawing/2014/main" val="3184158567"/>
                      </a:ext>
                    </a:extLst>
                  </a:tr>
                  <a:tr h="457200">
                    <a:tc>
                      <a:txBody>
                        <a:bodyPr/>
                        <a:lstStyle/>
                        <a:p>
                          <a:r>
                            <a:rPr lang="es-ES_tradnl" sz="2400" dirty="0"/>
                            <a:t>s</a:t>
                          </a:r>
                          <a:r>
                            <a:rPr lang="es-ES_tradnl" sz="2400" baseline="-25000" dirty="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2400" dirty="0"/>
                            <a:t>0.4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dirty="0"/>
                            <a:t>0.4</a:t>
                          </a:r>
                          <a:endParaRPr lang="es-ES_tradnl" sz="2400" dirty="0"/>
                        </a:p>
                      </a:txBody>
                      <a:tcPr/>
                    </a:tc>
                    <a:extLst>
                      <a:ext uri="{0D108BD9-81ED-4DB2-BD59-A6C34878D82A}">
                        <a16:rowId xmlns:a16="http://schemas.microsoft.com/office/drawing/2014/main" val="693886389"/>
                      </a:ext>
                    </a:extLst>
                  </a:tr>
                </a:tbl>
              </a:graphicData>
            </a:graphic>
          </p:graphicFrame>
        </mc:Fallback>
      </mc:AlternateContent>
      <p:sp>
        <p:nvSpPr>
          <p:cNvPr id="6" name="Left-Right Arrow 5">
            <a:extLst>
              <a:ext uri="{FF2B5EF4-FFF2-40B4-BE49-F238E27FC236}">
                <a16:creationId xmlns:a16="http://schemas.microsoft.com/office/drawing/2014/main" id="{EB014DEB-40C6-C57F-C0C2-D1C3DFF033B3}"/>
              </a:ext>
            </a:extLst>
          </p:cNvPr>
          <p:cNvSpPr/>
          <p:nvPr/>
        </p:nvSpPr>
        <p:spPr>
          <a:xfrm>
            <a:off x="5794289" y="4066980"/>
            <a:ext cx="938893" cy="374780"/>
          </a:xfrm>
          <a:prstGeom prst="leftRightArrow">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56181956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293125"/>
            <a:ext cx="10691265" cy="3791987"/>
          </a:xfrm>
        </p:spPr>
        <p:txBody>
          <a:bodyPr>
            <a:normAutofit/>
          </a:bodyPr>
          <a:lstStyle/>
          <a:p>
            <a:r>
              <a:rPr lang="es-ES_tradnl" sz="2400" dirty="0"/>
              <a:t>Podemos usar </a:t>
            </a:r>
            <a:r>
              <a:rPr lang="es-ES_tradnl" sz="2400" b="1" dirty="0">
                <a:solidFill>
                  <a:schemeClr val="accent3"/>
                </a:solidFill>
              </a:rPr>
              <a:t>la función de valor </a:t>
            </a:r>
            <a:r>
              <a:rPr lang="es-ES_tradnl" sz="2400" dirty="0"/>
              <a:t>para comparar políticas y determinar cuáles son </a:t>
            </a:r>
            <a:r>
              <a:rPr lang="es-ES_tradnl" sz="2400" b="1" i="1" dirty="0">
                <a:solidFill>
                  <a:srgbClr val="00B050"/>
                </a:solidFill>
              </a:rPr>
              <a:t>buenas</a:t>
            </a:r>
            <a:r>
              <a:rPr lang="es-ES_tradnl" sz="2400" dirty="0"/>
              <a:t> y </a:t>
            </a:r>
            <a:r>
              <a:rPr lang="es-ES_tradnl" sz="2400" b="1" dirty="0">
                <a:solidFill>
                  <a:srgbClr val="C00000"/>
                </a:solidFill>
              </a:rPr>
              <a:t>cuáles no</a:t>
            </a:r>
            <a:r>
              <a:rPr lang="es-ES_tradnl" sz="2400" dirty="0"/>
              <a:t>.</a:t>
            </a:r>
          </a:p>
          <a:p>
            <a:r>
              <a:rPr lang="es-ES_tradnl" sz="2400" dirty="0"/>
              <a:t>También se puede utilizar para encontrar la </a:t>
            </a:r>
            <a:r>
              <a:rPr lang="es-ES_tradnl" sz="2400" b="1" i="1" dirty="0">
                <a:solidFill>
                  <a:srgbClr val="00B050"/>
                </a:solidFill>
              </a:rPr>
              <a:t>mejor</a:t>
            </a:r>
            <a:r>
              <a:rPr lang="es-ES_tradnl" sz="2400" dirty="0"/>
              <a:t> política posible, conocida como </a:t>
            </a:r>
            <a:r>
              <a:rPr lang="es-ES_tradnl" sz="2400" b="1" dirty="0">
                <a:solidFill>
                  <a:schemeClr val="accent2"/>
                </a:solidFill>
              </a:rPr>
              <a:t>política óptima</a:t>
            </a:r>
            <a:r>
              <a:rPr lang="es-ES_tradnl" sz="2400" dirty="0"/>
              <a:t>.</a:t>
            </a:r>
          </a:p>
          <a:p>
            <a:r>
              <a:rPr lang="es-ES_tradnl" sz="2400" dirty="0"/>
              <a:t>Por lo tanto, entrenar un agente mediante </a:t>
            </a:r>
            <a:r>
              <a:rPr lang="es-ES_tradnl" sz="2400" b="1" dirty="0">
                <a:solidFill>
                  <a:schemeClr val="accent6">
                    <a:lumMod val="60000"/>
                    <a:lumOff val="40000"/>
                  </a:schemeClr>
                </a:solidFill>
              </a:rPr>
              <a:t>aprendizaje por refuerzo </a:t>
            </a:r>
            <a:r>
              <a:rPr lang="es-ES_tradnl" sz="2400" dirty="0"/>
              <a:t>y </a:t>
            </a:r>
            <a:r>
              <a:rPr lang="es-ES_tradnl" sz="2400" b="1" dirty="0">
                <a:solidFill>
                  <a:schemeClr val="accent6">
                    <a:lumMod val="60000"/>
                    <a:lumOff val="40000"/>
                  </a:schemeClr>
                </a:solidFill>
              </a:rPr>
              <a:t>MDP</a:t>
            </a:r>
            <a:r>
              <a:rPr lang="es-ES_tradnl" sz="2400" dirty="0"/>
              <a:t> implica buscar la </a:t>
            </a:r>
            <a:r>
              <a:rPr lang="es-ES_tradnl" sz="2400" b="1" dirty="0">
                <a:solidFill>
                  <a:schemeClr val="accent2"/>
                </a:solidFill>
              </a:rPr>
              <a:t>política óptima </a:t>
            </a:r>
            <a:r>
              <a:rPr lang="es-ES_tradnl" sz="2400" dirty="0"/>
              <a:t>para maximizar el retorno del agente.</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2A5B1660-85AD-E723-52DF-E5E8FCCF4D0E}"/>
              </a:ext>
            </a:extLst>
          </p:cNvPr>
          <p:cNvSpPr txBox="1"/>
          <p:nvPr/>
        </p:nvSpPr>
        <p:spPr>
          <a:xfrm>
            <a:off x="700633" y="1681324"/>
            <a:ext cx="10984343" cy="461665"/>
          </a:xfrm>
          <a:prstGeom prst="rect">
            <a:avLst/>
          </a:prstGeom>
          <a:noFill/>
        </p:spPr>
        <p:txBody>
          <a:bodyPr wrap="square" rtlCol="0">
            <a:spAutoFit/>
          </a:bodyPr>
          <a:lstStyle/>
          <a:p>
            <a:r>
              <a:rPr lang="es-ES_tradnl" sz="2400" dirty="0">
                <a:latin typeface="+mj-lt"/>
              </a:rPr>
              <a:t>Resolviendo el problema del aprendizaje por refuerzo: encontrar la política óptima</a:t>
            </a:r>
          </a:p>
        </p:txBody>
      </p:sp>
    </p:spTree>
    <p:extLst>
      <p:ext uri="{BB962C8B-B14F-4D97-AF65-F5344CB8AC3E}">
        <p14:creationId xmlns:p14="http://schemas.microsoft.com/office/powerpoint/2010/main" val="25305591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Proceso de decisión de Márkov</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2A5B1660-85AD-E723-52DF-E5E8FCCF4D0E}"/>
              </a:ext>
            </a:extLst>
          </p:cNvPr>
          <p:cNvSpPr txBox="1"/>
          <p:nvPr/>
        </p:nvSpPr>
        <p:spPr>
          <a:xfrm>
            <a:off x="700634" y="1681324"/>
            <a:ext cx="10962631" cy="461665"/>
          </a:xfrm>
          <a:prstGeom prst="rect">
            <a:avLst/>
          </a:prstGeom>
          <a:noFill/>
        </p:spPr>
        <p:txBody>
          <a:bodyPr wrap="square" rtlCol="0">
            <a:spAutoFit/>
          </a:bodyPr>
          <a:lstStyle/>
          <a:p>
            <a:r>
              <a:rPr lang="es-ES_tradnl" sz="2400" dirty="0">
                <a:latin typeface="+mj-lt"/>
              </a:rPr>
              <a:t>Resolviendo el problema del aprendizaje por refuerzo: encontrar la política óptima</a:t>
            </a:r>
          </a:p>
        </p:txBody>
      </p:sp>
      <p:sp>
        <p:nvSpPr>
          <p:cNvPr id="8" name="Rectangle 7">
            <a:extLst>
              <a:ext uri="{FF2B5EF4-FFF2-40B4-BE49-F238E27FC236}">
                <a16:creationId xmlns:a16="http://schemas.microsoft.com/office/drawing/2014/main" id="{2D412A76-606F-7298-42E1-73AAC90D961D}"/>
              </a:ext>
            </a:extLst>
          </p:cNvPr>
          <p:cNvSpPr/>
          <p:nvPr/>
        </p:nvSpPr>
        <p:spPr>
          <a:xfrm>
            <a:off x="1372949" y="2592874"/>
            <a:ext cx="2575249" cy="2683590"/>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dirty="0"/>
          </a:p>
          <a:p>
            <a:pPr algn="ctr"/>
            <a:endParaRPr lang="es-ES_tradnl" dirty="0"/>
          </a:p>
          <a:p>
            <a:pPr algn="ctr"/>
            <a:endParaRPr lang="es-ES_tradnl" dirty="0"/>
          </a:p>
          <a:p>
            <a:pPr algn="ctr"/>
            <a:endParaRPr lang="es-ES_tradnl" dirty="0"/>
          </a:p>
          <a:p>
            <a:pPr algn="ctr"/>
            <a:endParaRPr lang="es-ES_tradnl" dirty="0"/>
          </a:p>
          <a:p>
            <a:pPr algn="ctr"/>
            <a:endParaRPr lang="es-ES_tradnl" dirty="0"/>
          </a:p>
          <a:p>
            <a:pPr algn="ctr"/>
            <a:endParaRPr lang="es-ES_tradnl" dirty="0"/>
          </a:p>
          <a:p>
            <a:pPr algn="ctr"/>
            <a:r>
              <a:rPr lang="es-ES_tradnl" dirty="0"/>
              <a:t>Estructurar problema como MDP</a:t>
            </a:r>
          </a:p>
        </p:txBody>
      </p:sp>
      <p:sp>
        <p:nvSpPr>
          <p:cNvPr id="9" name="Rectangle 8">
            <a:extLst>
              <a:ext uri="{FF2B5EF4-FFF2-40B4-BE49-F238E27FC236}">
                <a16:creationId xmlns:a16="http://schemas.microsoft.com/office/drawing/2014/main" id="{1FB77C69-D1A4-E526-1D33-835A95FBFDFA}"/>
              </a:ext>
            </a:extLst>
          </p:cNvPr>
          <p:cNvSpPr/>
          <p:nvPr/>
        </p:nvSpPr>
        <p:spPr>
          <a:xfrm>
            <a:off x="1494248" y="2837280"/>
            <a:ext cx="2332652" cy="42920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Definir estados</a:t>
            </a:r>
          </a:p>
        </p:txBody>
      </p:sp>
      <p:sp>
        <p:nvSpPr>
          <p:cNvPr id="10" name="Rectangle 9">
            <a:extLst>
              <a:ext uri="{FF2B5EF4-FFF2-40B4-BE49-F238E27FC236}">
                <a16:creationId xmlns:a16="http://schemas.microsoft.com/office/drawing/2014/main" id="{C3CC6B39-2FD5-A0A4-A05A-0C617887CEB0}"/>
              </a:ext>
            </a:extLst>
          </p:cNvPr>
          <p:cNvSpPr/>
          <p:nvPr/>
        </p:nvSpPr>
        <p:spPr>
          <a:xfrm>
            <a:off x="1494248" y="3385975"/>
            <a:ext cx="2332652" cy="42920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Definir acciones</a:t>
            </a:r>
          </a:p>
        </p:txBody>
      </p:sp>
      <p:sp>
        <p:nvSpPr>
          <p:cNvPr id="11" name="Rectangle 10">
            <a:extLst>
              <a:ext uri="{FF2B5EF4-FFF2-40B4-BE49-F238E27FC236}">
                <a16:creationId xmlns:a16="http://schemas.microsoft.com/office/drawing/2014/main" id="{7E94ABD9-7E4B-15C4-D651-67F69F0E08E9}"/>
              </a:ext>
            </a:extLst>
          </p:cNvPr>
          <p:cNvSpPr/>
          <p:nvPr/>
        </p:nvSpPr>
        <p:spPr>
          <a:xfrm>
            <a:off x="1494248" y="3934670"/>
            <a:ext cx="2332652" cy="42920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Definir recompensas</a:t>
            </a:r>
          </a:p>
        </p:txBody>
      </p:sp>
      <p:sp>
        <p:nvSpPr>
          <p:cNvPr id="12" name="Rectangle 11">
            <a:extLst>
              <a:ext uri="{FF2B5EF4-FFF2-40B4-BE49-F238E27FC236}">
                <a16:creationId xmlns:a16="http://schemas.microsoft.com/office/drawing/2014/main" id="{3405AE8B-9CEA-5D7F-8B0F-19C2395086F1}"/>
              </a:ext>
            </a:extLst>
          </p:cNvPr>
          <p:cNvSpPr/>
          <p:nvPr/>
        </p:nvSpPr>
        <p:spPr>
          <a:xfrm>
            <a:off x="5058154" y="3472676"/>
            <a:ext cx="2332652" cy="92398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Aplicar un algoritmo de aprendizaje por refuerzo</a:t>
            </a:r>
          </a:p>
        </p:txBody>
      </p:sp>
      <p:sp>
        <p:nvSpPr>
          <p:cNvPr id="13" name="Rectangle 12">
            <a:extLst>
              <a:ext uri="{FF2B5EF4-FFF2-40B4-BE49-F238E27FC236}">
                <a16:creationId xmlns:a16="http://schemas.microsoft.com/office/drawing/2014/main" id="{8E6A59E8-522A-86D4-23A1-B85669DAA6DA}"/>
              </a:ext>
            </a:extLst>
          </p:cNvPr>
          <p:cNvSpPr/>
          <p:nvPr/>
        </p:nvSpPr>
        <p:spPr>
          <a:xfrm>
            <a:off x="8414452" y="3480972"/>
            <a:ext cx="2332652" cy="923987"/>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Agente entrenado con una política óptima</a:t>
            </a:r>
          </a:p>
        </p:txBody>
      </p:sp>
      <p:cxnSp>
        <p:nvCxnSpPr>
          <p:cNvPr id="15" name="Straight Arrow Connector 14">
            <a:extLst>
              <a:ext uri="{FF2B5EF4-FFF2-40B4-BE49-F238E27FC236}">
                <a16:creationId xmlns:a16="http://schemas.microsoft.com/office/drawing/2014/main" id="{2FA88FF5-ACDE-1360-3CBA-8D6CE91B6CDC}"/>
              </a:ext>
            </a:extLst>
          </p:cNvPr>
          <p:cNvCxnSpPr>
            <a:cxnSpLocks/>
            <a:stCxn id="8" idx="3"/>
            <a:endCxn id="12" idx="1"/>
          </p:cNvCxnSpPr>
          <p:nvPr/>
        </p:nvCxnSpPr>
        <p:spPr>
          <a:xfrm>
            <a:off x="3948198" y="3934669"/>
            <a:ext cx="1109956"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F4C8107-C053-4AA2-89FB-0742EFE28D20}"/>
              </a:ext>
            </a:extLst>
          </p:cNvPr>
          <p:cNvCxnSpPr>
            <a:cxnSpLocks/>
            <a:stCxn id="12" idx="3"/>
            <a:endCxn id="13" idx="1"/>
          </p:cNvCxnSpPr>
          <p:nvPr/>
        </p:nvCxnSpPr>
        <p:spPr>
          <a:xfrm>
            <a:off x="7390806" y="3934670"/>
            <a:ext cx="1023646" cy="829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666082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Categorías de soluciones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791095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727900"/>
          </a:xfrm>
        </p:spPr>
        <p:txBody>
          <a:bodyPr/>
          <a:lstStyle/>
          <a:p>
            <a:r>
              <a:rPr lang="es-ES_tradnl" dirty="0"/>
              <a:t>aprendizaje por refuerzo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grpSp>
        <p:nvGrpSpPr>
          <p:cNvPr id="15" name="Group 14">
            <a:extLst>
              <a:ext uri="{FF2B5EF4-FFF2-40B4-BE49-F238E27FC236}">
                <a16:creationId xmlns:a16="http://schemas.microsoft.com/office/drawing/2014/main" id="{5928BE97-6459-BBFD-F5F2-378DC424201F}"/>
              </a:ext>
            </a:extLst>
          </p:cNvPr>
          <p:cNvGrpSpPr/>
          <p:nvPr/>
        </p:nvGrpSpPr>
        <p:grpSpPr>
          <a:xfrm>
            <a:off x="2116917" y="1937283"/>
            <a:ext cx="3604915" cy="3864447"/>
            <a:chOff x="2531654" y="1929438"/>
            <a:chExt cx="3063093" cy="3283616"/>
          </a:xfrm>
        </p:grpSpPr>
        <p:sp>
          <p:nvSpPr>
            <p:cNvPr id="9" name="Rectangle 8">
              <a:extLst>
                <a:ext uri="{FF2B5EF4-FFF2-40B4-BE49-F238E27FC236}">
                  <a16:creationId xmlns:a16="http://schemas.microsoft.com/office/drawing/2014/main" id="{CC4317F3-270F-A2DD-2A2F-62D4567EB708}"/>
                </a:ext>
              </a:extLst>
            </p:cNvPr>
            <p:cNvSpPr/>
            <p:nvPr/>
          </p:nvSpPr>
          <p:spPr>
            <a:xfrm>
              <a:off x="3593528" y="2912797"/>
              <a:ext cx="1775012" cy="941294"/>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a:t>Entrenamiento supervisado</a:t>
              </a:r>
            </a:p>
          </p:txBody>
        </p:sp>
        <p:sp>
          <p:nvSpPr>
            <p:cNvPr id="12" name="TextBox 11">
              <a:extLst>
                <a:ext uri="{FF2B5EF4-FFF2-40B4-BE49-F238E27FC236}">
                  <a16:creationId xmlns:a16="http://schemas.microsoft.com/office/drawing/2014/main" id="{F3FD3FEF-9F36-D4A3-5DF8-626B70798E41}"/>
                </a:ext>
              </a:extLst>
            </p:cNvPr>
            <p:cNvSpPr txBox="1"/>
            <p:nvPr/>
          </p:nvSpPr>
          <p:spPr>
            <a:xfrm>
              <a:off x="3396709" y="1929438"/>
              <a:ext cx="2198038" cy="369332"/>
            </a:xfrm>
            <a:prstGeom prst="rect">
              <a:avLst/>
            </a:prstGeom>
            <a:noFill/>
          </p:spPr>
          <p:txBody>
            <a:bodyPr wrap="square" rtlCol="0">
              <a:spAutoFit/>
            </a:bodyPr>
            <a:lstStyle/>
            <a:p>
              <a:pPr algn="ctr"/>
              <a:r>
                <a:rPr lang="es-ES_tradnl" dirty="0"/>
                <a:t>Atributos + Etiqueta</a:t>
              </a:r>
            </a:p>
          </p:txBody>
        </p:sp>
        <p:cxnSp>
          <p:nvCxnSpPr>
            <p:cNvPr id="16" name="Straight Arrow Connector 15">
              <a:extLst>
                <a:ext uri="{FF2B5EF4-FFF2-40B4-BE49-F238E27FC236}">
                  <a16:creationId xmlns:a16="http://schemas.microsoft.com/office/drawing/2014/main" id="{673BB232-4273-A331-429E-D0DCDC7D1C01}"/>
                </a:ext>
              </a:extLst>
            </p:cNvPr>
            <p:cNvCxnSpPr>
              <a:cxnSpLocks/>
            </p:cNvCxnSpPr>
            <p:nvPr/>
          </p:nvCxnSpPr>
          <p:spPr>
            <a:xfrm flipH="1">
              <a:off x="4495728" y="2293125"/>
              <a:ext cx="0" cy="619672"/>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cxnSp>
          <p:nvCxnSpPr>
            <p:cNvPr id="26" name="Straight Arrow Connector 25">
              <a:extLst>
                <a:ext uri="{FF2B5EF4-FFF2-40B4-BE49-F238E27FC236}">
                  <a16:creationId xmlns:a16="http://schemas.microsoft.com/office/drawing/2014/main" id="{225E8BA6-3AB3-1E17-FC90-48156A81047F}"/>
                </a:ext>
              </a:extLst>
            </p:cNvPr>
            <p:cNvCxnSpPr>
              <a:cxnSpLocks/>
            </p:cNvCxnSpPr>
            <p:nvPr/>
          </p:nvCxnSpPr>
          <p:spPr>
            <a:xfrm>
              <a:off x="4500810" y="3854091"/>
              <a:ext cx="0" cy="977885"/>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sp>
          <p:nvSpPr>
            <p:cNvPr id="29" name="TextBox 28">
              <a:extLst>
                <a:ext uri="{FF2B5EF4-FFF2-40B4-BE49-F238E27FC236}">
                  <a16:creationId xmlns:a16="http://schemas.microsoft.com/office/drawing/2014/main" id="{32938ABA-772D-BCAB-CC49-A38D85012E45}"/>
                </a:ext>
              </a:extLst>
            </p:cNvPr>
            <p:cNvSpPr txBox="1"/>
            <p:nvPr/>
          </p:nvSpPr>
          <p:spPr>
            <a:xfrm>
              <a:off x="3866916" y="4873081"/>
              <a:ext cx="1228221" cy="339973"/>
            </a:xfrm>
            <a:prstGeom prst="rect">
              <a:avLst/>
            </a:prstGeom>
            <a:noFill/>
          </p:spPr>
          <p:txBody>
            <a:bodyPr wrap="square" rtlCol="0">
              <a:spAutoFit/>
            </a:bodyPr>
            <a:lstStyle/>
            <a:p>
              <a:pPr algn="ctr"/>
              <a:r>
                <a:rPr lang="es-ES_tradnl" sz="2000" dirty="0"/>
                <a:t>Predicción</a:t>
              </a:r>
            </a:p>
          </p:txBody>
        </p:sp>
        <p:sp>
          <p:nvSpPr>
            <p:cNvPr id="35" name="Rounded Rectangle 34">
              <a:extLst>
                <a:ext uri="{FF2B5EF4-FFF2-40B4-BE49-F238E27FC236}">
                  <a16:creationId xmlns:a16="http://schemas.microsoft.com/office/drawing/2014/main" id="{7CCC36DB-F563-D535-0A44-18366310A343}"/>
                </a:ext>
              </a:extLst>
            </p:cNvPr>
            <p:cNvSpPr/>
            <p:nvPr/>
          </p:nvSpPr>
          <p:spPr>
            <a:xfrm>
              <a:off x="2531654" y="4127888"/>
              <a:ext cx="1210235" cy="35858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Costo</a:t>
              </a:r>
            </a:p>
          </p:txBody>
        </p:sp>
        <p:cxnSp>
          <p:nvCxnSpPr>
            <p:cNvPr id="36" name="Straight Arrow Connector 35">
              <a:extLst>
                <a:ext uri="{FF2B5EF4-FFF2-40B4-BE49-F238E27FC236}">
                  <a16:creationId xmlns:a16="http://schemas.microsoft.com/office/drawing/2014/main" id="{191E8856-0C56-D903-4237-EEE39A64EE52}"/>
                </a:ext>
              </a:extLst>
            </p:cNvPr>
            <p:cNvCxnSpPr>
              <a:cxnSpLocks/>
            </p:cNvCxnSpPr>
            <p:nvPr/>
          </p:nvCxnSpPr>
          <p:spPr>
            <a:xfrm flipH="1">
              <a:off x="3741889" y="4343033"/>
              <a:ext cx="753839" cy="0"/>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cxnSp>
          <p:nvCxnSpPr>
            <p:cNvPr id="39" name="Straight Arrow Connector 38">
              <a:extLst>
                <a:ext uri="{FF2B5EF4-FFF2-40B4-BE49-F238E27FC236}">
                  <a16:creationId xmlns:a16="http://schemas.microsoft.com/office/drawing/2014/main" id="{2E256316-F713-E6B6-4613-AF5FD920E209}"/>
                </a:ext>
              </a:extLst>
            </p:cNvPr>
            <p:cNvCxnSpPr>
              <a:cxnSpLocks/>
              <a:stCxn id="35" idx="0"/>
            </p:cNvCxnSpPr>
            <p:nvPr/>
          </p:nvCxnSpPr>
          <p:spPr>
            <a:xfrm flipV="1">
              <a:off x="3136772" y="3374288"/>
              <a:ext cx="0" cy="753600"/>
            </a:xfrm>
            <a:prstGeom prst="straightConnector1">
              <a:avLst/>
            </a:prstGeom>
            <a:ln w="38100">
              <a:headEnd type="none" w="med" len="med"/>
              <a:tailEnd type="none" w="med" len="med"/>
            </a:ln>
          </p:spPr>
          <p:style>
            <a:lnRef idx="1">
              <a:schemeClr val="accent5"/>
            </a:lnRef>
            <a:fillRef idx="0">
              <a:schemeClr val="accent5"/>
            </a:fillRef>
            <a:effectRef idx="0">
              <a:schemeClr val="accent5"/>
            </a:effectRef>
            <a:fontRef idx="minor">
              <a:schemeClr val="tx1"/>
            </a:fontRef>
          </p:style>
        </p:cxnSp>
        <p:cxnSp>
          <p:nvCxnSpPr>
            <p:cNvPr id="42" name="Straight Arrow Connector 41">
              <a:extLst>
                <a:ext uri="{FF2B5EF4-FFF2-40B4-BE49-F238E27FC236}">
                  <a16:creationId xmlns:a16="http://schemas.microsoft.com/office/drawing/2014/main" id="{EF45D27B-9559-7BFF-890E-A03C0F99E00A}"/>
                </a:ext>
              </a:extLst>
            </p:cNvPr>
            <p:cNvCxnSpPr>
              <a:cxnSpLocks/>
              <a:endCxn id="9" idx="1"/>
            </p:cNvCxnSpPr>
            <p:nvPr/>
          </p:nvCxnSpPr>
          <p:spPr>
            <a:xfrm>
              <a:off x="3136771" y="3383444"/>
              <a:ext cx="456757" cy="0"/>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grpSp>
      <p:grpSp>
        <p:nvGrpSpPr>
          <p:cNvPr id="17" name="Group 16">
            <a:extLst>
              <a:ext uri="{FF2B5EF4-FFF2-40B4-BE49-F238E27FC236}">
                <a16:creationId xmlns:a16="http://schemas.microsoft.com/office/drawing/2014/main" id="{5D04DD47-FFBF-8E57-1358-35367F3B00B4}"/>
              </a:ext>
            </a:extLst>
          </p:cNvPr>
          <p:cNvGrpSpPr/>
          <p:nvPr/>
        </p:nvGrpSpPr>
        <p:grpSpPr>
          <a:xfrm>
            <a:off x="6594655" y="1930436"/>
            <a:ext cx="3552247" cy="3871294"/>
            <a:chOff x="6108093" y="1923794"/>
            <a:chExt cx="2928822" cy="3191876"/>
          </a:xfrm>
        </p:grpSpPr>
        <p:sp>
          <p:nvSpPr>
            <p:cNvPr id="11" name="Rectangle 10">
              <a:extLst>
                <a:ext uri="{FF2B5EF4-FFF2-40B4-BE49-F238E27FC236}">
                  <a16:creationId xmlns:a16="http://schemas.microsoft.com/office/drawing/2014/main" id="{1BCB8B1D-0D93-208F-0E3A-DDB4D98B1726}"/>
                </a:ext>
              </a:extLst>
            </p:cNvPr>
            <p:cNvSpPr/>
            <p:nvPr/>
          </p:nvSpPr>
          <p:spPr>
            <a:xfrm>
              <a:off x="7169960" y="2883634"/>
              <a:ext cx="1775012" cy="94129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Entrenamiento por refuerzo</a:t>
              </a:r>
            </a:p>
          </p:txBody>
        </p:sp>
        <p:sp>
          <p:nvSpPr>
            <p:cNvPr id="14" name="TextBox 13">
              <a:extLst>
                <a:ext uri="{FF2B5EF4-FFF2-40B4-BE49-F238E27FC236}">
                  <a16:creationId xmlns:a16="http://schemas.microsoft.com/office/drawing/2014/main" id="{99D1FFF9-079F-F22F-3A90-FBDF205EB02F}"/>
                </a:ext>
              </a:extLst>
            </p:cNvPr>
            <p:cNvSpPr txBox="1"/>
            <p:nvPr/>
          </p:nvSpPr>
          <p:spPr>
            <a:xfrm>
              <a:off x="7078044" y="1923794"/>
              <a:ext cx="1958871" cy="369332"/>
            </a:xfrm>
            <a:prstGeom prst="rect">
              <a:avLst/>
            </a:prstGeom>
            <a:noFill/>
          </p:spPr>
          <p:txBody>
            <a:bodyPr wrap="square" rtlCol="0">
              <a:spAutoFit/>
            </a:bodyPr>
            <a:lstStyle/>
            <a:p>
              <a:pPr algn="ctr"/>
              <a:r>
                <a:rPr lang="es-ES_tradnl" dirty="0"/>
                <a:t>Estados, Acciones</a:t>
              </a:r>
            </a:p>
          </p:txBody>
        </p:sp>
        <p:cxnSp>
          <p:nvCxnSpPr>
            <p:cNvPr id="23" name="Straight Arrow Connector 22">
              <a:extLst>
                <a:ext uri="{FF2B5EF4-FFF2-40B4-BE49-F238E27FC236}">
                  <a16:creationId xmlns:a16="http://schemas.microsoft.com/office/drawing/2014/main" id="{F7879B87-B611-0148-B84F-E5C73E2AAF22}"/>
                </a:ext>
              </a:extLst>
            </p:cNvPr>
            <p:cNvCxnSpPr>
              <a:cxnSpLocks/>
              <a:stCxn id="14" idx="2"/>
              <a:endCxn id="11" idx="0"/>
            </p:cNvCxnSpPr>
            <p:nvPr/>
          </p:nvCxnSpPr>
          <p:spPr>
            <a:xfrm flipH="1">
              <a:off x="8057467" y="2293126"/>
              <a:ext cx="12" cy="590508"/>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cxnSp>
          <p:nvCxnSpPr>
            <p:cNvPr id="33" name="Straight Arrow Connector 32">
              <a:extLst>
                <a:ext uri="{FF2B5EF4-FFF2-40B4-BE49-F238E27FC236}">
                  <a16:creationId xmlns:a16="http://schemas.microsoft.com/office/drawing/2014/main" id="{EC4594BF-3A88-410D-33DD-3104D9DB431C}"/>
                </a:ext>
              </a:extLst>
            </p:cNvPr>
            <p:cNvCxnSpPr>
              <a:cxnSpLocks/>
              <a:stCxn id="11" idx="2"/>
            </p:cNvCxnSpPr>
            <p:nvPr/>
          </p:nvCxnSpPr>
          <p:spPr>
            <a:xfrm flipH="1">
              <a:off x="8057466" y="3824928"/>
              <a:ext cx="1" cy="960685"/>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sp>
          <p:nvSpPr>
            <p:cNvPr id="34" name="TextBox 33">
              <a:extLst>
                <a:ext uri="{FF2B5EF4-FFF2-40B4-BE49-F238E27FC236}">
                  <a16:creationId xmlns:a16="http://schemas.microsoft.com/office/drawing/2014/main" id="{29FFFFC5-776D-8D6E-3F74-E45A5D4C598B}"/>
                </a:ext>
              </a:extLst>
            </p:cNvPr>
            <p:cNvSpPr txBox="1"/>
            <p:nvPr/>
          </p:nvSpPr>
          <p:spPr>
            <a:xfrm>
              <a:off x="7318328" y="4785780"/>
              <a:ext cx="1478290" cy="329890"/>
            </a:xfrm>
            <a:prstGeom prst="rect">
              <a:avLst/>
            </a:prstGeom>
            <a:noFill/>
          </p:spPr>
          <p:txBody>
            <a:bodyPr wrap="square" rtlCol="0">
              <a:spAutoFit/>
            </a:bodyPr>
            <a:lstStyle/>
            <a:p>
              <a:pPr algn="ctr"/>
              <a:r>
                <a:rPr lang="es-ES_tradnl" sz="2000" dirty="0"/>
                <a:t>Mejor acción</a:t>
              </a:r>
            </a:p>
          </p:txBody>
        </p:sp>
        <p:sp>
          <p:nvSpPr>
            <p:cNvPr id="51" name="Rounded Rectangle 50">
              <a:extLst>
                <a:ext uri="{FF2B5EF4-FFF2-40B4-BE49-F238E27FC236}">
                  <a16:creationId xmlns:a16="http://schemas.microsoft.com/office/drawing/2014/main" id="{97D407C4-3770-5D84-08CB-1ABEF74B0F1F}"/>
                </a:ext>
              </a:extLst>
            </p:cNvPr>
            <p:cNvSpPr/>
            <p:nvPr/>
          </p:nvSpPr>
          <p:spPr>
            <a:xfrm>
              <a:off x="6108093" y="4163739"/>
              <a:ext cx="1210235" cy="35858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600" dirty="0"/>
                <a:t>Recompensa</a:t>
              </a:r>
              <a:endParaRPr lang="es-ES_tradnl" sz="1400" dirty="0"/>
            </a:p>
          </p:txBody>
        </p:sp>
        <p:cxnSp>
          <p:nvCxnSpPr>
            <p:cNvPr id="52" name="Straight Arrow Connector 51">
              <a:extLst>
                <a:ext uri="{FF2B5EF4-FFF2-40B4-BE49-F238E27FC236}">
                  <a16:creationId xmlns:a16="http://schemas.microsoft.com/office/drawing/2014/main" id="{6ABF408B-8F6B-BD9C-A87A-103F4506D627}"/>
                </a:ext>
              </a:extLst>
            </p:cNvPr>
            <p:cNvCxnSpPr>
              <a:cxnSpLocks/>
            </p:cNvCxnSpPr>
            <p:nvPr/>
          </p:nvCxnSpPr>
          <p:spPr>
            <a:xfrm flipH="1">
              <a:off x="7318328" y="4378884"/>
              <a:ext cx="739138" cy="0"/>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cxnSp>
          <p:nvCxnSpPr>
            <p:cNvPr id="53" name="Straight Arrow Connector 52">
              <a:extLst>
                <a:ext uri="{FF2B5EF4-FFF2-40B4-BE49-F238E27FC236}">
                  <a16:creationId xmlns:a16="http://schemas.microsoft.com/office/drawing/2014/main" id="{16B327B7-78B0-9CBF-91A9-F220486DBB35}"/>
                </a:ext>
              </a:extLst>
            </p:cNvPr>
            <p:cNvCxnSpPr>
              <a:cxnSpLocks/>
              <a:stCxn id="51" idx="0"/>
            </p:cNvCxnSpPr>
            <p:nvPr/>
          </p:nvCxnSpPr>
          <p:spPr>
            <a:xfrm flipV="1">
              <a:off x="6713211" y="3410139"/>
              <a:ext cx="0" cy="753600"/>
            </a:xfrm>
            <a:prstGeom prst="straightConnector1">
              <a:avLst/>
            </a:prstGeom>
            <a:ln w="38100">
              <a:headEnd type="none" w="med" len="med"/>
              <a:tailEnd type="none" w="med" len="med"/>
            </a:ln>
          </p:spPr>
          <p:style>
            <a:lnRef idx="1">
              <a:schemeClr val="accent5"/>
            </a:lnRef>
            <a:fillRef idx="0">
              <a:schemeClr val="accent5"/>
            </a:fillRef>
            <a:effectRef idx="0">
              <a:schemeClr val="accent5"/>
            </a:effectRef>
            <a:fontRef idx="minor">
              <a:schemeClr val="tx1"/>
            </a:fontRef>
          </p:style>
        </p:cxnSp>
        <p:cxnSp>
          <p:nvCxnSpPr>
            <p:cNvPr id="54" name="Straight Arrow Connector 53">
              <a:extLst>
                <a:ext uri="{FF2B5EF4-FFF2-40B4-BE49-F238E27FC236}">
                  <a16:creationId xmlns:a16="http://schemas.microsoft.com/office/drawing/2014/main" id="{FA4B838B-6409-807B-E3B1-332FCBF23121}"/>
                </a:ext>
              </a:extLst>
            </p:cNvPr>
            <p:cNvCxnSpPr>
              <a:cxnSpLocks/>
            </p:cNvCxnSpPr>
            <p:nvPr/>
          </p:nvCxnSpPr>
          <p:spPr>
            <a:xfrm>
              <a:off x="6713210" y="3419295"/>
              <a:ext cx="456757" cy="0"/>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grpSp>
    </p:spTree>
    <p:extLst>
      <p:ext uri="{BB962C8B-B14F-4D97-AF65-F5344CB8AC3E}">
        <p14:creationId xmlns:p14="http://schemas.microsoft.com/office/powerpoint/2010/main" val="111425828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Categorías de soluciones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48118"/>
            <a:ext cx="10691265" cy="4336995"/>
          </a:xfrm>
        </p:spPr>
        <p:txBody>
          <a:bodyPr>
            <a:normAutofit/>
          </a:bodyPr>
          <a:lstStyle/>
          <a:p>
            <a:pPr marL="0" indent="0">
              <a:buNone/>
            </a:pPr>
            <a:r>
              <a:rPr lang="es-ES_tradnl" sz="2400" dirty="0"/>
              <a:t>Existen muchos algoritmos para encontrar la </a:t>
            </a:r>
            <a:r>
              <a:rPr lang="es-ES_tradnl" sz="2400" b="1" dirty="0">
                <a:solidFill>
                  <a:schemeClr val="accent2"/>
                </a:solidFill>
              </a:rPr>
              <a:t>política óptima </a:t>
            </a:r>
            <a:r>
              <a:rPr lang="es-ES_tradnl" sz="2400" dirty="0"/>
              <a:t>de un agente. Estos se agrupan en dos grandes categorías: </a:t>
            </a:r>
          </a:p>
          <a:p>
            <a:r>
              <a:rPr lang="es-ES_tradnl" sz="2400" dirty="0"/>
              <a:t>Basado en modelo</a:t>
            </a:r>
          </a:p>
          <a:p>
            <a:r>
              <a:rPr lang="es-ES_tradnl" sz="2400" dirty="0"/>
              <a:t>Libres de modelo (o sin modelo)</a:t>
            </a:r>
            <a:endParaRPr lang="es-ES_tradnl" dirty="0"/>
          </a:p>
          <a:p>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50641859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Categorías de soluciones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214281"/>
            <a:ext cx="6336659" cy="3870831"/>
          </a:xfrm>
        </p:spPr>
        <p:txBody>
          <a:bodyPr>
            <a:normAutofit/>
          </a:bodyPr>
          <a:lstStyle/>
          <a:p>
            <a:pPr marL="0" indent="0">
              <a:buNone/>
            </a:pPr>
            <a:r>
              <a:rPr lang="es-ES_tradnl" sz="2400" dirty="0"/>
              <a:t>Los enfoques basados en modelo se utilizan cuando se conoce el funcionamiento interno del entorno</a:t>
            </a:r>
            <a:r>
              <a:rPr lang="es-ES_tradnl" sz="2400" i="1" dirty="0">
                <a:solidFill>
                  <a:schemeClr val="accent4"/>
                </a:solidFill>
              </a:rPr>
              <a:t>. Es decir, se puede predecir con certeza el siguiente estado y la recompensa que resultarán de ejecutar una acción desde un estado dado.</a:t>
            </a:r>
          </a:p>
          <a:p>
            <a:pPr marL="0" indent="0">
              <a:buNone/>
            </a:pPr>
            <a:r>
              <a:rPr lang="es-ES_tradnl" sz="2400" dirty="0"/>
              <a:t>Esto permite al agente planificar, de forma similar a los algoritmos de búsqueda que ya conocemos.</a:t>
            </a: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618DEC84-26FD-7A3F-05C6-4C0A20BB87CB}"/>
              </a:ext>
            </a:extLst>
          </p:cNvPr>
          <p:cNvSpPr txBox="1"/>
          <p:nvPr/>
        </p:nvSpPr>
        <p:spPr>
          <a:xfrm>
            <a:off x="700634" y="1681324"/>
            <a:ext cx="10962631" cy="461665"/>
          </a:xfrm>
          <a:prstGeom prst="rect">
            <a:avLst/>
          </a:prstGeom>
          <a:noFill/>
        </p:spPr>
        <p:txBody>
          <a:bodyPr wrap="square" rtlCol="0">
            <a:spAutoFit/>
          </a:bodyPr>
          <a:lstStyle/>
          <a:p>
            <a:r>
              <a:rPr lang="es-ES_tradnl" sz="2400" dirty="0">
                <a:latin typeface="+mj-lt"/>
              </a:rPr>
              <a:t>Basado en modelo</a:t>
            </a:r>
          </a:p>
        </p:txBody>
      </p:sp>
      <p:sp>
        <p:nvSpPr>
          <p:cNvPr id="15" name="Oval 14">
            <a:extLst>
              <a:ext uri="{FF2B5EF4-FFF2-40B4-BE49-F238E27FC236}">
                <a16:creationId xmlns:a16="http://schemas.microsoft.com/office/drawing/2014/main" id="{52297497-960B-DF3A-206C-EC1295AE3A22}"/>
              </a:ext>
            </a:extLst>
          </p:cNvPr>
          <p:cNvSpPr/>
          <p:nvPr/>
        </p:nvSpPr>
        <p:spPr>
          <a:xfrm>
            <a:off x="9038485" y="2236975"/>
            <a:ext cx="494522" cy="4945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a:t>
            </a:r>
            <a:r>
              <a:rPr lang="es-ES_tradnl" baseline="-25000" dirty="0"/>
              <a:t>1</a:t>
            </a:r>
          </a:p>
        </p:txBody>
      </p:sp>
      <p:sp>
        <p:nvSpPr>
          <p:cNvPr id="16" name="Oval 15">
            <a:extLst>
              <a:ext uri="{FF2B5EF4-FFF2-40B4-BE49-F238E27FC236}">
                <a16:creationId xmlns:a16="http://schemas.microsoft.com/office/drawing/2014/main" id="{C94DA503-D00B-28BF-F9B1-CACBFA54108B}"/>
              </a:ext>
            </a:extLst>
          </p:cNvPr>
          <p:cNvSpPr/>
          <p:nvPr/>
        </p:nvSpPr>
        <p:spPr>
          <a:xfrm>
            <a:off x="8257825" y="3208723"/>
            <a:ext cx="494522" cy="4945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a</a:t>
            </a:r>
            <a:r>
              <a:rPr lang="es-ES_tradnl" sz="1400" baseline="-25000" dirty="0"/>
              <a:t>1</a:t>
            </a:r>
          </a:p>
        </p:txBody>
      </p:sp>
      <p:sp>
        <p:nvSpPr>
          <p:cNvPr id="17" name="Oval 16">
            <a:extLst>
              <a:ext uri="{FF2B5EF4-FFF2-40B4-BE49-F238E27FC236}">
                <a16:creationId xmlns:a16="http://schemas.microsoft.com/office/drawing/2014/main" id="{C8479E31-80CE-A429-E758-AE2F2AEF4015}"/>
              </a:ext>
            </a:extLst>
          </p:cNvPr>
          <p:cNvSpPr/>
          <p:nvPr/>
        </p:nvSpPr>
        <p:spPr>
          <a:xfrm>
            <a:off x="9794116" y="3208723"/>
            <a:ext cx="494522" cy="4945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a</a:t>
            </a:r>
            <a:r>
              <a:rPr lang="es-ES_tradnl" sz="1400" baseline="-25000" dirty="0"/>
              <a:t>2</a:t>
            </a:r>
            <a:endParaRPr lang="es-ES_tradnl" sz="1400" dirty="0"/>
          </a:p>
        </p:txBody>
      </p:sp>
      <p:cxnSp>
        <p:nvCxnSpPr>
          <p:cNvPr id="18" name="Straight Arrow Connector 17">
            <a:extLst>
              <a:ext uri="{FF2B5EF4-FFF2-40B4-BE49-F238E27FC236}">
                <a16:creationId xmlns:a16="http://schemas.microsoft.com/office/drawing/2014/main" id="{8048B9C5-55D1-26A1-1D46-DFE3E9D50227}"/>
              </a:ext>
            </a:extLst>
          </p:cNvPr>
          <p:cNvCxnSpPr>
            <a:stCxn id="15" idx="3"/>
            <a:endCxn id="16" idx="7"/>
          </p:cNvCxnSpPr>
          <p:nvPr/>
        </p:nvCxnSpPr>
        <p:spPr>
          <a:xfrm flipH="1">
            <a:off x="8679926" y="2659076"/>
            <a:ext cx="430980" cy="6220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BC33EB3-E07A-5C51-8CC6-9350AD414689}"/>
              </a:ext>
            </a:extLst>
          </p:cNvPr>
          <p:cNvCxnSpPr>
            <a:cxnSpLocks/>
            <a:stCxn id="15" idx="5"/>
            <a:endCxn id="17" idx="1"/>
          </p:cNvCxnSpPr>
          <p:nvPr/>
        </p:nvCxnSpPr>
        <p:spPr>
          <a:xfrm>
            <a:off x="9460586" y="2659076"/>
            <a:ext cx="405951" cy="6220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3941ADA1-6868-0FE3-E4C0-4A06503D9C97}"/>
                  </a:ext>
                </a:extLst>
              </p:cNvPr>
              <p:cNvSpPr txBox="1"/>
              <p:nvPr/>
            </p:nvSpPr>
            <p:spPr>
              <a:xfrm>
                <a:off x="8736845" y="3281144"/>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𝑅</m:t>
                      </m:r>
                      <m:r>
                        <a:rPr lang="en-US" b="0" i="1" smtClean="0">
                          <a:latin typeface="Cambria Math" panose="02040503050406030204" pitchFamily="18" charset="0"/>
                          <a:ea typeface="Cambria Math" panose="02040503050406030204" pitchFamily="18" charset="0"/>
                        </a:rPr>
                        <m:t>1</m:t>
                      </m:r>
                    </m:oMath>
                  </m:oMathPara>
                </a14:m>
                <a:endParaRPr lang="es-ES_tradnl" dirty="0"/>
              </a:p>
            </p:txBody>
          </p:sp>
        </mc:Choice>
        <mc:Fallback xmlns="">
          <p:sp>
            <p:nvSpPr>
              <p:cNvPr id="20" name="TextBox 19">
                <a:extLst>
                  <a:ext uri="{FF2B5EF4-FFF2-40B4-BE49-F238E27FC236}">
                    <a16:creationId xmlns:a16="http://schemas.microsoft.com/office/drawing/2014/main" id="{3941ADA1-6868-0FE3-E4C0-4A06503D9C97}"/>
                  </a:ext>
                </a:extLst>
              </p:cNvPr>
              <p:cNvSpPr txBox="1">
                <a:spLocks noRot="1" noChangeAspect="1" noMove="1" noResize="1" noEditPoints="1" noAdjustHandles="1" noChangeArrowheads="1" noChangeShapeType="1" noTextEdit="1"/>
              </p:cNvSpPr>
              <p:nvPr/>
            </p:nvSpPr>
            <p:spPr>
              <a:xfrm>
                <a:off x="8736845" y="3281144"/>
                <a:ext cx="519694" cy="369332"/>
              </a:xfrm>
              <a:prstGeom prst="rect">
                <a:avLst/>
              </a:prstGeom>
              <a:blipFill>
                <a:blip r:embed="rId4"/>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4E38A83B-1C68-35B9-FBC9-9EDFC6E7F2FD}"/>
                  </a:ext>
                </a:extLst>
              </p:cNvPr>
              <p:cNvSpPr txBox="1"/>
              <p:nvPr/>
            </p:nvSpPr>
            <p:spPr>
              <a:xfrm>
                <a:off x="10306521" y="3271318"/>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𝑅</m:t>
                      </m:r>
                      <m:r>
                        <a:rPr lang="en-US" b="0" i="1" smtClean="0">
                          <a:latin typeface="Cambria Math" panose="02040503050406030204" pitchFamily="18" charset="0"/>
                          <a:ea typeface="Cambria Math" panose="02040503050406030204" pitchFamily="18" charset="0"/>
                        </a:rPr>
                        <m:t>2</m:t>
                      </m:r>
                    </m:oMath>
                  </m:oMathPara>
                </a14:m>
                <a:endParaRPr lang="es-ES_tradnl" dirty="0"/>
              </a:p>
            </p:txBody>
          </p:sp>
        </mc:Choice>
        <mc:Fallback xmlns="">
          <p:sp>
            <p:nvSpPr>
              <p:cNvPr id="22" name="TextBox 21">
                <a:extLst>
                  <a:ext uri="{FF2B5EF4-FFF2-40B4-BE49-F238E27FC236}">
                    <a16:creationId xmlns:a16="http://schemas.microsoft.com/office/drawing/2014/main" id="{4E38A83B-1C68-35B9-FBC9-9EDFC6E7F2FD}"/>
                  </a:ext>
                </a:extLst>
              </p:cNvPr>
              <p:cNvSpPr txBox="1">
                <a:spLocks noRot="1" noChangeAspect="1" noMove="1" noResize="1" noEditPoints="1" noAdjustHandles="1" noChangeArrowheads="1" noChangeShapeType="1" noTextEdit="1"/>
              </p:cNvSpPr>
              <p:nvPr/>
            </p:nvSpPr>
            <p:spPr>
              <a:xfrm>
                <a:off x="10306521" y="3271318"/>
                <a:ext cx="519694" cy="369332"/>
              </a:xfrm>
              <a:prstGeom prst="rect">
                <a:avLst/>
              </a:prstGeom>
              <a:blipFill>
                <a:blip r:embed="rId5"/>
                <a:stretch>
                  <a:fillRect/>
                </a:stretch>
              </a:blipFill>
            </p:spPr>
            <p:txBody>
              <a:bodyPr/>
              <a:lstStyle/>
              <a:p>
                <a:r>
                  <a:rPr lang="es-ES_tradnl">
                    <a:noFill/>
                  </a:rPr>
                  <a:t> </a:t>
                </a:r>
              </a:p>
            </p:txBody>
          </p:sp>
        </mc:Fallback>
      </mc:AlternateContent>
      <p:sp>
        <p:nvSpPr>
          <p:cNvPr id="23" name="Oval 22">
            <a:extLst>
              <a:ext uri="{FF2B5EF4-FFF2-40B4-BE49-F238E27FC236}">
                <a16:creationId xmlns:a16="http://schemas.microsoft.com/office/drawing/2014/main" id="{943DF9D8-F068-1748-6B33-959A9F1B3E70}"/>
              </a:ext>
            </a:extLst>
          </p:cNvPr>
          <p:cNvSpPr/>
          <p:nvPr/>
        </p:nvSpPr>
        <p:spPr>
          <a:xfrm>
            <a:off x="7696412" y="4285104"/>
            <a:ext cx="494522" cy="4945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a:t>
            </a:r>
            <a:r>
              <a:rPr lang="es-ES_tradnl" sz="1400" baseline="-25000" dirty="0"/>
              <a:t>2</a:t>
            </a:r>
          </a:p>
        </p:txBody>
      </p:sp>
      <p:sp>
        <p:nvSpPr>
          <p:cNvPr id="24" name="Oval 23">
            <a:extLst>
              <a:ext uri="{FF2B5EF4-FFF2-40B4-BE49-F238E27FC236}">
                <a16:creationId xmlns:a16="http://schemas.microsoft.com/office/drawing/2014/main" id="{CC3550A3-E6D5-356A-E681-770306D1F38C}"/>
              </a:ext>
            </a:extLst>
          </p:cNvPr>
          <p:cNvSpPr/>
          <p:nvPr/>
        </p:nvSpPr>
        <p:spPr>
          <a:xfrm>
            <a:off x="8720075" y="4301446"/>
            <a:ext cx="494522" cy="4945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a:t>
            </a:r>
            <a:r>
              <a:rPr lang="es-ES_tradnl" sz="1400" baseline="-25000" dirty="0"/>
              <a:t>3</a:t>
            </a:r>
          </a:p>
        </p:txBody>
      </p:sp>
      <p:sp>
        <p:nvSpPr>
          <p:cNvPr id="25" name="Oval 24">
            <a:extLst>
              <a:ext uri="{FF2B5EF4-FFF2-40B4-BE49-F238E27FC236}">
                <a16:creationId xmlns:a16="http://schemas.microsoft.com/office/drawing/2014/main" id="{DDFB7BC9-63C9-C419-54BA-79C6CE3D7985}"/>
              </a:ext>
            </a:extLst>
          </p:cNvPr>
          <p:cNvSpPr/>
          <p:nvPr/>
        </p:nvSpPr>
        <p:spPr>
          <a:xfrm>
            <a:off x="9410152" y="4290468"/>
            <a:ext cx="494522" cy="4945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a:t>
            </a:r>
            <a:r>
              <a:rPr lang="es-ES_tradnl" sz="1400" baseline="-25000" dirty="0"/>
              <a:t>4</a:t>
            </a:r>
          </a:p>
        </p:txBody>
      </p:sp>
      <p:sp>
        <p:nvSpPr>
          <p:cNvPr id="26" name="Oval 25">
            <a:extLst>
              <a:ext uri="{FF2B5EF4-FFF2-40B4-BE49-F238E27FC236}">
                <a16:creationId xmlns:a16="http://schemas.microsoft.com/office/drawing/2014/main" id="{07577A5F-11CD-8A74-8DDA-2B3604E60612}"/>
              </a:ext>
            </a:extLst>
          </p:cNvPr>
          <p:cNvSpPr/>
          <p:nvPr/>
        </p:nvSpPr>
        <p:spPr>
          <a:xfrm>
            <a:off x="10312981" y="4285104"/>
            <a:ext cx="494522" cy="4945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a:t>
            </a:r>
            <a:r>
              <a:rPr lang="es-ES_tradnl" sz="1400" baseline="-25000" dirty="0"/>
              <a:t>5</a:t>
            </a:r>
          </a:p>
        </p:txBody>
      </p:sp>
      <p:cxnSp>
        <p:nvCxnSpPr>
          <p:cNvPr id="27" name="Straight Arrow Connector 26">
            <a:extLst>
              <a:ext uri="{FF2B5EF4-FFF2-40B4-BE49-F238E27FC236}">
                <a16:creationId xmlns:a16="http://schemas.microsoft.com/office/drawing/2014/main" id="{E2AAA2EC-DCC2-4350-E050-8359F85F39D1}"/>
              </a:ext>
            </a:extLst>
          </p:cNvPr>
          <p:cNvCxnSpPr>
            <a:cxnSpLocks/>
            <a:stCxn id="16" idx="3"/>
            <a:endCxn id="23" idx="0"/>
          </p:cNvCxnSpPr>
          <p:nvPr/>
        </p:nvCxnSpPr>
        <p:spPr>
          <a:xfrm flipH="1">
            <a:off x="7943673" y="3630824"/>
            <a:ext cx="386573" cy="6542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58298B4-5251-8AD8-8E41-15FBDA12773D}"/>
              </a:ext>
            </a:extLst>
          </p:cNvPr>
          <p:cNvCxnSpPr>
            <a:cxnSpLocks/>
            <a:stCxn id="16" idx="5"/>
            <a:endCxn id="24" idx="0"/>
          </p:cNvCxnSpPr>
          <p:nvPr/>
        </p:nvCxnSpPr>
        <p:spPr>
          <a:xfrm>
            <a:off x="8679926" y="3630824"/>
            <a:ext cx="287410" cy="67062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AEAA4F50-78ED-BC0A-9875-B08246DD5AFB}"/>
              </a:ext>
            </a:extLst>
          </p:cNvPr>
          <p:cNvCxnSpPr>
            <a:cxnSpLocks/>
            <a:stCxn id="17" idx="3"/>
            <a:endCxn id="25" idx="0"/>
          </p:cNvCxnSpPr>
          <p:nvPr/>
        </p:nvCxnSpPr>
        <p:spPr>
          <a:xfrm flipH="1">
            <a:off x="9657413" y="3630824"/>
            <a:ext cx="209124" cy="6596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2F95AB3-BF5A-230F-5399-EA2F3225BE04}"/>
              </a:ext>
            </a:extLst>
          </p:cNvPr>
          <p:cNvCxnSpPr>
            <a:cxnSpLocks/>
            <a:stCxn id="17" idx="5"/>
            <a:endCxn id="26" idx="0"/>
          </p:cNvCxnSpPr>
          <p:nvPr/>
        </p:nvCxnSpPr>
        <p:spPr>
          <a:xfrm>
            <a:off x="10216217" y="3630824"/>
            <a:ext cx="344025" cy="6542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528D68EF-7731-4E32-544E-5B75A5FED4AB}"/>
                  </a:ext>
                </a:extLst>
              </p:cNvPr>
              <p:cNvSpPr txBox="1"/>
              <p:nvPr/>
            </p:nvSpPr>
            <p:spPr>
              <a:xfrm>
                <a:off x="8031960" y="3880337"/>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r>
                        <a:rPr lang="en-US" b="0" i="1" smtClean="0">
                          <a:latin typeface="Cambria Math" panose="02040503050406030204" pitchFamily="18" charset="0"/>
                        </a:rPr>
                        <m:t>2</m:t>
                      </m:r>
                    </m:oMath>
                  </m:oMathPara>
                </a14:m>
                <a:endParaRPr lang="es-ES_tradnl" dirty="0"/>
              </a:p>
            </p:txBody>
          </p:sp>
        </mc:Choice>
        <mc:Fallback xmlns="">
          <p:sp>
            <p:nvSpPr>
              <p:cNvPr id="49" name="TextBox 48">
                <a:extLst>
                  <a:ext uri="{FF2B5EF4-FFF2-40B4-BE49-F238E27FC236}">
                    <a16:creationId xmlns:a16="http://schemas.microsoft.com/office/drawing/2014/main" id="{528D68EF-7731-4E32-544E-5B75A5FED4AB}"/>
                  </a:ext>
                </a:extLst>
              </p:cNvPr>
              <p:cNvSpPr txBox="1">
                <a:spLocks noRot="1" noChangeAspect="1" noMove="1" noResize="1" noEditPoints="1" noAdjustHandles="1" noChangeArrowheads="1" noChangeShapeType="1" noTextEdit="1"/>
              </p:cNvSpPr>
              <p:nvPr/>
            </p:nvSpPr>
            <p:spPr>
              <a:xfrm>
                <a:off x="8031960" y="3880337"/>
                <a:ext cx="519694" cy="369332"/>
              </a:xfrm>
              <a:prstGeom prst="rect">
                <a:avLst/>
              </a:prstGeom>
              <a:blipFill>
                <a:blip r:embed="rId6"/>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99125AA0-B67D-2583-ED75-D811195673E7}"/>
                  </a:ext>
                </a:extLst>
              </p:cNvPr>
              <p:cNvSpPr txBox="1"/>
              <p:nvPr/>
            </p:nvSpPr>
            <p:spPr>
              <a:xfrm>
                <a:off x="8840476" y="3807421"/>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r>
                        <a:rPr lang="en-US" b="0" i="1" smtClean="0">
                          <a:latin typeface="Cambria Math" panose="02040503050406030204" pitchFamily="18" charset="0"/>
                        </a:rPr>
                        <m:t>3</m:t>
                      </m:r>
                    </m:oMath>
                  </m:oMathPara>
                </a14:m>
                <a:endParaRPr lang="es-ES_tradnl" dirty="0"/>
              </a:p>
            </p:txBody>
          </p:sp>
        </mc:Choice>
        <mc:Fallback xmlns="">
          <p:sp>
            <p:nvSpPr>
              <p:cNvPr id="50" name="TextBox 49">
                <a:extLst>
                  <a:ext uri="{FF2B5EF4-FFF2-40B4-BE49-F238E27FC236}">
                    <a16:creationId xmlns:a16="http://schemas.microsoft.com/office/drawing/2014/main" id="{99125AA0-B67D-2583-ED75-D811195673E7}"/>
                  </a:ext>
                </a:extLst>
              </p:cNvPr>
              <p:cNvSpPr txBox="1">
                <a:spLocks noRot="1" noChangeAspect="1" noMove="1" noResize="1" noEditPoints="1" noAdjustHandles="1" noChangeArrowheads="1" noChangeShapeType="1" noTextEdit="1"/>
              </p:cNvSpPr>
              <p:nvPr/>
            </p:nvSpPr>
            <p:spPr>
              <a:xfrm>
                <a:off x="8840476" y="3807421"/>
                <a:ext cx="519694" cy="369332"/>
              </a:xfrm>
              <a:prstGeom prst="rect">
                <a:avLst/>
              </a:prstGeom>
              <a:blipFill>
                <a:blip r:embed="rId7"/>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CA22CEF0-3C8F-B0B7-622B-C261C23AA377}"/>
                  </a:ext>
                </a:extLst>
              </p:cNvPr>
              <p:cNvSpPr txBox="1"/>
              <p:nvPr/>
            </p:nvSpPr>
            <p:spPr>
              <a:xfrm>
                <a:off x="9696523" y="3836595"/>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r>
                        <a:rPr lang="en-US" b="0" i="1" smtClean="0">
                          <a:latin typeface="Cambria Math" panose="02040503050406030204" pitchFamily="18" charset="0"/>
                        </a:rPr>
                        <m:t>4</m:t>
                      </m:r>
                    </m:oMath>
                  </m:oMathPara>
                </a14:m>
                <a:endParaRPr lang="es-ES_tradnl" dirty="0"/>
              </a:p>
            </p:txBody>
          </p:sp>
        </mc:Choice>
        <mc:Fallback xmlns="">
          <p:sp>
            <p:nvSpPr>
              <p:cNvPr id="51" name="TextBox 50">
                <a:extLst>
                  <a:ext uri="{FF2B5EF4-FFF2-40B4-BE49-F238E27FC236}">
                    <a16:creationId xmlns:a16="http://schemas.microsoft.com/office/drawing/2014/main" id="{CA22CEF0-3C8F-B0B7-622B-C261C23AA377}"/>
                  </a:ext>
                </a:extLst>
              </p:cNvPr>
              <p:cNvSpPr txBox="1">
                <a:spLocks noRot="1" noChangeAspect="1" noMove="1" noResize="1" noEditPoints="1" noAdjustHandles="1" noChangeArrowheads="1" noChangeShapeType="1" noTextEdit="1"/>
              </p:cNvSpPr>
              <p:nvPr/>
            </p:nvSpPr>
            <p:spPr>
              <a:xfrm>
                <a:off x="9696523" y="3836595"/>
                <a:ext cx="519694" cy="369332"/>
              </a:xfrm>
              <a:prstGeom prst="rect">
                <a:avLst/>
              </a:prstGeom>
              <a:blipFill>
                <a:blip r:embed="rId8"/>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52" name="TextBox 51">
                <a:extLst>
                  <a:ext uri="{FF2B5EF4-FFF2-40B4-BE49-F238E27FC236}">
                    <a16:creationId xmlns:a16="http://schemas.microsoft.com/office/drawing/2014/main" id="{920DCE77-F279-5F31-C1A5-C9C0355028BD}"/>
                  </a:ext>
                </a:extLst>
              </p:cNvPr>
              <p:cNvSpPr txBox="1"/>
              <p:nvPr/>
            </p:nvSpPr>
            <p:spPr>
              <a:xfrm>
                <a:off x="10433382" y="3833672"/>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r>
                        <a:rPr lang="en-US" b="0" i="1" smtClean="0">
                          <a:latin typeface="Cambria Math" panose="02040503050406030204" pitchFamily="18" charset="0"/>
                        </a:rPr>
                        <m:t>5</m:t>
                      </m:r>
                    </m:oMath>
                  </m:oMathPara>
                </a14:m>
                <a:endParaRPr lang="es-ES_tradnl" dirty="0"/>
              </a:p>
            </p:txBody>
          </p:sp>
        </mc:Choice>
        <mc:Fallback xmlns="">
          <p:sp>
            <p:nvSpPr>
              <p:cNvPr id="52" name="TextBox 51">
                <a:extLst>
                  <a:ext uri="{FF2B5EF4-FFF2-40B4-BE49-F238E27FC236}">
                    <a16:creationId xmlns:a16="http://schemas.microsoft.com/office/drawing/2014/main" id="{920DCE77-F279-5F31-C1A5-C9C0355028BD}"/>
                  </a:ext>
                </a:extLst>
              </p:cNvPr>
              <p:cNvSpPr txBox="1">
                <a:spLocks noRot="1" noChangeAspect="1" noMove="1" noResize="1" noEditPoints="1" noAdjustHandles="1" noChangeArrowheads="1" noChangeShapeType="1" noTextEdit="1"/>
              </p:cNvSpPr>
              <p:nvPr/>
            </p:nvSpPr>
            <p:spPr>
              <a:xfrm>
                <a:off x="10433382" y="3833672"/>
                <a:ext cx="519694" cy="369332"/>
              </a:xfrm>
              <a:prstGeom prst="rect">
                <a:avLst/>
              </a:prstGeom>
              <a:blipFill>
                <a:blip r:embed="rId9"/>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260173931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Categorías de soluciones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618DEC84-26FD-7A3F-05C6-4C0A20BB87CB}"/>
              </a:ext>
            </a:extLst>
          </p:cNvPr>
          <p:cNvSpPr txBox="1"/>
          <p:nvPr/>
        </p:nvSpPr>
        <p:spPr>
          <a:xfrm>
            <a:off x="700634" y="1681324"/>
            <a:ext cx="10962631" cy="461665"/>
          </a:xfrm>
          <a:prstGeom prst="rect">
            <a:avLst/>
          </a:prstGeom>
          <a:noFill/>
        </p:spPr>
        <p:txBody>
          <a:bodyPr wrap="square" rtlCol="0">
            <a:spAutoFit/>
          </a:bodyPr>
          <a:lstStyle/>
          <a:p>
            <a:r>
              <a:rPr lang="es-ES_tradnl" sz="2400" dirty="0">
                <a:latin typeface="+mj-lt"/>
              </a:rPr>
              <a:t>Libres de modelos</a:t>
            </a:r>
          </a:p>
        </p:txBody>
      </p:sp>
      <p:sp>
        <p:nvSpPr>
          <p:cNvPr id="15" name="Oval 14">
            <a:extLst>
              <a:ext uri="{FF2B5EF4-FFF2-40B4-BE49-F238E27FC236}">
                <a16:creationId xmlns:a16="http://schemas.microsoft.com/office/drawing/2014/main" id="{52297497-960B-DF3A-206C-EC1295AE3A22}"/>
              </a:ext>
            </a:extLst>
          </p:cNvPr>
          <p:cNvSpPr/>
          <p:nvPr/>
        </p:nvSpPr>
        <p:spPr>
          <a:xfrm>
            <a:off x="9038485" y="2236975"/>
            <a:ext cx="494522" cy="494522"/>
          </a:xfrm>
          <a:prstGeom prst="ellipse">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a:t>
            </a:r>
            <a:r>
              <a:rPr lang="es-ES_tradnl" baseline="-25000" dirty="0"/>
              <a:t>1</a:t>
            </a:r>
          </a:p>
        </p:txBody>
      </p:sp>
      <p:sp>
        <p:nvSpPr>
          <p:cNvPr id="16" name="Oval 15">
            <a:extLst>
              <a:ext uri="{FF2B5EF4-FFF2-40B4-BE49-F238E27FC236}">
                <a16:creationId xmlns:a16="http://schemas.microsoft.com/office/drawing/2014/main" id="{C94DA503-D00B-28BF-F9B1-CACBFA54108B}"/>
              </a:ext>
            </a:extLst>
          </p:cNvPr>
          <p:cNvSpPr/>
          <p:nvPr/>
        </p:nvSpPr>
        <p:spPr>
          <a:xfrm>
            <a:off x="8257825" y="3208723"/>
            <a:ext cx="494522" cy="494522"/>
          </a:xfrm>
          <a:prstGeom prst="ellipse">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a</a:t>
            </a:r>
            <a:r>
              <a:rPr lang="es-ES_tradnl" sz="1400" baseline="-25000" dirty="0"/>
              <a:t>1</a:t>
            </a:r>
          </a:p>
        </p:txBody>
      </p:sp>
      <p:sp>
        <p:nvSpPr>
          <p:cNvPr id="17" name="Oval 16">
            <a:extLst>
              <a:ext uri="{FF2B5EF4-FFF2-40B4-BE49-F238E27FC236}">
                <a16:creationId xmlns:a16="http://schemas.microsoft.com/office/drawing/2014/main" id="{C8479E31-80CE-A429-E758-AE2F2AEF4015}"/>
              </a:ext>
            </a:extLst>
          </p:cNvPr>
          <p:cNvSpPr/>
          <p:nvPr/>
        </p:nvSpPr>
        <p:spPr>
          <a:xfrm>
            <a:off x="9794116" y="3208723"/>
            <a:ext cx="494522" cy="4945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a</a:t>
            </a:r>
            <a:r>
              <a:rPr lang="es-ES_tradnl" sz="1400" baseline="-25000" dirty="0"/>
              <a:t>2</a:t>
            </a:r>
            <a:endParaRPr lang="es-ES_tradnl" sz="1400" dirty="0"/>
          </a:p>
        </p:txBody>
      </p:sp>
      <p:cxnSp>
        <p:nvCxnSpPr>
          <p:cNvPr id="18" name="Straight Arrow Connector 17">
            <a:extLst>
              <a:ext uri="{FF2B5EF4-FFF2-40B4-BE49-F238E27FC236}">
                <a16:creationId xmlns:a16="http://schemas.microsoft.com/office/drawing/2014/main" id="{8048B9C5-55D1-26A1-1D46-DFE3E9D50227}"/>
              </a:ext>
            </a:extLst>
          </p:cNvPr>
          <p:cNvCxnSpPr>
            <a:stCxn id="15" idx="3"/>
            <a:endCxn id="16" idx="7"/>
          </p:cNvCxnSpPr>
          <p:nvPr/>
        </p:nvCxnSpPr>
        <p:spPr>
          <a:xfrm flipH="1">
            <a:off x="8679926" y="2659076"/>
            <a:ext cx="430980" cy="6220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BC33EB3-E07A-5C51-8CC6-9350AD414689}"/>
              </a:ext>
            </a:extLst>
          </p:cNvPr>
          <p:cNvCxnSpPr>
            <a:cxnSpLocks/>
            <a:stCxn id="15" idx="5"/>
            <a:endCxn id="17" idx="1"/>
          </p:cNvCxnSpPr>
          <p:nvPr/>
        </p:nvCxnSpPr>
        <p:spPr>
          <a:xfrm>
            <a:off x="9460586" y="2659076"/>
            <a:ext cx="405951" cy="6220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3941ADA1-6868-0FE3-E4C0-4A06503D9C97}"/>
                  </a:ext>
                </a:extLst>
              </p:cNvPr>
              <p:cNvSpPr txBox="1"/>
              <p:nvPr/>
            </p:nvSpPr>
            <p:spPr>
              <a:xfrm>
                <a:off x="8765095" y="3271318"/>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solidFill>
                            <a:sysClr val="windowText" lastClr="000000"/>
                          </a:solidFill>
                          <a:latin typeface="Cambria Math" panose="02040503050406030204" pitchFamily="18" charset="0"/>
                          <a:ea typeface="Cambria Math" panose="02040503050406030204" pitchFamily="18" charset="0"/>
                        </a:rPr>
                        <m:t>𝑅</m:t>
                      </m:r>
                      <m:r>
                        <a:rPr lang="en-US" b="0" i="1" smtClean="0">
                          <a:solidFill>
                            <a:sysClr val="windowText" lastClr="000000"/>
                          </a:solidFill>
                          <a:latin typeface="Cambria Math" panose="02040503050406030204" pitchFamily="18" charset="0"/>
                          <a:ea typeface="Cambria Math" panose="02040503050406030204" pitchFamily="18" charset="0"/>
                        </a:rPr>
                        <m:t>1</m:t>
                      </m:r>
                    </m:oMath>
                  </m:oMathPara>
                </a14:m>
                <a:endParaRPr lang="es-ES_tradnl" dirty="0">
                  <a:solidFill>
                    <a:sysClr val="windowText" lastClr="000000"/>
                  </a:solidFill>
                </a:endParaRPr>
              </a:p>
            </p:txBody>
          </p:sp>
        </mc:Choice>
        <mc:Fallback xmlns="">
          <p:sp>
            <p:nvSpPr>
              <p:cNvPr id="20" name="TextBox 19">
                <a:extLst>
                  <a:ext uri="{FF2B5EF4-FFF2-40B4-BE49-F238E27FC236}">
                    <a16:creationId xmlns:a16="http://schemas.microsoft.com/office/drawing/2014/main" id="{3941ADA1-6868-0FE3-E4C0-4A06503D9C97}"/>
                  </a:ext>
                </a:extLst>
              </p:cNvPr>
              <p:cNvSpPr txBox="1">
                <a:spLocks noRot="1" noChangeAspect="1" noMove="1" noResize="1" noEditPoints="1" noAdjustHandles="1" noChangeArrowheads="1" noChangeShapeType="1" noTextEdit="1"/>
              </p:cNvSpPr>
              <p:nvPr/>
            </p:nvSpPr>
            <p:spPr>
              <a:xfrm>
                <a:off x="8765095" y="3271318"/>
                <a:ext cx="519694" cy="369332"/>
              </a:xfrm>
              <a:prstGeom prst="rect">
                <a:avLst/>
              </a:prstGeom>
              <a:blipFill>
                <a:blip r:embed="rId4"/>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4E38A83B-1C68-35B9-FBC9-9EDFC6E7F2FD}"/>
                  </a:ext>
                </a:extLst>
              </p:cNvPr>
              <p:cNvSpPr txBox="1"/>
              <p:nvPr/>
            </p:nvSpPr>
            <p:spPr>
              <a:xfrm>
                <a:off x="9231367" y="3271318"/>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𝑅</m:t>
                      </m:r>
                      <m:r>
                        <a:rPr lang="en-US" b="0" i="1" smtClean="0">
                          <a:latin typeface="Cambria Math" panose="02040503050406030204" pitchFamily="18" charset="0"/>
                          <a:ea typeface="Cambria Math" panose="02040503050406030204" pitchFamily="18" charset="0"/>
                        </a:rPr>
                        <m:t>2</m:t>
                      </m:r>
                    </m:oMath>
                  </m:oMathPara>
                </a14:m>
                <a:endParaRPr lang="es-ES_tradnl" dirty="0"/>
              </a:p>
            </p:txBody>
          </p:sp>
        </mc:Choice>
        <mc:Fallback xmlns="">
          <p:sp>
            <p:nvSpPr>
              <p:cNvPr id="22" name="TextBox 21">
                <a:extLst>
                  <a:ext uri="{FF2B5EF4-FFF2-40B4-BE49-F238E27FC236}">
                    <a16:creationId xmlns:a16="http://schemas.microsoft.com/office/drawing/2014/main" id="{4E38A83B-1C68-35B9-FBC9-9EDFC6E7F2FD}"/>
                  </a:ext>
                </a:extLst>
              </p:cNvPr>
              <p:cNvSpPr txBox="1">
                <a:spLocks noRot="1" noChangeAspect="1" noMove="1" noResize="1" noEditPoints="1" noAdjustHandles="1" noChangeArrowheads="1" noChangeShapeType="1" noTextEdit="1"/>
              </p:cNvSpPr>
              <p:nvPr/>
            </p:nvSpPr>
            <p:spPr>
              <a:xfrm>
                <a:off x="9231367" y="3271318"/>
                <a:ext cx="519694" cy="369332"/>
              </a:xfrm>
              <a:prstGeom prst="rect">
                <a:avLst/>
              </a:prstGeom>
              <a:blipFill>
                <a:blip r:embed="rId5"/>
                <a:stretch>
                  <a:fillRect/>
                </a:stretch>
              </a:blipFill>
            </p:spPr>
            <p:txBody>
              <a:bodyPr/>
              <a:lstStyle/>
              <a:p>
                <a:r>
                  <a:rPr lang="es-ES_tradnl">
                    <a:noFill/>
                  </a:rPr>
                  <a:t> </a:t>
                </a:r>
              </a:p>
            </p:txBody>
          </p:sp>
        </mc:Fallback>
      </mc:AlternateContent>
      <p:sp>
        <p:nvSpPr>
          <p:cNvPr id="23" name="Oval 22">
            <a:extLst>
              <a:ext uri="{FF2B5EF4-FFF2-40B4-BE49-F238E27FC236}">
                <a16:creationId xmlns:a16="http://schemas.microsoft.com/office/drawing/2014/main" id="{943DF9D8-F068-1748-6B33-959A9F1B3E70}"/>
              </a:ext>
            </a:extLst>
          </p:cNvPr>
          <p:cNvSpPr/>
          <p:nvPr/>
        </p:nvSpPr>
        <p:spPr>
          <a:xfrm>
            <a:off x="7696412" y="4285104"/>
            <a:ext cx="494522" cy="4945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a:t>
            </a:r>
            <a:r>
              <a:rPr lang="es-ES_tradnl" sz="1400" baseline="-25000" dirty="0"/>
              <a:t>2</a:t>
            </a:r>
          </a:p>
        </p:txBody>
      </p:sp>
      <p:sp>
        <p:nvSpPr>
          <p:cNvPr id="24" name="Oval 23">
            <a:extLst>
              <a:ext uri="{FF2B5EF4-FFF2-40B4-BE49-F238E27FC236}">
                <a16:creationId xmlns:a16="http://schemas.microsoft.com/office/drawing/2014/main" id="{CC3550A3-E6D5-356A-E681-770306D1F38C}"/>
              </a:ext>
            </a:extLst>
          </p:cNvPr>
          <p:cNvSpPr/>
          <p:nvPr/>
        </p:nvSpPr>
        <p:spPr>
          <a:xfrm>
            <a:off x="8720075" y="4301446"/>
            <a:ext cx="494522" cy="494522"/>
          </a:xfrm>
          <a:prstGeom prst="ellipse">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a:t>
            </a:r>
            <a:r>
              <a:rPr lang="es-ES_tradnl" sz="1400" baseline="-25000" dirty="0"/>
              <a:t>3</a:t>
            </a:r>
          </a:p>
        </p:txBody>
      </p:sp>
      <p:sp>
        <p:nvSpPr>
          <p:cNvPr id="25" name="Oval 24">
            <a:extLst>
              <a:ext uri="{FF2B5EF4-FFF2-40B4-BE49-F238E27FC236}">
                <a16:creationId xmlns:a16="http://schemas.microsoft.com/office/drawing/2014/main" id="{DDFB7BC9-63C9-C419-54BA-79C6CE3D7985}"/>
              </a:ext>
            </a:extLst>
          </p:cNvPr>
          <p:cNvSpPr/>
          <p:nvPr/>
        </p:nvSpPr>
        <p:spPr>
          <a:xfrm>
            <a:off x="9410152" y="4290468"/>
            <a:ext cx="494522" cy="4945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a:t>
            </a:r>
            <a:r>
              <a:rPr lang="es-ES_tradnl" sz="1400" baseline="-25000" dirty="0"/>
              <a:t>4</a:t>
            </a:r>
          </a:p>
        </p:txBody>
      </p:sp>
      <p:sp>
        <p:nvSpPr>
          <p:cNvPr id="26" name="Oval 25">
            <a:extLst>
              <a:ext uri="{FF2B5EF4-FFF2-40B4-BE49-F238E27FC236}">
                <a16:creationId xmlns:a16="http://schemas.microsoft.com/office/drawing/2014/main" id="{07577A5F-11CD-8A74-8DDA-2B3604E60612}"/>
              </a:ext>
            </a:extLst>
          </p:cNvPr>
          <p:cNvSpPr/>
          <p:nvPr/>
        </p:nvSpPr>
        <p:spPr>
          <a:xfrm>
            <a:off x="10312981" y="4285104"/>
            <a:ext cx="494522" cy="4945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a:t>
            </a:r>
            <a:r>
              <a:rPr lang="es-ES_tradnl" sz="1400" baseline="-25000" dirty="0"/>
              <a:t>5</a:t>
            </a:r>
          </a:p>
        </p:txBody>
      </p:sp>
      <p:cxnSp>
        <p:nvCxnSpPr>
          <p:cNvPr id="27" name="Straight Arrow Connector 26">
            <a:extLst>
              <a:ext uri="{FF2B5EF4-FFF2-40B4-BE49-F238E27FC236}">
                <a16:creationId xmlns:a16="http://schemas.microsoft.com/office/drawing/2014/main" id="{E2AAA2EC-DCC2-4350-E050-8359F85F39D1}"/>
              </a:ext>
            </a:extLst>
          </p:cNvPr>
          <p:cNvCxnSpPr>
            <a:cxnSpLocks/>
            <a:stCxn id="16" idx="3"/>
            <a:endCxn id="23" idx="0"/>
          </p:cNvCxnSpPr>
          <p:nvPr/>
        </p:nvCxnSpPr>
        <p:spPr>
          <a:xfrm flipH="1">
            <a:off x="7943673" y="3630824"/>
            <a:ext cx="386573" cy="6542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58298B4-5251-8AD8-8E41-15FBDA12773D}"/>
              </a:ext>
            </a:extLst>
          </p:cNvPr>
          <p:cNvCxnSpPr>
            <a:cxnSpLocks/>
            <a:stCxn id="16" idx="5"/>
            <a:endCxn id="24" idx="0"/>
          </p:cNvCxnSpPr>
          <p:nvPr/>
        </p:nvCxnSpPr>
        <p:spPr>
          <a:xfrm>
            <a:off x="8679926" y="3630824"/>
            <a:ext cx="287410" cy="67062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AEAA4F50-78ED-BC0A-9875-B08246DD5AFB}"/>
              </a:ext>
            </a:extLst>
          </p:cNvPr>
          <p:cNvCxnSpPr>
            <a:cxnSpLocks/>
            <a:stCxn id="17" idx="3"/>
            <a:endCxn id="25" idx="0"/>
          </p:cNvCxnSpPr>
          <p:nvPr/>
        </p:nvCxnSpPr>
        <p:spPr>
          <a:xfrm flipH="1">
            <a:off x="9657413" y="3630824"/>
            <a:ext cx="209124" cy="6596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2F95AB3-BF5A-230F-5399-EA2F3225BE04}"/>
              </a:ext>
            </a:extLst>
          </p:cNvPr>
          <p:cNvCxnSpPr>
            <a:cxnSpLocks/>
            <a:stCxn id="17" idx="5"/>
            <a:endCxn id="26" idx="0"/>
          </p:cNvCxnSpPr>
          <p:nvPr/>
        </p:nvCxnSpPr>
        <p:spPr>
          <a:xfrm>
            <a:off x="10216217" y="3630824"/>
            <a:ext cx="344025" cy="6542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528D68EF-7731-4E32-544E-5B75A5FED4AB}"/>
                  </a:ext>
                </a:extLst>
              </p:cNvPr>
              <p:cNvSpPr txBox="1"/>
              <p:nvPr/>
            </p:nvSpPr>
            <p:spPr>
              <a:xfrm>
                <a:off x="8031960" y="3880337"/>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r>
                        <a:rPr lang="en-US" b="0" i="1" smtClean="0">
                          <a:latin typeface="Cambria Math" panose="02040503050406030204" pitchFamily="18" charset="0"/>
                        </a:rPr>
                        <m:t>2</m:t>
                      </m:r>
                    </m:oMath>
                  </m:oMathPara>
                </a14:m>
                <a:endParaRPr lang="es-ES_tradnl" dirty="0"/>
              </a:p>
            </p:txBody>
          </p:sp>
        </mc:Choice>
        <mc:Fallback xmlns="">
          <p:sp>
            <p:nvSpPr>
              <p:cNvPr id="49" name="TextBox 48">
                <a:extLst>
                  <a:ext uri="{FF2B5EF4-FFF2-40B4-BE49-F238E27FC236}">
                    <a16:creationId xmlns:a16="http://schemas.microsoft.com/office/drawing/2014/main" id="{528D68EF-7731-4E32-544E-5B75A5FED4AB}"/>
                  </a:ext>
                </a:extLst>
              </p:cNvPr>
              <p:cNvSpPr txBox="1">
                <a:spLocks noRot="1" noChangeAspect="1" noMove="1" noResize="1" noEditPoints="1" noAdjustHandles="1" noChangeArrowheads="1" noChangeShapeType="1" noTextEdit="1"/>
              </p:cNvSpPr>
              <p:nvPr/>
            </p:nvSpPr>
            <p:spPr>
              <a:xfrm>
                <a:off x="8031960" y="3880337"/>
                <a:ext cx="519694" cy="369332"/>
              </a:xfrm>
              <a:prstGeom prst="rect">
                <a:avLst/>
              </a:prstGeom>
              <a:blipFill>
                <a:blip r:embed="rId6"/>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99125AA0-B67D-2583-ED75-D811195673E7}"/>
                  </a:ext>
                </a:extLst>
              </p:cNvPr>
              <p:cNvSpPr txBox="1"/>
              <p:nvPr/>
            </p:nvSpPr>
            <p:spPr>
              <a:xfrm>
                <a:off x="8840476" y="3807421"/>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r>
                        <a:rPr lang="en-US" b="0" i="1" smtClean="0">
                          <a:latin typeface="Cambria Math" panose="02040503050406030204" pitchFamily="18" charset="0"/>
                        </a:rPr>
                        <m:t>3</m:t>
                      </m:r>
                    </m:oMath>
                  </m:oMathPara>
                </a14:m>
                <a:endParaRPr lang="es-ES_tradnl" dirty="0"/>
              </a:p>
            </p:txBody>
          </p:sp>
        </mc:Choice>
        <mc:Fallback xmlns="">
          <p:sp>
            <p:nvSpPr>
              <p:cNvPr id="50" name="TextBox 49">
                <a:extLst>
                  <a:ext uri="{FF2B5EF4-FFF2-40B4-BE49-F238E27FC236}">
                    <a16:creationId xmlns:a16="http://schemas.microsoft.com/office/drawing/2014/main" id="{99125AA0-B67D-2583-ED75-D811195673E7}"/>
                  </a:ext>
                </a:extLst>
              </p:cNvPr>
              <p:cNvSpPr txBox="1">
                <a:spLocks noRot="1" noChangeAspect="1" noMove="1" noResize="1" noEditPoints="1" noAdjustHandles="1" noChangeArrowheads="1" noChangeShapeType="1" noTextEdit="1"/>
              </p:cNvSpPr>
              <p:nvPr/>
            </p:nvSpPr>
            <p:spPr>
              <a:xfrm>
                <a:off x="8840476" y="3807421"/>
                <a:ext cx="519694" cy="369332"/>
              </a:xfrm>
              <a:prstGeom prst="rect">
                <a:avLst/>
              </a:prstGeom>
              <a:blipFill>
                <a:blip r:embed="rId7"/>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CA22CEF0-3C8F-B0B7-622B-C261C23AA377}"/>
                  </a:ext>
                </a:extLst>
              </p:cNvPr>
              <p:cNvSpPr txBox="1"/>
              <p:nvPr/>
            </p:nvSpPr>
            <p:spPr>
              <a:xfrm>
                <a:off x="9696523" y="3836595"/>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r>
                        <a:rPr lang="en-US" b="0" i="1" smtClean="0">
                          <a:latin typeface="Cambria Math" panose="02040503050406030204" pitchFamily="18" charset="0"/>
                        </a:rPr>
                        <m:t>4</m:t>
                      </m:r>
                    </m:oMath>
                  </m:oMathPara>
                </a14:m>
                <a:endParaRPr lang="es-ES_tradnl" dirty="0"/>
              </a:p>
            </p:txBody>
          </p:sp>
        </mc:Choice>
        <mc:Fallback xmlns="">
          <p:sp>
            <p:nvSpPr>
              <p:cNvPr id="51" name="TextBox 50">
                <a:extLst>
                  <a:ext uri="{FF2B5EF4-FFF2-40B4-BE49-F238E27FC236}">
                    <a16:creationId xmlns:a16="http://schemas.microsoft.com/office/drawing/2014/main" id="{CA22CEF0-3C8F-B0B7-622B-C261C23AA377}"/>
                  </a:ext>
                </a:extLst>
              </p:cNvPr>
              <p:cNvSpPr txBox="1">
                <a:spLocks noRot="1" noChangeAspect="1" noMove="1" noResize="1" noEditPoints="1" noAdjustHandles="1" noChangeArrowheads="1" noChangeShapeType="1" noTextEdit="1"/>
              </p:cNvSpPr>
              <p:nvPr/>
            </p:nvSpPr>
            <p:spPr>
              <a:xfrm>
                <a:off x="9696523" y="3836595"/>
                <a:ext cx="519694" cy="369332"/>
              </a:xfrm>
              <a:prstGeom prst="rect">
                <a:avLst/>
              </a:prstGeom>
              <a:blipFill>
                <a:blip r:embed="rId8"/>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52" name="TextBox 51">
                <a:extLst>
                  <a:ext uri="{FF2B5EF4-FFF2-40B4-BE49-F238E27FC236}">
                    <a16:creationId xmlns:a16="http://schemas.microsoft.com/office/drawing/2014/main" id="{920DCE77-F279-5F31-C1A5-C9C0355028BD}"/>
                  </a:ext>
                </a:extLst>
              </p:cNvPr>
              <p:cNvSpPr txBox="1"/>
              <p:nvPr/>
            </p:nvSpPr>
            <p:spPr>
              <a:xfrm>
                <a:off x="10433382" y="3833672"/>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r>
                        <a:rPr lang="en-US" b="0" i="1" smtClean="0">
                          <a:latin typeface="Cambria Math" panose="02040503050406030204" pitchFamily="18" charset="0"/>
                        </a:rPr>
                        <m:t>5</m:t>
                      </m:r>
                    </m:oMath>
                  </m:oMathPara>
                </a14:m>
                <a:endParaRPr lang="es-ES_tradnl" dirty="0"/>
              </a:p>
            </p:txBody>
          </p:sp>
        </mc:Choice>
        <mc:Fallback xmlns="">
          <p:sp>
            <p:nvSpPr>
              <p:cNvPr id="52" name="TextBox 51">
                <a:extLst>
                  <a:ext uri="{FF2B5EF4-FFF2-40B4-BE49-F238E27FC236}">
                    <a16:creationId xmlns:a16="http://schemas.microsoft.com/office/drawing/2014/main" id="{920DCE77-F279-5F31-C1A5-C9C0355028BD}"/>
                  </a:ext>
                </a:extLst>
              </p:cNvPr>
              <p:cNvSpPr txBox="1">
                <a:spLocks noRot="1" noChangeAspect="1" noMove="1" noResize="1" noEditPoints="1" noAdjustHandles="1" noChangeArrowheads="1" noChangeShapeType="1" noTextEdit="1"/>
              </p:cNvSpPr>
              <p:nvPr/>
            </p:nvSpPr>
            <p:spPr>
              <a:xfrm>
                <a:off x="10433382" y="3833672"/>
                <a:ext cx="519694" cy="369332"/>
              </a:xfrm>
              <a:prstGeom prst="rect">
                <a:avLst/>
              </a:prstGeom>
              <a:blipFill>
                <a:blip r:embed="rId9"/>
                <a:stretch>
                  <a:fillRect/>
                </a:stretch>
              </a:blipFill>
            </p:spPr>
            <p:txBody>
              <a:bodyPr/>
              <a:lstStyle/>
              <a:p>
                <a:r>
                  <a:rPr lang="es-ES_tradnl">
                    <a:noFill/>
                  </a:rPr>
                  <a:t> </a:t>
                </a:r>
              </a:p>
            </p:txBody>
          </p:sp>
        </mc:Fallback>
      </mc:AlternateContent>
      <p:sp>
        <p:nvSpPr>
          <p:cNvPr id="10" name="Rounded Rectangle 9">
            <a:extLst>
              <a:ext uri="{FF2B5EF4-FFF2-40B4-BE49-F238E27FC236}">
                <a16:creationId xmlns:a16="http://schemas.microsoft.com/office/drawing/2014/main" id="{33604076-79A2-C1EC-A63E-7D45ABCCBF28}"/>
              </a:ext>
            </a:extLst>
          </p:cNvPr>
          <p:cNvSpPr/>
          <p:nvPr/>
        </p:nvSpPr>
        <p:spPr>
          <a:xfrm>
            <a:off x="7552944" y="3024328"/>
            <a:ext cx="3366068" cy="1860515"/>
          </a:xfrm>
          <a:prstGeom prst="roundRect">
            <a:avLst/>
          </a:prstGeom>
          <a:solidFill>
            <a:schemeClr val="tx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3600" dirty="0"/>
              <a:t>?</a:t>
            </a:r>
          </a:p>
        </p:txBody>
      </p:sp>
      <p:sp>
        <p:nvSpPr>
          <p:cNvPr id="13" name="Content Placeholder 3">
            <a:extLst>
              <a:ext uri="{FF2B5EF4-FFF2-40B4-BE49-F238E27FC236}">
                <a16:creationId xmlns:a16="http://schemas.microsoft.com/office/drawing/2014/main" id="{C120DFE0-C7BE-864B-E8CF-8FDD23D4497A}"/>
              </a:ext>
            </a:extLst>
          </p:cNvPr>
          <p:cNvSpPr>
            <a:spLocks noGrp="1"/>
          </p:cNvSpPr>
          <p:nvPr>
            <p:ph idx="1"/>
          </p:nvPr>
        </p:nvSpPr>
        <p:spPr>
          <a:xfrm>
            <a:off x="700635" y="2214281"/>
            <a:ext cx="6336659" cy="3870831"/>
          </a:xfrm>
        </p:spPr>
        <p:txBody>
          <a:bodyPr>
            <a:normAutofit fontScale="92500" lnSpcReduction="10000"/>
          </a:bodyPr>
          <a:lstStyle/>
          <a:p>
            <a:pPr marL="0" indent="0">
              <a:buNone/>
            </a:pPr>
            <a:r>
              <a:rPr lang="es-ES_tradnl" sz="2400" dirty="0"/>
              <a:t>Cuando el funcionamiento interno del entorno no es visible para el agente,</a:t>
            </a:r>
          </a:p>
          <a:p>
            <a:pPr marL="0" indent="0">
              <a:buNone/>
            </a:pPr>
            <a:r>
              <a:rPr lang="es-ES_tradnl" sz="2400" i="1" dirty="0">
                <a:solidFill>
                  <a:schemeClr val="accent1"/>
                </a:solidFill>
              </a:rPr>
              <a:t>¿cómo aprende a comportarse? </a:t>
            </a:r>
          </a:p>
          <a:p>
            <a:pPr marL="0" indent="0">
              <a:buNone/>
            </a:pPr>
            <a:r>
              <a:rPr lang="es-ES_tradnl" sz="2400" dirty="0">
                <a:solidFill>
                  <a:schemeClr val="bg1"/>
                </a:solidFill>
              </a:rPr>
              <a:t> A través de la interacción directa con el entorno.</a:t>
            </a:r>
          </a:p>
          <a:p>
            <a:pPr marL="0" indent="0">
              <a:buNone/>
            </a:pPr>
            <a:r>
              <a:rPr lang="es-ES_tradnl" sz="2400" dirty="0">
                <a:solidFill>
                  <a:schemeClr val="bg1"/>
                </a:solidFill>
              </a:rPr>
              <a:t>Este enfoque se basa en el famoso método de </a:t>
            </a:r>
            <a:r>
              <a:rPr lang="es-ES_tradnl" sz="2400" b="1" dirty="0">
                <a:solidFill>
                  <a:schemeClr val="bg1"/>
                </a:solidFill>
              </a:rPr>
              <a:t>prueba y error</a:t>
            </a:r>
            <a:r>
              <a:rPr lang="es-ES_tradnl" sz="2400" dirty="0">
                <a:solidFill>
                  <a:schemeClr val="bg1"/>
                </a:solidFill>
              </a:rPr>
              <a:t>: El agente prueba acciones y recibe retroalimentación positiva o negativa.</a:t>
            </a:r>
          </a:p>
          <a:p>
            <a:pPr marL="0" indent="0">
              <a:buNone/>
            </a:pPr>
            <a:r>
              <a:rPr lang="es-ES_tradnl" sz="2400" dirty="0">
                <a:solidFill>
                  <a:schemeClr val="bg1"/>
                </a:solidFill>
              </a:rPr>
              <a:t>Este mecanismo es muy similar al modo en que aprenden los seres vivos.</a:t>
            </a:r>
          </a:p>
        </p:txBody>
      </p:sp>
    </p:spTree>
    <p:extLst>
      <p:ext uri="{BB962C8B-B14F-4D97-AF65-F5344CB8AC3E}">
        <p14:creationId xmlns:p14="http://schemas.microsoft.com/office/powerpoint/2010/main" val="238415116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10" name="Rounded Rectangle 9">
            <a:extLst>
              <a:ext uri="{FF2B5EF4-FFF2-40B4-BE49-F238E27FC236}">
                <a16:creationId xmlns:a16="http://schemas.microsoft.com/office/drawing/2014/main" id="{26DA0F7C-13C8-48CF-3081-15F185F2A8BC}"/>
              </a:ext>
            </a:extLst>
          </p:cNvPr>
          <p:cNvSpPr/>
          <p:nvPr/>
        </p:nvSpPr>
        <p:spPr>
          <a:xfrm>
            <a:off x="7552944" y="3024328"/>
            <a:ext cx="3366068" cy="1860515"/>
          </a:xfrm>
          <a:prstGeom prst="roundRect">
            <a:avLst/>
          </a:prstGeom>
          <a:solidFill>
            <a:schemeClr val="tx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ES_tradnl" sz="3600" dirty="0"/>
          </a:p>
        </p:txBody>
      </p:sp>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Categorías de soluciones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214281"/>
            <a:ext cx="6336659" cy="3870831"/>
          </a:xfrm>
        </p:spPr>
        <p:txBody>
          <a:bodyPr>
            <a:normAutofit fontScale="92500" lnSpcReduction="10000"/>
          </a:bodyPr>
          <a:lstStyle/>
          <a:p>
            <a:pPr marL="0" indent="0">
              <a:buNone/>
            </a:pPr>
            <a:r>
              <a:rPr lang="es-ES_tradnl" sz="2400" dirty="0"/>
              <a:t>Cuando el funcionamiento interno del entorno no es visible para el agente,</a:t>
            </a:r>
          </a:p>
          <a:p>
            <a:pPr marL="0" indent="0">
              <a:buNone/>
            </a:pPr>
            <a:r>
              <a:rPr lang="es-ES_tradnl" sz="2400" i="1" dirty="0">
                <a:solidFill>
                  <a:schemeClr val="accent1"/>
                </a:solidFill>
              </a:rPr>
              <a:t>¿cómo aprende a comportarse? </a:t>
            </a:r>
            <a:endParaRPr lang="es-ES_tradnl" sz="2400" dirty="0"/>
          </a:p>
          <a:p>
            <a:pPr marL="0" indent="0">
              <a:buNone/>
            </a:pPr>
            <a:r>
              <a:rPr lang="es-ES_tradnl" sz="2400" dirty="0"/>
              <a:t>👉 A través de la interacción directa con el entorno.</a:t>
            </a:r>
          </a:p>
          <a:p>
            <a:pPr marL="0" indent="0">
              <a:buNone/>
            </a:pPr>
            <a:r>
              <a:rPr lang="es-ES_tradnl" sz="2400" dirty="0"/>
              <a:t>Este enfoque se basa en el famoso método de </a:t>
            </a:r>
            <a:r>
              <a:rPr lang="es-ES_tradnl" sz="2400" b="1" dirty="0">
                <a:solidFill>
                  <a:schemeClr val="accent4"/>
                </a:solidFill>
              </a:rPr>
              <a:t>prueba y error</a:t>
            </a:r>
            <a:r>
              <a:rPr lang="es-ES_tradnl" sz="2400" dirty="0"/>
              <a:t>: El agente prueba acciones y recibe retroalimentación positiva o negativa.</a:t>
            </a:r>
          </a:p>
          <a:p>
            <a:pPr marL="0" indent="0">
              <a:buNone/>
            </a:pPr>
            <a:r>
              <a:rPr lang="es-ES_tradnl" sz="2400" i="1" dirty="0">
                <a:solidFill>
                  <a:schemeClr val="accent5"/>
                </a:solidFill>
              </a:rPr>
              <a:t>Este mecanismo es muy similar al modo en que aprenden los seres vivos.</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618DEC84-26FD-7A3F-05C6-4C0A20BB87CB}"/>
              </a:ext>
            </a:extLst>
          </p:cNvPr>
          <p:cNvSpPr txBox="1"/>
          <p:nvPr/>
        </p:nvSpPr>
        <p:spPr>
          <a:xfrm>
            <a:off x="700634" y="1681324"/>
            <a:ext cx="10962631" cy="461665"/>
          </a:xfrm>
          <a:prstGeom prst="rect">
            <a:avLst/>
          </a:prstGeom>
          <a:noFill/>
        </p:spPr>
        <p:txBody>
          <a:bodyPr wrap="square" rtlCol="0">
            <a:spAutoFit/>
          </a:bodyPr>
          <a:lstStyle/>
          <a:p>
            <a:r>
              <a:rPr lang="es-ES_tradnl" sz="2400" dirty="0">
                <a:latin typeface="+mj-lt"/>
              </a:rPr>
              <a:t>Libres de modelos</a:t>
            </a:r>
          </a:p>
        </p:txBody>
      </p:sp>
      <p:sp>
        <p:nvSpPr>
          <p:cNvPr id="15" name="Oval 14">
            <a:extLst>
              <a:ext uri="{FF2B5EF4-FFF2-40B4-BE49-F238E27FC236}">
                <a16:creationId xmlns:a16="http://schemas.microsoft.com/office/drawing/2014/main" id="{52297497-960B-DF3A-206C-EC1295AE3A22}"/>
              </a:ext>
            </a:extLst>
          </p:cNvPr>
          <p:cNvSpPr/>
          <p:nvPr/>
        </p:nvSpPr>
        <p:spPr>
          <a:xfrm>
            <a:off x="9038485" y="2236975"/>
            <a:ext cx="494522" cy="494522"/>
          </a:xfrm>
          <a:prstGeom prst="ellipse">
            <a:avLst/>
          </a:prstGeom>
          <a:solidFill>
            <a:schemeClr val="accent6">
              <a:lumMod val="40000"/>
              <a:lumOff val="60000"/>
            </a:schemeClr>
          </a:solidFill>
          <a:ln>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a:t>
            </a:r>
            <a:r>
              <a:rPr lang="es-ES_tradnl" baseline="-25000" dirty="0"/>
              <a:t>1</a:t>
            </a:r>
          </a:p>
        </p:txBody>
      </p:sp>
      <p:sp>
        <p:nvSpPr>
          <p:cNvPr id="16" name="Oval 15">
            <a:extLst>
              <a:ext uri="{FF2B5EF4-FFF2-40B4-BE49-F238E27FC236}">
                <a16:creationId xmlns:a16="http://schemas.microsoft.com/office/drawing/2014/main" id="{C94DA503-D00B-28BF-F9B1-CACBFA54108B}"/>
              </a:ext>
            </a:extLst>
          </p:cNvPr>
          <p:cNvSpPr/>
          <p:nvPr/>
        </p:nvSpPr>
        <p:spPr>
          <a:xfrm>
            <a:off x="8257825" y="3208723"/>
            <a:ext cx="494522" cy="494522"/>
          </a:xfrm>
          <a:prstGeom prst="ellipse">
            <a:avLst/>
          </a:prstGeom>
          <a:solidFill>
            <a:schemeClr val="accent6">
              <a:lumMod val="40000"/>
              <a:lumOff val="60000"/>
            </a:schemeClr>
          </a:solidFill>
          <a:ln>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a</a:t>
            </a:r>
            <a:r>
              <a:rPr lang="es-ES_tradnl" sz="1400" baseline="-25000" dirty="0"/>
              <a:t>1</a:t>
            </a:r>
          </a:p>
        </p:txBody>
      </p:sp>
      <p:cxnSp>
        <p:nvCxnSpPr>
          <p:cNvPr id="18" name="Straight Arrow Connector 17">
            <a:extLst>
              <a:ext uri="{FF2B5EF4-FFF2-40B4-BE49-F238E27FC236}">
                <a16:creationId xmlns:a16="http://schemas.microsoft.com/office/drawing/2014/main" id="{8048B9C5-55D1-26A1-1D46-DFE3E9D50227}"/>
              </a:ext>
            </a:extLst>
          </p:cNvPr>
          <p:cNvCxnSpPr>
            <a:stCxn id="15" idx="3"/>
            <a:endCxn id="16" idx="7"/>
          </p:cNvCxnSpPr>
          <p:nvPr/>
        </p:nvCxnSpPr>
        <p:spPr>
          <a:xfrm flipH="1">
            <a:off x="8679926" y="2659076"/>
            <a:ext cx="430980" cy="622068"/>
          </a:xfrm>
          <a:prstGeom prst="straightConnector1">
            <a:avLst/>
          </a:prstGeom>
          <a:ln w="38100">
            <a:solidFill>
              <a:srgbClr val="FF00FF"/>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BC33EB3-E07A-5C51-8CC6-9350AD414689}"/>
              </a:ext>
            </a:extLst>
          </p:cNvPr>
          <p:cNvCxnSpPr>
            <a:cxnSpLocks/>
            <a:stCxn id="15" idx="5"/>
          </p:cNvCxnSpPr>
          <p:nvPr/>
        </p:nvCxnSpPr>
        <p:spPr>
          <a:xfrm>
            <a:off x="9460586" y="2659076"/>
            <a:ext cx="405951" cy="6220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3941ADA1-6868-0FE3-E4C0-4A06503D9C97}"/>
                  </a:ext>
                </a:extLst>
              </p:cNvPr>
              <p:cNvSpPr txBox="1"/>
              <p:nvPr/>
            </p:nvSpPr>
            <p:spPr>
              <a:xfrm>
                <a:off x="8765095" y="3271318"/>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smtClean="0">
                          <a:solidFill>
                            <a:srgbClr val="FF00FF"/>
                          </a:solidFill>
                          <a:latin typeface="Cambria Math" panose="02040503050406030204" pitchFamily="18" charset="0"/>
                          <a:ea typeface="Cambria Math" panose="02040503050406030204" pitchFamily="18" charset="0"/>
                        </a:rPr>
                        <m:t>𝑹</m:t>
                      </m:r>
                      <m:r>
                        <a:rPr lang="en-US" b="1" i="1" smtClean="0">
                          <a:solidFill>
                            <a:srgbClr val="FF00FF"/>
                          </a:solidFill>
                          <a:latin typeface="Cambria Math" panose="02040503050406030204" pitchFamily="18" charset="0"/>
                          <a:ea typeface="Cambria Math" panose="02040503050406030204" pitchFamily="18" charset="0"/>
                        </a:rPr>
                        <m:t>𝟏</m:t>
                      </m:r>
                    </m:oMath>
                  </m:oMathPara>
                </a14:m>
                <a:endParaRPr lang="es-ES_tradnl" b="1" dirty="0">
                  <a:solidFill>
                    <a:srgbClr val="FFC000"/>
                  </a:solidFill>
                </a:endParaRPr>
              </a:p>
            </p:txBody>
          </p:sp>
        </mc:Choice>
        <mc:Fallback xmlns="">
          <p:sp>
            <p:nvSpPr>
              <p:cNvPr id="20" name="TextBox 19">
                <a:extLst>
                  <a:ext uri="{FF2B5EF4-FFF2-40B4-BE49-F238E27FC236}">
                    <a16:creationId xmlns:a16="http://schemas.microsoft.com/office/drawing/2014/main" id="{3941ADA1-6868-0FE3-E4C0-4A06503D9C97}"/>
                  </a:ext>
                </a:extLst>
              </p:cNvPr>
              <p:cNvSpPr txBox="1">
                <a:spLocks noRot="1" noChangeAspect="1" noMove="1" noResize="1" noEditPoints="1" noAdjustHandles="1" noChangeArrowheads="1" noChangeShapeType="1" noTextEdit="1"/>
              </p:cNvSpPr>
              <p:nvPr/>
            </p:nvSpPr>
            <p:spPr>
              <a:xfrm>
                <a:off x="8765095" y="3271318"/>
                <a:ext cx="519694" cy="369332"/>
              </a:xfrm>
              <a:prstGeom prst="rect">
                <a:avLst/>
              </a:prstGeom>
              <a:blipFill>
                <a:blip r:embed="rId4"/>
                <a:stretch>
                  <a:fillRect/>
                </a:stretch>
              </a:blipFill>
            </p:spPr>
            <p:txBody>
              <a:bodyPr/>
              <a:lstStyle/>
              <a:p>
                <a:r>
                  <a:rPr lang="es-ES_tradnl">
                    <a:noFill/>
                  </a:rPr>
                  <a:t> </a:t>
                </a:r>
              </a:p>
            </p:txBody>
          </p:sp>
        </mc:Fallback>
      </mc:AlternateContent>
      <p:sp>
        <p:nvSpPr>
          <p:cNvPr id="24" name="Oval 23">
            <a:extLst>
              <a:ext uri="{FF2B5EF4-FFF2-40B4-BE49-F238E27FC236}">
                <a16:creationId xmlns:a16="http://schemas.microsoft.com/office/drawing/2014/main" id="{CC3550A3-E6D5-356A-E681-770306D1F38C}"/>
              </a:ext>
            </a:extLst>
          </p:cNvPr>
          <p:cNvSpPr/>
          <p:nvPr/>
        </p:nvSpPr>
        <p:spPr>
          <a:xfrm>
            <a:off x="8720075" y="4301446"/>
            <a:ext cx="494522" cy="494522"/>
          </a:xfrm>
          <a:prstGeom prst="ellipse">
            <a:avLst/>
          </a:prstGeom>
          <a:solidFill>
            <a:schemeClr val="accent6">
              <a:lumMod val="40000"/>
              <a:lumOff val="60000"/>
            </a:schemeClr>
          </a:solidFill>
          <a:ln>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a:t>
            </a:r>
            <a:r>
              <a:rPr lang="es-ES_tradnl" sz="1400" baseline="-25000" dirty="0"/>
              <a:t>3</a:t>
            </a:r>
          </a:p>
        </p:txBody>
      </p:sp>
      <p:cxnSp>
        <p:nvCxnSpPr>
          <p:cNvPr id="27" name="Straight Arrow Connector 26">
            <a:extLst>
              <a:ext uri="{FF2B5EF4-FFF2-40B4-BE49-F238E27FC236}">
                <a16:creationId xmlns:a16="http://schemas.microsoft.com/office/drawing/2014/main" id="{E2AAA2EC-DCC2-4350-E050-8359F85F39D1}"/>
              </a:ext>
            </a:extLst>
          </p:cNvPr>
          <p:cNvCxnSpPr>
            <a:cxnSpLocks/>
            <a:stCxn id="16" idx="3"/>
          </p:cNvCxnSpPr>
          <p:nvPr/>
        </p:nvCxnSpPr>
        <p:spPr>
          <a:xfrm flipH="1">
            <a:off x="7943673" y="3630824"/>
            <a:ext cx="386573" cy="6542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58298B4-5251-8AD8-8E41-15FBDA12773D}"/>
              </a:ext>
            </a:extLst>
          </p:cNvPr>
          <p:cNvCxnSpPr>
            <a:cxnSpLocks/>
            <a:stCxn id="16" idx="5"/>
            <a:endCxn id="24" idx="0"/>
          </p:cNvCxnSpPr>
          <p:nvPr/>
        </p:nvCxnSpPr>
        <p:spPr>
          <a:xfrm>
            <a:off x="8679926" y="3630824"/>
            <a:ext cx="287410" cy="670622"/>
          </a:xfrm>
          <a:prstGeom prst="straightConnector1">
            <a:avLst/>
          </a:prstGeom>
          <a:ln w="38100">
            <a:solidFill>
              <a:srgbClr val="FF00FF"/>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AEAA4F50-78ED-BC0A-9875-B08246DD5AFB}"/>
              </a:ext>
            </a:extLst>
          </p:cNvPr>
          <p:cNvCxnSpPr>
            <a:cxnSpLocks/>
          </p:cNvCxnSpPr>
          <p:nvPr/>
        </p:nvCxnSpPr>
        <p:spPr>
          <a:xfrm flipH="1">
            <a:off x="9657413" y="3630824"/>
            <a:ext cx="209124" cy="6596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2F95AB3-BF5A-230F-5399-EA2F3225BE04}"/>
              </a:ext>
            </a:extLst>
          </p:cNvPr>
          <p:cNvCxnSpPr>
            <a:cxnSpLocks/>
          </p:cNvCxnSpPr>
          <p:nvPr/>
        </p:nvCxnSpPr>
        <p:spPr>
          <a:xfrm>
            <a:off x="10216217" y="3630824"/>
            <a:ext cx="344025" cy="6542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528D68EF-7731-4E32-544E-5B75A5FED4AB}"/>
                  </a:ext>
                </a:extLst>
              </p:cNvPr>
              <p:cNvSpPr txBox="1"/>
              <p:nvPr/>
            </p:nvSpPr>
            <p:spPr>
              <a:xfrm>
                <a:off x="8031960" y="3880337"/>
                <a:ext cx="5196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r>
                        <a:rPr lang="en-US" b="0" i="1" smtClean="0">
                          <a:latin typeface="Cambria Math" panose="02040503050406030204" pitchFamily="18" charset="0"/>
                        </a:rPr>
                        <m:t>2</m:t>
                      </m:r>
                    </m:oMath>
                  </m:oMathPara>
                </a14:m>
                <a:endParaRPr lang="es-ES_tradnl" dirty="0"/>
              </a:p>
            </p:txBody>
          </p:sp>
        </mc:Choice>
        <mc:Fallback xmlns="">
          <p:sp>
            <p:nvSpPr>
              <p:cNvPr id="49" name="TextBox 48">
                <a:extLst>
                  <a:ext uri="{FF2B5EF4-FFF2-40B4-BE49-F238E27FC236}">
                    <a16:creationId xmlns:a16="http://schemas.microsoft.com/office/drawing/2014/main" id="{528D68EF-7731-4E32-544E-5B75A5FED4AB}"/>
                  </a:ext>
                </a:extLst>
              </p:cNvPr>
              <p:cNvSpPr txBox="1">
                <a:spLocks noRot="1" noChangeAspect="1" noMove="1" noResize="1" noEditPoints="1" noAdjustHandles="1" noChangeArrowheads="1" noChangeShapeType="1" noTextEdit="1"/>
              </p:cNvSpPr>
              <p:nvPr/>
            </p:nvSpPr>
            <p:spPr>
              <a:xfrm>
                <a:off x="8031960" y="3880337"/>
                <a:ext cx="519694" cy="369332"/>
              </a:xfrm>
              <a:prstGeom prst="rect">
                <a:avLst/>
              </a:prstGeom>
              <a:blipFill>
                <a:blip r:embed="rId6"/>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290944348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Categorías de soluciones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214281"/>
            <a:ext cx="10691265" cy="3870831"/>
          </a:xfrm>
        </p:spPr>
        <p:txBody>
          <a:bodyPr>
            <a:normAutofit/>
          </a:bodyPr>
          <a:lstStyle/>
          <a:p>
            <a:pPr marL="0" indent="0">
              <a:buNone/>
            </a:pPr>
            <a:r>
              <a:rPr lang="es-ES_tradnl" sz="2400" dirty="0"/>
              <a:t>A medida que el agente actúa, sigue una trayectoria. Esa trayectoria, conformada por estados, acciones y recompensas, se convierte en </a:t>
            </a:r>
            <a:r>
              <a:rPr lang="es-ES_tradnl" sz="2400" i="1" dirty="0">
                <a:solidFill>
                  <a:srgbClr val="0070C0"/>
                </a:solidFill>
              </a:rPr>
              <a:t>datos de entrenamiento</a:t>
            </a:r>
            <a:r>
              <a:rPr lang="es-ES_tradnl" sz="2400" dirty="0"/>
              <a:t> para el algoritmo.</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618DEC84-26FD-7A3F-05C6-4C0A20BB87CB}"/>
              </a:ext>
            </a:extLst>
          </p:cNvPr>
          <p:cNvSpPr txBox="1"/>
          <p:nvPr/>
        </p:nvSpPr>
        <p:spPr>
          <a:xfrm>
            <a:off x="700634" y="1681324"/>
            <a:ext cx="10962631" cy="461665"/>
          </a:xfrm>
          <a:prstGeom prst="rect">
            <a:avLst/>
          </a:prstGeom>
          <a:noFill/>
        </p:spPr>
        <p:txBody>
          <a:bodyPr wrap="square" rtlCol="0">
            <a:spAutoFit/>
          </a:bodyPr>
          <a:lstStyle/>
          <a:p>
            <a:r>
              <a:rPr lang="es-ES_tradnl" sz="2400" dirty="0">
                <a:latin typeface="+mj-lt"/>
              </a:rPr>
              <a:t>Libres de modelos</a:t>
            </a:r>
          </a:p>
        </p:txBody>
      </p:sp>
      <p:sp>
        <p:nvSpPr>
          <p:cNvPr id="8" name="Rectangle 7">
            <a:extLst>
              <a:ext uri="{FF2B5EF4-FFF2-40B4-BE49-F238E27FC236}">
                <a16:creationId xmlns:a16="http://schemas.microsoft.com/office/drawing/2014/main" id="{45FED783-3A9F-4A3B-D194-949E1F1B320F}"/>
              </a:ext>
            </a:extLst>
          </p:cNvPr>
          <p:cNvSpPr/>
          <p:nvPr/>
        </p:nvSpPr>
        <p:spPr>
          <a:xfrm>
            <a:off x="10239734" y="3875746"/>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dirty="0">
                <a:solidFill>
                  <a:sysClr val="windowText" lastClr="000000"/>
                </a:solidFill>
              </a:rPr>
              <a:t>s</a:t>
            </a:r>
            <a:r>
              <a:rPr lang="es-ES_tradnl" sz="2800" baseline="-25000" dirty="0">
                <a:solidFill>
                  <a:sysClr val="windowText" lastClr="000000"/>
                </a:solidFill>
              </a:rPr>
              <a:t>5</a:t>
            </a:r>
            <a:endParaRPr lang="es-ES_tradnl" sz="2800" dirty="0">
              <a:solidFill>
                <a:sysClr val="windowText" lastClr="000000"/>
              </a:solidFill>
            </a:endParaRPr>
          </a:p>
        </p:txBody>
      </p:sp>
      <p:sp>
        <p:nvSpPr>
          <p:cNvPr id="9" name="Oval 8">
            <a:extLst>
              <a:ext uri="{FF2B5EF4-FFF2-40B4-BE49-F238E27FC236}">
                <a16:creationId xmlns:a16="http://schemas.microsoft.com/office/drawing/2014/main" id="{48038B67-5F99-2266-3112-EE3818705F04}"/>
              </a:ext>
            </a:extLst>
          </p:cNvPr>
          <p:cNvSpPr/>
          <p:nvPr/>
        </p:nvSpPr>
        <p:spPr>
          <a:xfrm>
            <a:off x="1037242" y="3834051"/>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1</a:t>
            </a:r>
            <a:endParaRPr lang="es-ES_tradnl" baseline="-25000" dirty="0"/>
          </a:p>
        </p:txBody>
      </p:sp>
      <p:sp>
        <p:nvSpPr>
          <p:cNvPr id="10" name="Oval 9">
            <a:extLst>
              <a:ext uri="{FF2B5EF4-FFF2-40B4-BE49-F238E27FC236}">
                <a16:creationId xmlns:a16="http://schemas.microsoft.com/office/drawing/2014/main" id="{793F6B4F-A5A3-D523-EE70-DF64E870A36B}"/>
              </a:ext>
            </a:extLst>
          </p:cNvPr>
          <p:cNvSpPr/>
          <p:nvPr/>
        </p:nvSpPr>
        <p:spPr>
          <a:xfrm>
            <a:off x="2252456" y="3893450"/>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1</a:t>
            </a:r>
          </a:p>
        </p:txBody>
      </p:sp>
      <p:cxnSp>
        <p:nvCxnSpPr>
          <p:cNvPr id="15" name="Straight Arrow Connector 14">
            <a:extLst>
              <a:ext uri="{FF2B5EF4-FFF2-40B4-BE49-F238E27FC236}">
                <a16:creationId xmlns:a16="http://schemas.microsoft.com/office/drawing/2014/main" id="{299FB421-2E2F-15F7-CB00-330C8EF4F4BD}"/>
              </a:ext>
            </a:extLst>
          </p:cNvPr>
          <p:cNvCxnSpPr>
            <a:cxnSpLocks/>
            <a:endCxn id="10" idx="2"/>
          </p:cNvCxnSpPr>
          <p:nvPr/>
        </p:nvCxnSpPr>
        <p:spPr>
          <a:xfrm>
            <a:off x="1796042" y="4199463"/>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73388031-4FB4-0C8F-AD37-B66ECEDDF4D0}"/>
              </a:ext>
            </a:extLst>
          </p:cNvPr>
          <p:cNvSpPr/>
          <p:nvPr/>
        </p:nvSpPr>
        <p:spPr>
          <a:xfrm>
            <a:off x="3339536" y="3834051"/>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2</a:t>
            </a:r>
            <a:endParaRPr lang="es-ES_tradnl" baseline="-25000" dirty="0"/>
          </a:p>
        </p:txBody>
      </p:sp>
      <p:cxnSp>
        <p:nvCxnSpPr>
          <p:cNvPr id="17" name="Straight Arrow Connector 16">
            <a:extLst>
              <a:ext uri="{FF2B5EF4-FFF2-40B4-BE49-F238E27FC236}">
                <a16:creationId xmlns:a16="http://schemas.microsoft.com/office/drawing/2014/main" id="{2AC72170-06C1-BEE6-97A4-DD097C853C5D}"/>
              </a:ext>
            </a:extLst>
          </p:cNvPr>
          <p:cNvCxnSpPr>
            <a:cxnSpLocks/>
            <a:stCxn id="10" idx="6"/>
            <a:endCxn id="16" idx="2"/>
          </p:cNvCxnSpPr>
          <p:nvPr/>
        </p:nvCxnSpPr>
        <p:spPr>
          <a:xfrm>
            <a:off x="2864481" y="4199463"/>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D0B2D295-F27F-747D-A4A5-E0E39346D240}"/>
              </a:ext>
            </a:extLst>
          </p:cNvPr>
          <p:cNvSpPr/>
          <p:nvPr/>
        </p:nvSpPr>
        <p:spPr>
          <a:xfrm>
            <a:off x="4548066" y="3887502"/>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2</a:t>
            </a:r>
          </a:p>
        </p:txBody>
      </p:sp>
      <p:cxnSp>
        <p:nvCxnSpPr>
          <p:cNvPr id="19" name="Straight Arrow Connector 18">
            <a:extLst>
              <a:ext uri="{FF2B5EF4-FFF2-40B4-BE49-F238E27FC236}">
                <a16:creationId xmlns:a16="http://schemas.microsoft.com/office/drawing/2014/main" id="{7E677294-2ECE-8EB3-2833-3B443636AB21}"/>
              </a:ext>
            </a:extLst>
          </p:cNvPr>
          <p:cNvCxnSpPr>
            <a:cxnSpLocks/>
            <a:endCxn id="18" idx="2"/>
          </p:cNvCxnSpPr>
          <p:nvPr/>
        </p:nvCxnSpPr>
        <p:spPr>
          <a:xfrm>
            <a:off x="4091652" y="4193515"/>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854981D8-1482-B377-3716-F1944E87CC91}"/>
              </a:ext>
            </a:extLst>
          </p:cNvPr>
          <p:cNvSpPr/>
          <p:nvPr/>
        </p:nvSpPr>
        <p:spPr>
          <a:xfrm>
            <a:off x="5635146" y="3828103"/>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3</a:t>
            </a:r>
            <a:endParaRPr lang="es-ES_tradnl" baseline="-25000" dirty="0"/>
          </a:p>
        </p:txBody>
      </p:sp>
      <p:cxnSp>
        <p:nvCxnSpPr>
          <p:cNvPr id="22" name="Straight Arrow Connector 21">
            <a:extLst>
              <a:ext uri="{FF2B5EF4-FFF2-40B4-BE49-F238E27FC236}">
                <a16:creationId xmlns:a16="http://schemas.microsoft.com/office/drawing/2014/main" id="{8E727A86-B848-C4D3-9D75-65B51F1CD174}"/>
              </a:ext>
            </a:extLst>
          </p:cNvPr>
          <p:cNvCxnSpPr>
            <a:cxnSpLocks/>
            <a:stCxn id="18" idx="6"/>
            <a:endCxn id="20" idx="2"/>
          </p:cNvCxnSpPr>
          <p:nvPr/>
        </p:nvCxnSpPr>
        <p:spPr>
          <a:xfrm>
            <a:off x="5160091" y="4193515"/>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D2ED202A-7F05-287A-5B4F-5074992527B1}"/>
              </a:ext>
            </a:extLst>
          </p:cNvPr>
          <p:cNvSpPr/>
          <p:nvPr/>
        </p:nvSpPr>
        <p:spPr>
          <a:xfrm>
            <a:off x="6850360" y="3887502"/>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4</a:t>
            </a:r>
          </a:p>
        </p:txBody>
      </p:sp>
      <p:cxnSp>
        <p:nvCxnSpPr>
          <p:cNvPr id="24" name="Straight Arrow Connector 23">
            <a:extLst>
              <a:ext uri="{FF2B5EF4-FFF2-40B4-BE49-F238E27FC236}">
                <a16:creationId xmlns:a16="http://schemas.microsoft.com/office/drawing/2014/main" id="{08DA2CAF-05F7-2575-D788-10FBE7BB45A8}"/>
              </a:ext>
            </a:extLst>
          </p:cNvPr>
          <p:cNvCxnSpPr>
            <a:cxnSpLocks/>
            <a:endCxn id="23" idx="2"/>
          </p:cNvCxnSpPr>
          <p:nvPr/>
        </p:nvCxnSpPr>
        <p:spPr>
          <a:xfrm>
            <a:off x="6393946" y="4193515"/>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D87EC5FD-6621-2A4E-F8DC-95B41076DD53}"/>
              </a:ext>
            </a:extLst>
          </p:cNvPr>
          <p:cNvSpPr/>
          <p:nvPr/>
        </p:nvSpPr>
        <p:spPr>
          <a:xfrm>
            <a:off x="7937440" y="3828103"/>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800" dirty="0"/>
              <a:t>s</a:t>
            </a:r>
            <a:r>
              <a:rPr lang="es-ES_tradnl" sz="2800" baseline="-25000" dirty="0"/>
              <a:t>4</a:t>
            </a:r>
            <a:endParaRPr lang="es-ES_tradnl" baseline="-25000" dirty="0"/>
          </a:p>
        </p:txBody>
      </p:sp>
      <p:cxnSp>
        <p:nvCxnSpPr>
          <p:cNvPr id="26" name="Straight Arrow Connector 25">
            <a:extLst>
              <a:ext uri="{FF2B5EF4-FFF2-40B4-BE49-F238E27FC236}">
                <a16:creationId xmlns:a16="http://schemas.microsoft.com/office/drawing/2014/main" id="{57F796F0-368A-862D-3CFF-E28E469689F8}"/>
              </a:ext>
            </a:extLst>
          </p:cNvPr>
          <p:cNvCxnSpPr>
            <a:cxnSpLocks/>
            <a:stCxn id="23" idx="6"/>
            <a:endCxn id="25" idx="2"/>
          </p:cNvCxnSpPr>
          <p:nvPr/>
        </p:nvCxnSpPr>
        <p:spPr>
          <a:xfrm>
            <a:off x="7462385" y="4193515"/>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AF88D5FC-493B-CCE7-2522-200E2F6FBD6E}"/>
              </a:ext>
            </a:extLst>
          </p:cNvPr>
          <p:cNvSpPr/>
          <p:nvPr/>
        </p:nvSpPr>
        <p:spPr>
          <a:xfrm>
            <a:off x="9158051" y="3887502"/>
            <a:ext cx="612025" cy="6120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000" dirty="0"/>
              <a:t>a</a:t>
            </a:r>
            <a:r>
              <a:rPr lang="es-ES_tradnl" sz="2000" baseline="-25000" dirty="0"/>
              <a:t>5</a:t>
            </a:r>
          </a:p>
        </p:txBody>
      </p:sp>
      <p:cxnSp>
        <p:nvCxnSpPr>
          <p:cNvPr id="28" name="Straight Arrow Connector 27">
            <a:extLst>
              <a:ext uri="{FF2B5EF4-FFF2-40B4-BE49-F238E27FC236}">
                <a16:creationId xmlns:a16="http://schemas.microsoft.com/office/drawing/2014/main" id="{F2B33CA6-5CF5-69DA-536A-52BA25D5E315}"/>
              </a:ext>
            </a:extLst>
          </p:cNvPr>
          <p:cNvCxnSpPr>
            <a:cxnSpLocks/>
            <a:endCxn id="27" idx="2"/>
          </p:cNvCxnSpPr>
          <p:nvPr/>
        </p:nvCxnSpPr>
        <p:spPr>
          <a:xfrm>
            <a:off x="8701637" y="4193515"/>
            <a:ext cx="4564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EBD052D-F500-F629-C759-A6285B60AC94}"/>
              </a:ext>
            </a:extLst>
          </p:cNvPr>
          <p:cNvCxnSpPr>
            <a:cxnSpLocks/>
            <a:stCxn id="27" idx="6"/>
          </p:cNvCxnSpPr>
          <p:nvPr/>
        </p:nvCxnSpPr>
        <p:spPr>
          <a:xfrm>
            <a:off x="9770076" y="4193515"/>
            <a:ext cx="4750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52DBD9F4-35A4-6234-ECD5-1CE986137A52}"/>
                  </a:ext>
                </a:extLst>
              </p:cNvPr>
              <p:cNvSpPr txBox="1"/>
              <p:nvPr/>
            </p:nvSpPr>
            <p:spPr>
              <a:xfrm>
                <a:off x="2744718" y="4444151"/>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1</m:t>
                    </m:r>
                  </m:oMath>
                </a14:m>
                <a:endParaRPr lang="es-ES_tradnl" sz="2000" i="1" baseline="-25000" dirty="0">
                  <a:solidFill>
                    <a:srgbClr val="FFC000"/>
                  </a:solidFill>
                </a:endParaRPr>
              </a:p>
            </p:txBody>
          </p:sp>
        </mc:Choice>
        <mc:Fallback xmlns="">
          <p:sp>
            <p:nvSpPr>
              <p:cNvPr id="30" name="TextBox 29">
                <a:extLst>
                  <a:ext uri="{FF2B5EF4-FFF2-40B4-BE49-F238E27FC236}">
                    <a16:creationId xmlns:a16="http://schemas.microsoft.com/office/drawing/2014/main" id="{52DBD9F4-35A4-6234-ECD5-1CE986137A52}"/>
                  </a:ext>
                </a:extLst>
              </p:cNvPr>
              <p:cNvSpPr txBox="1">
                <a:spLocks noRot="1" noChangeAspect="1" noMove="1" noResize="1" noEditPoints="1" noAdjustHandles="1" noChangeArrowheads="1" noChangeShapeType="1" noTextEdit="1"/>
              </p:cNvSpPr>
              <p:nvPr/>
            </p:nvSpPr>
            <p:spPr>
              <a:xfrm>
                <a:off x="2744718" y="4444151"/>
                <a:ext cx="1054550" cy="400110"/>
              </a:xfrm>
              <a:prstGeom prst="rect">
                <a:avLst/>
              </a:prstGeom>
              <a:blipFill>
                <a:blip r:embed="rId4"/>
                <a:stretch>
                  <a:fillRect l="-5952" t="-6061" b="-2424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0C869CE2-339C-3B1D-AF39-3FF1AF7BD5FF}"/>
                  </a:ext>
                </a:extLst>
              </p:cNvPr>
              <p:cNvSpPr txBox="1"/>
              <p:nvPr/>
            </p:nvSpPr>
            <p:spPr>
              <a:xfrm>
                <a:off x="5114555" y="4444151"/>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2</m:t>
                    </m:r>
                  </m:oMath>
                </a14:m>
                <a:endParaRPr lang="es-ES_tradnl" sz="2000" i="1" baseline="-25000" dirty="0">
                  <a:solidFill>
                    <a:srgbClr val="FFC000"/>
                  </a:solidFill>
                </a:endParaRPr>
              </a:p>
            </p:txBody>
          </p:sp>
        </mc:Choice>
        <mc:Fallback xmlns="">
          <p:sp>
            <p:nvSpPr>
              <p:cNvPr id="34" name="TextBox 33">
                <a:extLst>
                  <a:ext uri="{FF2B5EF4-FFF2-40B4-BE49-F238E27FC236}">
                    <a16:creationId xmlns:a16="http://schemas.microsoft.com/office/drawing/2014/main" id="{0C869CE2-339C-3B1D-AF39-3FF1AF7BD5FF}"/>
                  </a:ext>
                </a:extLst>
              </p:cNvPr>
              <p:cNvSpPr txBox="1">
                <a:spLocks noRot="1" noChangeAspect="1" noMove="1" noResize="1" noEditPoints="1" noAdjustHandles="1" noChangeArrowheads="1" noChangeShapeType="1" noTextEdit="1"/>
              </p:cNvSpPr>
              <p:nvPr/>
            </p:nvSpPr>
            <p:spPr>
              <a:xfrm>
                <a:off x="5114555" y="4444151"/>
                <a:ext cx="1054550" cy="400110"/>
              </a:xfrm>
              <a:prstGeom prst="rect">
                <a:avLst/>
              </a:prstGeom>
              <a:blipFill>
                <a:blip r:embed="rId5"/>
                <a:stretch>
                  <a:fillRect l="-5952" t="-6061" b="-2424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3D9F43C7-9F4C-87BC-C6DF-2371A5500A08}"/>
                  </a:ext>
                </a:extLst>
              </p:cNvPr>
              <p:cNvSpPr txBox="1"/>
              <p:nvPr/>
            </p:nvSpPr>
            <p:spPr>
              <a:xfrm>
                <a:off x="7339725" y="4444151"/>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3</m:t>
                    </m:r>
                  </m:oMath>
                </a14:m>
                <a:endParaRPr lang="es-ES_tradnl" sz="2000" i="1" baseline="-25000" dirty="0">
                  <a:solidFill>
                    <a:srgbClr val="FFC000"/>
                  </a:solidFill>
                </a:endParaRPr>
              </a:p>
            </p:txBody>
          </p:sp>
        </mc:Choice>
        <mc:Fallback xmlns="">
          <p:sp>
            <p:nvSpPr>
              <p:cNvPr id="35" name="TextBox 34">
                <a:extLst>
                  <a:ext uri="{FF2B5EF4-FFF2-40B4-BE49-F238E27FC236}">
                    <a16:creationId xmlns:a16="http://schemas.microsoft.com/office/drawing/2014/main" id="{3D9F43C7-9F4C-87BC-C6DF-2371A5500A08}"/>
                  </a:ext>
                </a:extLst>
              </p:cNvPr>
              <p:cNvSpPr txBox="1">
                <a:spLocks noRot="1" noChangeAspect="1" noMove="1" noResize="1" noEditPoints="1" noAdjustHandles="1" noChangeArrowheads="1" noChangeShapeType="1" noTextEdit="1"/>
              </p:cNvSpPr>
              <p:nvPr/>
            </p:nvSpPr>
            <p:spPr>
              <a:xfrm>
                <a:off x="7339725" y="4444151"/>
                <a:ext cx="1054550" cy="400110"/>
              </a:xfrm>
              <a:prstGeom prst="rect">
                <a:avLst/>
              </a:prstGeom>
              <a:blipFill>
                <a:blip r:embed="rId6"/>
                <a:stretch>
                  <a:fillRect l="-4762" t="-6061" b="-2424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6FF8F042-3436-1D68-3AD0-21FC3914F577}"/>
                  </a:ext>
                </a:extLst>
              </p:cNvPr>
              <p:cNvSpPr txBox="1"/>
              <p:nvPr/>
            </p:nvSpPr>
            <p:spPr>
              <a:xfrm>
                <a:off x="9607335" y="4444151"/>
                <a:ext cx="1054550" cy="400110"/>
              </a:xfrm>
              <a:prstGeom prst="rect">
                <a:avLst/>
              </a:prstGeom>
              <a:noFill/>
            </p:spPr>
            <p:txBody>
              <a:bodyPr wrap="square">
                <a:spAutoFit/>
              </a:bodyPr>
              <a:lstStyle/>
              <a:p>
                <a:r>
                  <a:rPr lang="es-ES_tradnl" sz="2000" dirty="0"/>
                  <a:t>🏆</a:t>
                </a:r>
                <a14:m>
                  <m:oMath xmlns:m="http://schemas.openxmlformats.org/officeDocument/2006/math">
                    <m:r>
                      <a:rPr lang="en-US" sz="2000" b="0" i="0" smtClean="0">
                        <a:solidFill>
                          <a:schemeClr val="tx1"/>
                        </a:solidFill>
                        <a:latin typeface="Cambria Math" panose="02040503050406030204" pitchFamily="18" charset="0"/>
                        <a:ea typeface="Cambria Math" panose="02040503050406030204" pitchFamily="18" charset="0"/>
                      </a:rPr>
                      <m:t> </m:t>
                    </m:r>
                    <m:r>
                      <a:rPr lang="en-US" sz="2000" b="0" i="1" smtClean="0">
                        <a:solidFill>
                          <a:schemeClr val="tx1"/>
                        </a:solidFill>
                        <a:latin typeface="Cambria Math" panose="02040503050406030204" pitchFamily="18" charset="0"/>
                        <a:ea typeface="Cambria Math" panose="02040503050406030204" pitchFamily="18" charset="0"/>
                      </a:rPr>
                      <m:t>𝑟</m:t>
                    </m:r>
                    <m:r>
                      <a:rPr lang="en-US" sz="2000" b="0" i="1" baseline="-25000" smtClean="0">
                        <a:solidFill>
                          <a:schemeClr val="tx1"/>
                        </a:solidFill>
                        <a:latin typeface="Cambria Math" panose="02040503050406030204" pitchFamily="18" charset="0"/>
                        <a:ea typeface="Cambria Math" panose="02040503050406030204" pitchFamily="18" charset="0"/>
                      </a:rPr>
                      <m:t>4</m:t>
                    </m:r>
                  </m:oMath>
                </a14:m>
                <a:endParaRPr lang="es-ES_tradnl" sz="2000" i="1" baseline="-25000" dirty="0">
                  <a:solidFill>
                    <a:srgbClr val="FFC000"/>
                  </a:solidFill>
                </a:endParaRPr>
              </a:p>
            </p:txBody>
          </p:sp>
        </mc:Choice>
        <mc:Fallback xmlns="">
          <p:sp>
            <p:nvSpPr>
              <p:cNvPr id="37" name="TextBox 36">
                <a:extLst>
                  <a:ext uri="{FF2B5EF4-FFF2-40B4-BE49-F238E27FC236}">
                    <a16:creationId xmlns:a16="http://schemas.microsoft.com/office/drawing/2014/main" id="{6FF8F042-3436-1D68-3AD0-21FC3914F577}"/>
                  </a:ext>
                </a:extLst>
              </p:cNvPr>
              <p:cNvSpPr txBox="1">
                <a:spLocks noRot="1" noChangeAspect="1" noMove="1" noResize="1" noEditPoints="1" noAdjustHandles="1" noChangeArrowheads="1" noChangeShapeType="1" noTextEdit="1"/>
              </p:cNvSpPr>
              <p:nvPr/>
            </p:nvSpPr>
            <p:spPr>
              <a:xfrm>
                <a:off x="9607335" y="4444151"/>
                <a:ext cx="1054550" cy="400110"/>
              </a:xfrm>
              <a:prstGeom prst="rect">
                <a:avLst/>
              </a:prstGeom>
              <a:blipFill>
                <a:blip r:embed="rId7"/>
                <a:stretch>
                  <a:fillRect l="-5952" t="-6061" b="-24242"/>
                </a:stretch>
              </a:blipFill>
            </p:spPr>
            <p:txBody>
              <a:bodyPr/>
              <a:lstStyle/>
              <a:p>
                <a:r>
                  <a:rPr lang="es-ES_tradnl">
                    <a:noFill/>
                  </a:rPr>
                  <a:t> </a:t>
                </a:r>
              </a:p>
            </p:txBody>
          </p:sp>
        </mc:Fallback>
      </mc:AlternateContent>
    </p:spTree>
    <p:extLst>
      <p:ext uri="{BB962C8B-B14F-4D97-AF65-F5344CB8AC3E}">
        <p14:creationId xmlns:p14="http://schemas.microsoft.com/office/powerpoint/2010/main" val="347709653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Ecuación de </a:t>
            </a:r>
            <a:r>
              <a:rPr lang="es-ES_tradnl" dirty="0" err="1">
                <a:solidFill>
                  <a:schemeClr val="bg1"/>
                </a:solidFill>
              </a:rPr>
              <a:t>bellman</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763142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800100" y="1721775"/>
            <a:ext cx="10452015" cy="2629789"/>
          </a:xfrm>
        </p:spPr>
        <p:txBody>
          <a:bodyPr>
            <a:normAutofit fontScale="92500"/>
          </a:bodyPr>
          <a:lstStyle/>
          <a:p>
            <a:pPr marL="0" indent="0">
              <a:buNone/>
            </a:pPr>
            <a:r>
              <a:rPr lang="es-ES_tradnl" noProof="0" dirty="0"/>
              <a:t>La ecuación de </a:t>
            </a:r>
            <a:r>
              <a:rPr lang="es-ES_tradnl" noProof="0" dirty="0" err="1"/>
              <a:t>Bellman</a:t>
            </a:r>
            <a:r>
              <a:rPr lang="es-ES_tradnl" noProof="0" dirty="0"/>
              <a:t> es un concepto central en el aprendizaje por refuerzo. </a:t>
            </a:r>
          </a:p>
          <a:p>
            <a:pPr marL="0" indent="0">
              <a:buNone/>
            </a:pPr>
            <a:r>
              <a:rPr lang="es-ES_tradnl" noProof="0" dirty="0"/>
              <a:t>Describe cómo el valor de estar en un estado determinado, bajo una política dada, se relaciona con:</a:t>
            </a:r>
          </a:p>
          <a:p>
            <a:r>
              <a:rPr lang="es-ES_tradnl" noProof="0" dirty="0"/>
              <a:t>La recompensa inmediata, y</a:t>
            </a:r>
          </a:p>
          <a:p>
            <a:r>
              <a:rPr lang="es-ES_tradnl" noProof="0" dirty="0"/>
              <a:t>El valor esperado del siguiente estado.</a:t>
            </a:r>
          </a:p>
          <a:p>
            <a:pPr marL="0" indent="0">
              <a:buNone/>
            </a:pPr>
            <a:r>
              <a:rPr lang="es-ES_tradnl" noProof="0" dirty="0"/>
              <a:t>Para calcular el valor de un estado </a:t>
            </a:r>
            <a:r>
              <a:rPr lang="es-ES_tradnl" noProof="0" dirty="0" err="1"/>
              <a:t>s</a:t>
            </a:r>
            <a:r>
              <a:rPr lang="es-ES_tradnl" baseline="-25000" noProof="0" dirty="0" err="1"/>
              <a:t>t</a:t>
            </a:r>
            <a:r>
              <a:rPr lang="es-ES_tradnl" noProof="0" dirty="0"/>
              <a:t>, V(</a:t>
            </a:r>
            <a:r>
              <a:rPr lang="es-ES_tradnl" noProof="0" dirty="0" err="1"/>
              <a:t>s</a:t>
            </a:r>
            <a:r>
              <a:rPr lang="es-ES_tradnl" baseline="-25000" noProof="0" dirty="0" err="1"/>
              <a:t>t</a:t>
            </a:r>
            <a:r>
              <a:rPr lang="es-ES_tradnl" noProof="0" dirty="0"/>
              <a:t>) , se utiliza la </a:t>
            </a:r>
            <a:r>
              <a:rPr lang="es-ES_tradnl" b="1" noProof="0" dirty="0">
                <a:solidFill>
                  <a:schemeClr val="accent4"/>
                </a:solidFill>
              </a:rPr>
              <a:t>suma ponderada </a:t>
            </a:r>
            <a:r>
              <a:rPr lang="es-ES_tradnl" noProof="0" dirty="0"/>
              <a:t>de las recompensas futuras (el retorno).</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384423038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36B456-3783-1609-FD39-4D3941E86E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52A168-E7ED-2E25-9734-F66829BFA3E1}"/>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2FC42DD9-B2C2-B52A-06F5-4913DA68149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D043E775-4AAC-FB27-7D58-ED5F167440DF}"/>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Oval 2">
            <a:extLst>
              <a:ext uri="{FF2B5EF4-FFF2-40B4-BE49-F238E27FC236}">
                <a16:creationId xmlns:a16="http://schemas.microsoft.com/office/drawing/2014/main" id="{C29985BE-E728-27EF-5C78-63525609164E}"/>
              </a:ext>
            </a:extLst>
          </p:cNvPr>
          <p:cNvSpPr/>
          <p:nvPr/>
        </p:nvSpPr>
        <p:spPr>
          <a:xfrm>
            <a:off x="500979"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err="1"/>
              <a:t>s</a:t>
            </a:r>
            <a:r>
              <a:rPr lang="es-ES_tradnl" sz="2000" baseline="-25000" dirty="0" err="1"/>
              <a:t>t</a:t>
            </a:r>
            <a:endParaRPr lang="es-ES_tradnl" sz="1400" baseline="-25000" dirty="0"/>
          </a:p>
        </p:txBody>
      </p:sp>
      <p:cxnSp>
        <p:nvCxnSpPr>
          <p:cNvPr id="10" name="Straight Arrow Connector 9">
            <a:extLst>
              <a:ext uri="{FF2B5EF4-FFF2-40B4-BE49-F238E27FC236}">
                <a16:creationId xmlns:a16="http://schemas.microsoft.com/office/drawing/2014/main" id="{1851319C-A317-EAA6-231E-818DFAB11B2F}"/>
              </a:ext>
            </a:extLst>
          </p:cNvPr>
          <p:cNvCxnSpPr>
            <a:cxnSpLocks/>
            <a:endCxn id="11" idx="2"/>
          </p:cNvCxnSpPr>
          <p:nvPr/>
        </p:nvCxnSpPr>
        <p:spPr>
          <a:xfrm>
            <a:off x="1259779"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9842E353-61ED-3BF6-7F9E-1B0F1739F6EF}"/>
              </a:ext>
            </a:extLst>
          </p:cNvPr>
          <p:cNvSpPr/>
          <p:nvPr/>
        </p:nvSpPr>
        <p:spPr>
          <a:xfrm>
            <a:off x="2266110"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a:t>s</a:t>
            </a:r>
            <a:r>
              <a:rPr lang="es-ES_tradnl" sz="2000" baseline="-25000" dirty="0"/>
              <a:t>t+1</a:t>
            </a:r>
            <a:endParaRPr lang="es-ES_tradnl" sz="1400" baseline="-25000" dirty="0"/>
          </a:p>
        </p:txBody>
      </p:sp>
      <p:cxnSp>
        <p:nvCxnSpPr>
          <p:cNvPr id="15" name="Straight Arrow Connector 14">
            <a:extLst>
              <a:ext uri="{FF2B5EF4-FFF2-40B4-BE49-F238E27FC236}">
                <a16:creationId xmlns:a16="http://schemas.microsoft.com/office/drawing/2014/main" id="{BADF31F3-7E28-A04A-3A22-F977F024907F}"/>
              </a:ext>
            </a:extLst>
          </p:cNvPr>
          <p:cNvCxnSpPr>
            <a:cxnSpLocks/>
          </p:cNvCxnSpPr>
          <p:nvPr/>
        </p:nvCxnSpPr>
        <p:spPr>
          <a:xfrm>
            <a:off x="3016787"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33C622CD-D9DC-1659-6E45-CE932FB004B5}"/>
                  </a:ext>
                </a:extLst>
              </p:cNvPr>
              <p:cNvSpPr txBox="1"/>
              <p:nvPr/>
            </p:nvSpPr>
            <p:spPr>
              <a:xfrm>
                <a:off x="1384876" y="4570075"/>
                <a:ext cx="758801"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𝑡</m:t>
                    </m:r>
                  </m:oMath>
                </a14:m>
                <a:endParaRPr lang="es-ES_tradnl" sz="2000" i="1" baseline="-25000" dirty="0">
                  <a:solidFill>
                    <a:srgbClr val="FFC000"/>
                  </a:solidFill>
                </a:endParaRPr>
              </a:p>
            </p:txBody>
          </p:sp>
        </mc:Choice>
        <mc:Fallback xmlns="">
          <p:sp>
            <p:nvSpPr>
              <p:cNvPr id="27" name="TextBox 26">
                <a:extLst>
                  <a:ext uri="{FF2B5EF4-FFF2-40B4-BE49-F238E27FC236}">
                    <a16:creationId xmlns:a16="http://schemas.microsoft.com/office/drawing/2014/main" id="{33C622CD-D9DC-1659-6E45-CE932FB004B5}"/>
                  </a:ext>
                </a:extLst>
              </p:cNvPr>
              <p:cNvSpPr txBox="1">
                <a:spLocks noRot="1" noChangeAspect="1" noMove="1" noResize="1" noEditPoints="1" noAdjustHandles="1" noChangeArrowheads="1" noChangeShapeType="1" noTextEdit="1"/>
              </p:cNvSpPr>
              <p:nvPr/>
            </p:nvSpPr>
            <p:spPr>
              <a:xfrm>
                <a:off x="1384876" y="4570075"/>
                <a:ext cx="758801" cy="400110"/>
              </a:xfrm>
              <a:prstGeom prst="rect">
                <a:avLst/>
              </a:prstGeom>
              <a:blipFill>
                <a:blip r:embed="rId4"/>
                <a:stretch>
                  <a:fillRect l="-6557" t="-9375" b="-25000"/>
                </a:stretch>
              </a:blipFill>
            </p:spPr>
            <p:txBody>
              <a:bodyPr/>
              <a:lstStyle/>
              <a:p>
                <a:r>
                  <a:rPr lang="es-ES_tradnl">
                    <a:noFill/>
                  </a:rPr>
                  <a:t> </a:t>
                </a:r>
              </a:p>
            </p:txBody>
          </p:sp>
        </mc:Fallback>
      </mc:AlternateContent>
      <p:cxnSp>
        <p:nvCxnSpPr>
          <p:cNvPr id="34" name="Straight Arrow Connector 33">
            <a:extLst>
              <a:ext uri="{FF2B5EF4-FFF2-40B4-BE49-F238E27FC236}">
                <a16:creationId xmlns:a16="http://schemas.microsoft.com/office/drawing/2014/main" id="{370E57C7-2DAF-BDA7-4A77-A9160F0F5D06}"/>
              </a:ext>
            </a:extLst>
          </p:cNvPr>
          <p:cNvCxnSpPr>
            <a:cxnSpLocks/>
          </p:cNvCxnSpPr>
          <p:nvPr/>
        </p:nvCxnSpPr>
        <p:spPr>
          <a:xfrm>
            <a:off x="4559517" y="495655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32CA138-BD07-5202-139E-71798AD555D8}"/>
              </a:ext>
            </a:extLst>
          </p:cNvPr>
          <p:cNvSpPr/>
          <p:nvPr/>
        </p:nvSpPr>
        <p:spPr>
          <a:xfrm>
            <a:off x="5565848" y="4627099"/>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dirty="0" err="1">
                <a:solidFill>
                  <a:sysClr val="windowText" lastClr="000000"/>
                </a:solidFill>
              </a:rPr>
              <a:t>s</a:t>
            </a:r>
            <a:r>
              <a:rPr lang="es-ES_tradnl" sz="2000" baseline="-25000" dirty="0" err="1">
                <a:solidFill>
                  <a:sysClr val="windowText" lastClr="000000"/>
                </a:solidFill>
              </a:rPr>
              <a:t>f</a:t>
            </a:r>
            <a:endParaRPr lang="es-ES_tradnl" sz="2400" dirty="0">
              <a:solidFill>
                <a:sysClr val="windowText" lastClr="000000"/>
              </a:solidFill>
            </a:endParaRPr>
          </a:p>
        </p:txBody>
      </p:sp>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178A870E-21C7-7458-C88D-AA4B3EE2D67C}"/>
                  </a:ext>
                </a:extLst>
              </p:cNvPr>
              <p:cNvSpPr txBox="1"/>
              <p:nvPr/>
            </p:nvSpPr>
            <p:spPr>
              <a:xfrm>
                <a:off x="3058970" y="4570075"/>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1</m:t>
                    </m:r>
                  </m:oMath>
                </a14:m>
                <a:endParaRPr lang="es-ES_tradnl" sz="1400" i="1" baseline="-25000" dirty="0"/>
              </a:p>
            </p:txBody>
          </p:sp>
        </mc:Choice>
        <mc:Fallback xmlns="">
          <p:sp>
            <p:nvSpPr>
              <p:cNvPr id="39" name="TextBox 38">
                <a:extLst>
                  <a:ext uri="{FF2B5EF4-FFF2-40B4-BE49-F238E27FC236}">
                    <a16:creationId xmlns:a16="http://schemas.microsoft.com/office/drawing/2014/main" id="{178A870E-21C7-7458-C88D-AA4B3EE2D67C}"/>
                  </a:ext>
                </a:extLst>
              </p:cNvPr>
              <p:cNvSpPr txBox="1">
                <a:spLocks noRot="1" noChangeAspect="1" noMove="1" noResize="1" noEditPoints="1" noAdjustHandles="1" noChangeArrowheads="1" noChangeShapeType="1" noTextEdit="1"/>
              </p:cNvSpPr>
              <p:nvPr/>
            </p:nvSpPr>
            <p:spPr>
              <a:xfrm>
                <a:off x="3058970" y="4570075"/>
                <a:ext cx="921965" cy="400110"/>
              </a:xfrm>
              <a:prstGeom prst="rect">
                <a:avLst/>
              </a:prstGeom>
              <a:blipFill>
                <a:blip r:embed="rId5"/>
                <a:stretch>
                  <a:fillRect l="-6757"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42" name="TextBox 41">
                <a:extLst>
                  <a:ext uri="{FF2B5EF4-FFF2-40B4-BE49-F238E27FC236}">
                    <a16:creationId xmlns:a16="http://schemas.microsoft.com/office/drawing/2014/main" id="{41AA452E-4D31-EAF2-2C1F-E5BA4FA24F15}"/>
                  </a:ext>
                </a:extLst>
              </p:cNvPr>
              <p:cNvSpPr txBox="1"/>
              <p:nvPr/>
            </p:nvSpPr>
            <p:spPr>
              <a:xfrm>
                <a:off x="4559517" y="4546471"/>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n</m:t>
                    </m:r>
                  </m:oMath>
                </a14:m>
                <a:endParaRPr lang="es-ES_tradnl" sz="1400" i="1" baseline="-25000" dirty="0"/>
              </a:p>
            </p:txBody>
          </p:sp>
        </mc:Choice>
        <mc:Fallback xmlns="">
          <p:sp>
            <p:nvSpPr>
              <p:cNvPr id="42" name="TextBox 41">
                <a:extLst>
                  <a:ext uri="{FF2B5EF4-FFF2-40B4-BE49-F238E27FC236}">
                    <a16:creationId xmlns:a16="http://schemas.microsoft.com/office/drawing/2014/main" id="{41AA452E-4D31-EAF2-2C1F-E5BA4FA24F15}"/>
                  </a:ext>
                </a:extLst>
              </p:cNvPr>
              <p:cNvSpPr txBox="1">
                <a:spLocks noRot="1" noChangeAspect="1" noMove="1" noResize="1" noEditPoints="1" noAdjustHandles="1" noChangeArrowheads="1" noChangeShapeType="1" noTextEdit="1"/>
              </p:cNvSpPr>
              <p:nvPr/>
            </p:nvSpPr>
            <p:spPr>
              <a:xfrm>
                <a:off x="4559517" y="4546471"/>
                <a:ext cx="921965" cy="400110"/>
              </a:xfrm>
              <a:prstGeom prst="rect">
                <a:avLst/>
              </a:prstGeom>
              <a:blipFill>
                <a:blip r:embed="rId6"/>
                <a:stretch>
                  <a:fillRect l="-8219" t="-9375" b="-25000"/>
                </a:stretch>
              </a:blipFill>
            </p:spPr>
            <p:txBody>
              <a:bodyPr/>
              <a:lstStyle/>
              <a:p>
                <a:r>
                  <a:rPr lang="es-ES_tradnl">
                    <a:noFill/>
                  </a:rPr>
                  <a:t> </a:t>
                </a:r>
              </a:p>
            </p:txBody>
          </p:sp>
        </mc:Fallback>
      </mc:AlternateContent>
      <p:sp>
        <p:nvSpPr>
          <p:cNvPr id="43" name="TextBox 42">
            <a:extLst>
              <a:ext uri="{FF2B5EF4-FFF2-40B4-BE49-F238E27FC236}">
                <a16:creationId xmlns:a16="http://schemas.microsoft.com/office/drawing/2014/main" id="{ACA63E3F-E16A-6580-21D3-856873E8AA87}"/>
              </a:ext>
            </a:extLst>
          </p:cNvPr>
          <p:cNvSpPr txBox="1"/>
          <p:nvPr/>
        </p:nvSpPr>
        <p:spPr>
          <a:xfrm>
            <a:off x="4067074" y="4632110"/>
            <a:ext cx="492443" cy="461665"/>
          </a:xfrm>
          <a:prstGeom prst="rect">
            <a:avLst/>
          </a:prstGeom>
          <a:noFill/>
        </p:spPr>
        <p:txBody>
          <a:bodyPr wrap="none" rtlCol="0">
            <a:spAutoFit/>
          </a:bodyPr>
          <a:lstStyle/>
          <a:p>
            <a:r>
              <a:rPr lang="es-ES_tradnl" sz="2400" dirty="0"/>
              <a:t>…</a:t>
            </a:r>
            <a:endParaRPr lang="es-ES_tradnl" sz="2000" dirty="0"/>
          </a:p>
        </p:txBody>
      </p:sp>
      <p:sp>
        <p:nvSpPr>
          <p:cNvPr id="12" name="Content Placeholder 3">
            <a:extLst>
              <a:ext uri="{FF2B5EF4-FFF2-40B4-BE49-F238E27FC236}">
                <a16:creationId xmlns:a16="http://schemas.microsoft.com/office/drawing/2014/main" id="{A47F0DED-B202-3840-70D1-2E2406C63FD5}"/>
              </a:ext>
            </a:extLst>
          </p:cNvPr>
          <p:cNvSpPr>
            <a:spLocks noGrp="1"/>
          </p:cNvSpPr>
          <p:nvPr>
            <p:ph idx="1"/>
          </p:nvPr>
        </p:nvSpPr>
        <p:spPr>
          <a:xfrm>
            <a:off x="800100" y="1721775"/>
            <a:ext cx="10452015" cy="2629789"/>
          </a:xfrm>
        </p:spPr>
        <p:txBody>
          <a:bodyPr>
            <a:normAutofit fontScale="92500"/>
          </a:bodyPr>
          <a:lstStyle/>
          <a:p>
            <a:pPr marL="0" indent="0">
              <a:buNone/>
            </a:pPr>
            <a:r>
              <a:rPr lang="es-ES_tradnl" noProof="0" dirty="0"/>
              <a:t>La ecuación de </a:t>
            </a:r>
            <a:r>
              <a:rPr lang="es-ES_tradnl" noProof="0" dirty="0" err="1"/>
              <a:t>Bellman</a:t>
            </a:r>
            <a:r>
              <a:rPr lang="es-ES_tradnl" noProof="0" dirty="0"/>
              <a:t> es un concepto central en el aprendizaje por refuerzo. </a:t>
            </a:r>
          </a:p>
          <a:p>
            <a:pPr marL="0" indent="0">
              <a:buNone/>
            </a:pPr>
            <a:r>
              <a:rPr lang="es-ES_tradnl" noProof="0" dirty="0"/>
              <a:t>Describe cómo el valor de estar en un estado determinado, bajo una política dada, se relaciona con:</a:t>
            </a:r>
          </a:p>
          <a:p>
            <a:r>
              <a:rPr lang="es-ES_tradnl" noProof="0" dirty="0"/>
              <a:t>La recompensa inmediata, y</a:t>
            </a:r>
          </a:p>
          <a:p>
            <a:r>
              <a:rPr lang="es-ES_tradnl" noProof="0" dirty="0"/>
              <a:t>El valor esperado del siguiente estado.</a:t>
            </a:r>
          </a:p>
          <a:p>
            <a:pPr marL="0" indent="0">
              <a:buNone/>
            </a:pPr>
            <a:r>
              <a:rPr lang="es-ES_tradnl" noProof="0" dirty="0"/>
              <a:t>Para calcular el valor de un estado </a:t>
            </a:r>
            <a:r>
              <a:rPr lang="es-ES_tradnl" noProof="0" dirty="0" err="1"/>
              <a:t>s</a:t>
            </a:r>
            <a:r>
              <a:rPr lang="es-ES_tradnl" baseline="-25000" noProof="0" dirty="0" err="1"/>
              <a:t>t</a:t>
            </a:r>
            <a:r>
              <a:rPr lang="es-ES_tradnl" noProof="0" dirty="0"/>
              <a:t>, V(</a:t>
            </a:r>
            <a:r>
              <a:rPr lang="es-ES_tradnl" noProof="0" dirty="0" err="1"/>
              <a:t>s</a:t>
            </a:r>
            <a:r>
              <a:rPr lang="es-ES_tradnl" baseline="-25000" noProof="0" dirty="0" err="1"/>
              <a:t>t</a:t>
            </a:r>
            <a:r>
              <a:rPr lang="es-ES_tradnl" noProof="0" dirty="0"/>
              <a:t>) , se utiliza la </a:t>
            </a:r>
            <a:r>
              <a:rPr lang="es-ES_tradnl" b="1" noProof="0" dirty="0">
                <a:solidFill>
                  <a:schemeClr val="accent4"/>
                </a:solidFill>
              </a:rPr>
              <a:t>suma ponderada </a:t>
            </a:r>
            <a:r>
              <a:rPr lang="es-ES_tradnl" noProof="0" dirty="0"/>
              <a:t>de las recompensas futuras (el retorno).</a:t>
            </a:r>
          </a:p>
        </p:txBody>
      </p:sp>
    </p:spTree>
    <p:extLst>
      <p:ext uri="{BB962C8B-B14F-4D97-AF65-F5344CB8AC3E}">
        <p14:creationId xmlns:p14="http://schemas.microsoft.com/office/powerpoint/2010/main" val="10783899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F0803E-310F-27DB-238B-1362DA4A55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7090AB-35B3-D926-2899-9D8AF0870ED3}"/>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BED02A3A-5287-DC51-425B-7927862CBD6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954A18FE-DEAF-9668-D011-D4B0418A8FE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45" name="Right Arrow 44">
            <a:extLst>
              <a:ext uri="{FF2B5EF4-FFF2-40B4-BE49-F238E27FC236}">
                <a16:creationId xmlns:a16="http://schemas.microsoft.com/office/drawing/2014/main" id="{46824E80-3956-5F37-E60D-2FB35C3E3F1C}"/>
              </a:ext>
            </a:extLst>
          </p:cNvPr>
          <p:cNvSpPr/>
          <p:nvPr/>
        </p:nvSpPr>
        <p:spPr>
          <a:xfrm rot="16200000">
            <a:off x="578300" y="5505210"/>
            <a:ext cx="604157" cy="37555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Content Placeholder 3">
            <a:extLst>
              <a:ext uri="{FF2B5EF4-FFF2-40B4-BE49-F238E27FC236}">
                <a16:creationId xmlns:a16="http://schemas.microsoft.com/office/drawing/2014/main" id="{C8B0B498-7B28-F429-856B-39D0E1D79816}"/>
              </a:ext>
            </a:extLst>
          </p:cNvPr>
          <p:cNvSpPr>
            <a:spLocks noGrp="1"/>
          </p:cNvSpPr>
          <p:nvPr>
            <p:ph idx="1"/>
          </p:nvPr>
        </p:nvSpPr>
        <p:spPr>
          <a:xfrm>
            <a:off x="800100" y="1721775"/>
            <a:ext cx="10452015" cy="2629789"/>
          </a:xfrm>
        </p:spPr>
        <p:txBody>
          <a:bodyPr>
            <a:normAutofit fontScale="92500"/>
          </a:bodyPr>
          <a:lstStyle/>
          <a:p>
            <a:pPr marL="0" indent="0">
              <a:buNone/>
            </a:pPr>
            <a:r>
              <a:rPr lang="es-ES_tradnl" noProof="0" dirty="0"/>
              <a:t>La ecuación de </a:t>
            </a:r>
            <a:r>
              <a:rPr lang="es-ES_tradnl" noProof="0" dirty="0" err="1"/>
              <a:t>Bellman</a:t>
            </a:r>
            <a:r>
              <a:rPr lang="es-ES_tradnl" noProof="0" dirty="0"/>
              <a:t> es un concepto central en el aprendizaje por refuerzo. </a:t>
            </a:r>
          </a:p>
          <a:p>
            <a:pPr marL="0" indent="0">
              <a:buNone/>
            </a:pPr>
            <a:r>
              <a:rPr lang="es-ES_tradnl" noProof="0" dirty="0"/>
              <a:t>Describe cómo el valor de estar en un estado determinado, bajo una política dada, se relaciona con:</a:t>
            </a:r>
          </a:p>
          <a:p>
            <a:r>
              <a:rPr lang="es-ES_tradnl" noProof="0" dirty="0"/>
              <a:t>La recompensa inmediata, y</a:t>
            </a:r>
          </a:p>
          <a:p>
            <a:r>
              <a:rPr lang="es-ES_tradnl" noProof="0" dirty="0"/>
              <a:t>El valor esperado del siguiente estado.</a:t>
            </a:r>
          </a:p>
          <a:p>
            <a:pPr marL="0" indent="0">
              <a:buNone/>
            </a:pPr>
            <a:r>
              <a:rPr lang="es-ES_tradnl" noProof="0" dirty="0"/>
              <a:t>Para calcular el valor de un estado </a:t>
            </a:r>
            <a:r>
              <a:rPr lang="es-ES_tradnl" noProof="0" dirty="0" err="1"/>
              <a:t>s</a:t>
            </a:r>
            <a:r>
              <a:rPr lang="es-ES_tradnl" baseline="-25000" noProof="0" dirty="0" err="1"/>
              <a:t>t</a:t>
            </a:r>
            <a:r>
              <a:rPr lang="es-ES_tradnl" noProof="0" dirty="0"/>
              <a:t>, V(</a:t>
            </a:r>
            <a:r>
              <a:rPr lang="es-ES_tradnl" noProof="0" dirty="0" err="1"/>
              <a:t>s</a:t>
            </a:r>
            <a:r>
              <a:rPr lang="es-ES_tradnl" baseline="-25000" noProof="0" dirty="0" err="1"/>
              <a:t>t</a:t>
            </a:r>
            <a:r>
              <a:rPr lang="es-ES_tradnl" noProof="0" dirty="0"/>
              <a:t>) , se utiliza la </a:t>
            </a:r>
            <a:r>
              <a:rPr lang="es-ES_tradnl" b="1" noProof="0" dirty="0">
                <a:solidFill>
                  <a:schemeClr val="accent4"/>
                </a:solidFill>
              </a:rPr>
              <a:t>suma ponderada </a:t>
            </a:r>
            <a:r>
              <a:rPr lang="es-ES_tradnl" noProof="0" dirty="0"/>
              <a:t>de las recompensas futuras (el retorno).</a:t>
            </a:r>
          </a:p>
        </p:txBody>
      </p:sp>
      <p:sp>
        <p:nvSpPr>
          <p:cNvPr id="12" name="Oval 11">
            <a:extLst>
              <a:ext uri="{FF2B5EF4-FFF2-40B4-BE49-F238E27FC236}">
                <a16:creationId xmlns:a16="http://schemas.microsoft.com/office/drawing/2014/main" id="{06E6F09D-7441-1274-CDD4-0C706709443D}"/>
              </a:ext>
            </a:extLst>
          </p:cNvPr>
          <p:cNvSpPr/>
          <p:nvPr/>
        </p:nvSpPr>
        <p:spPr>
          <a:xfrm>
            <a:off x="500979"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err="1"/>
              <a:t>s</a:t>
            </a:r>
            <a:r>
              <a:rPr lang="es-ES_tradnl" sz="2000" baseline="-25000" dirty="0" err="1"/>
              <a:t>t</a:t>
            </a:r>
            <a:endParaRPr lang="es-ES_tradnl" sz="1400" baseline="-25000" dirty="0"/>
          </a:p>
        </p:txBody>
      </p:sp>
      <p:cxnSp>
        <p:nvCxnSpPr>
          <p:cNvPr id="13" name="Straight Arrow Connector 12">
            <a:extLst>
              <a:ext uri="{FF2B5EF4-FFF2-40B4-BE49-F238E27FC236}">
                <a16:creationId xmlns:a16="http://schemas.microsoft.com/office/drawing/2014/main" id="{DD9C86F0-338E-E0A7-C1AE-78403B53B39F}"/>
              </a:ext>
            </a:extLst>
          </p:cNvPr>
          <p:cNvCxnSpPr>
            <a:cxnSpLocks/>
            <a:endCxn id="14" idx="2"/>
          </p:cNvCxnSpPr>
          <p:nvPr/>
        </p:nvCxnSpPr>
        <p:spPr>
          <a:xfrm>
            <a:off x="1259779"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EDA93A30-2A1E-F51F-8D05-BC4E52216C0A}"/>
              </a:ext>
            </a:extLst>
          </p:cNvPr>
          <p:cNvSpPr/>
          <p:nvPr/>
        </p:nvSpPr>
        <p:spPr>
          <a:xfrm>
            <a:off x="2266110"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a:t>s</a:t>
            </a:r>
            <a:r>
              <a:rPr lang="es-ES_tradnl" sz="2000" baseline="-25000" dirty="0"/>
              <a:t>t+1</a:t>
            </a:r>
            <a:endParaRPr lang="es-ES_tradnl" sz="1400" baseline="-25000" dirty="0"/>
          </a:p>
        </p:txBody>
      </p:sp>
      <p:cxnSp>
        <p:nvCxnSpPr>
          <p:cNvPr id="16" name="Straight Arrow Connector 15">
            <a:extLst>
              <a:ext uri="{FF2B5EF4-FFF2-40B4-BE49-F238E27FC236}">
                <a16:creationId xmlns:a16="http://schemas.microsoft.com/office/drawing/2014/main" id="{9750F0C7-1DEB-3864-4095-188E04603240}"/>
              </a:ext>
            </a:extLst>
          </p:cNvPr>
          <p:cNvCxnSpPr>
            <a:cxnSpLocks/>
          </p:cNvCxnSpPr>
          <p:nvPr/>
        </p:nvCxnSpPr>
        <p:spPr>
          <a:xfrm>
            <a:off x="3016787"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9CDAA3CA-7A9E-7370-8864-319F49F93AA0}"/>
                  </a:ext>
                </a:extLst>
              </p:cNvPr>
              <p:cNvSpPr txBox="1"/>
              <p:nvPr/>
            </p:nvSpPr>
            <p:spPr>
              <a:xfrm>
                <a:off x="1384876" y="4570075"/>
                <a:ext cx="758801"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𝑡</m:t>
                    </m:r>
                  </m:oMath>
                </a14:m>
                <a:endParaRPr lang="es-ES_tradnl" sz="2000" i="1" baseline="-25000" dirty="0">
                  <a:solidFill>
                    <a:srgbClr val="FFC000"/>
                  </a:solidFill>
                </a:endParaRPr>
              </a:p>
            </p:txBody>
          </p:sp>
        </mc:Choice>
        <mc:Fallback xmlns="">
          <p:sp>
            <p:nvSpPr>
              <p:cNvPr id="17" name="TextBox 16">
                <a:extLst>
                  <a:ext uri="{FF2B5EF4-FFF2-40B4-BE49-F238E27FC236}">
                    <a16:creationId xmlns:a16="http://schemas.microsoft.com/office/drawing/2014/main" id="{9CDAA3CA-7A9E-7370-8864-319F49F93AA0}"/>
                  </a:ext>
                </a:extLst>
              </p:cNvPr>
              <p:cNvSpPr txBox="1">
                <a:spLocks noRot="1" noChangeAspect="1" noMove="1" noResize="1" noEditPoints="1" noAdjustHandles="1" noChangeArrowheads="1" noChangeShapeType="1" noTextEdit="1"/>
              </p:cNvSpPr>
              <p:nvPr/>
            </p:nvSpPr>
            <p:spPr>
              <a:xfrm>
                <a:off x="1384876" y="4570075"/>
                <a:ext cx="758801" cy="400110"/>
              </a:xfrm>
              <a:prstGeom prst="rect">
                <a:avLst/>
              </a:prstGeom>
              <a:blipFill>
                <a:blip r:embed="rId4"/>
                <a:stretch>
                  <a:fillRect l="-6557" t="-9375" b="-25000"/>
                </a:stretch>
              </a:blipFill>
            </p:spPr>
            <p:txBody>
              <a:bodyPr/>
              <a:lstStyle/>
              <a:p>
                <a:r>
                  <a:rPr lang="es-ES_tradnl">
                    <a:noFill/>
                  </a:rPr>
                  <a:t> </a:t>
                </a:r>
              </a:p>
            </p:txBody>
          </p:sp>
        </mc:Fallback>
      </mc:AlternateContent>
      <p:cxnSp>
        <p:nvCxnSpPr>
          <p:cNvPr id="18" name="Straight Arrow Connector 17">
            <a:extLst>
              <a:ext uri="{FF2B5EF4-FFF2-40B4-BE49-F238E27FC236}">
                <a16:creationId xmlns:a16="http://schemas.microsoft.com/office/drawing/2014/main" id="{F1C6AE76-8B73-2535-F52D-D6D3FDA8F772}"/>
              </a:ext>
            </a:extLst>
          </p:cNvPr>
          <p:cNvCxnSpPr>
            <a:cxnSpLocks/>
          </p:cNvCxnSpPr>
          <p:nvPr/>
        </p:nvCxnSpPr>
        <p:spPr>
          <a:xfrm>
            <a:off x="4559517" y="495655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8ADFF956-3DEA-2591-662B-AC55789CDCC4}"/>
              </a:ext>
            </a:extLst>
          </p:cNvPr>
          <p:cNvSpPr/>
          <p:nvPr/>
        </p:nvSpPr>
        <p:spPr>
          <a:xfrm>
            <a:off x="5565848" y="4627099"/>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dirty="0" err="1">
                <a:solidFill>
                  <a:sysClr val="windowText" lastClr="000000"/>
                </a:solidFill>
              </a:rPr>
              <a:t>s</a:t>
            </a:r>
            <a:r>
              <a:rPr lang="es-ES_tradnl" sz="2000" baseline="-25000" dirty="0" err="1">
                <a:solidFill>
                  <a:sysClr val="windowText" lastClr="000000"/>
                </a:solidFill>
              </a:rPr>
              <a:t>f</a:t>
            </a:r>
            <a:endParaRPr lang="es-ES_tradnl" sz="2400" dirty="0">
              <a:solidFill>
                <a:sysClr val="windowText" lastClr="000000"/>
              </a:solidFill>
            </a:endParaRPr>
          </a:p>
        </p:txBody>
      </p: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8AA5FC2E-2B56-1FFD-3D44-75148FE42FA4}"/>
                  </a:ext>
                </a:extLst>
              </p:cNvPr>
              <p:cNvSpPr txBox="1"/>
              <p:nvPr/>
            </p:nvSpPr>
            <p:spPr>
              <a:xfrm>
                <a:off x="3058970" y="4570075"/>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1</m:t>
                    </m:r>
                  </m:oMath>
                </a14:m>
                <a:endParaRPr lang="es-ES_tradnl" sz="1400" i="1" baseline="-25000" dirty="0"/>
              </a:p>
            </p:txBody>
          </p:sp>
        </mc:Choice>
        <mc:Fallback xmlns="">
          <p:sp>
            <p:nvSpPr>
              <p:cNvPr id="20" name="TextBox 19">
                <a:extLst>
                  <a:ext uri="{FF2B5EF4-FFF2-40B4-BE49-F238E27FC236}">
                    <a16:creationId xmlns:a16="http://schemas.microsoft.com/office/drawing/2014/main" id="{8AA5FC2E-2B56-1FFD-3D44-75148FE42FA4}"/>
                  </a:ext>
                </a:extLst>
              </p:cNvPr>
              <p:cNvSpPr txBox="1">
                <a:spLocks noRot="1" noChangeAspect="1" noMove="1" noResize="1" noEditPoints="1" noAdjustHandles="1" noChangeArrowheads="1" noChangeShapeType="1" noTextEdit="1"/>
              </p:cNvSpPr>
              <p:nvPr/>
            </p:nvSpPr>
            <p:spPr>
              <a:xfrm>
                <a:off x="3058970" y="4570075"/>
                <a:ext cx="921965" cy="400110"/>
              </a:xfrm>
              <a:prstGeom prst="rect">
                <a:avLst/>
              </a:prstGeom>
              <a:blipFill>
                <a:blip r:embed="rId5"/>
                <a:stretch>
                  <a:fillRect l="-6757"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64918519-90F2-A00E-32A0-9C75D4A3797A}"/>
                  </a:ext>
                </a:extLst>
              </p:cNvPr>
              <p:cNvSpPr txBox="1"/>
              <p:nvPr/>
            </p:nvSpPr>
            <p:spPr>
              <a:xfrm>
                <a:off x="4559517" y="4546471"/>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n</m:t>
                    </m:r>
                  </m:oMath>
                </a14:m>
                <a:endParaRPr lang="es-ES_tradnl" sz="1400" i="1" baseline="-25000" dirty="0"/>
              </a:p>
            </p:txBody>
          </p:sp>
        </mc:Choice>
        <mc:Fallback xmlns="">
          <p:sp>
            <p:nvSpPr>
              <p:cNvPr id="21" name="TextBox 20">
                <a:extLst>
                  <a:ext uri="{FF2B5EF4-FFF2-40B4-BE49-F238E27FC236}">
                    <a16:creationId xmlns:a16="http://schemas.microsoft.com/office/drawing/2014/main" id="{64918519-90F2-A00E-32A0-9C75D4A3797A}"/>
                  </a:ext>
                </a:extLst>
              </p:cNvPr>
              <p:cNvSpPr txBox="1">
                <a:spLocks noRot="1" noChangeAspect="1" noMove="1" noResize="1" noEditPoints="1" noAdjustHandles="1" noChangeArrowheads="1" noChangeShapeType="1" noTextEdit="1"/>
              </p:cNvSpPr>
              <p:nvPr/>
            </p:nvSpPr>
            <p:spPr>
              <a:xfrm>
                <a:off x="4559517" y="4546471"/>
                <a:ext cx="921965" cy="400110"/>
              </a:xfrm>
              <a:prstGeom prst="rect">
                <a:avLst/>
              </a:prstGeom>
              <a:blipFill>
                <a:blip r:embed="rId6"/>
                <a:stretch>
                  <a:fillRect l="-8219" t="-9375" b="-25000"/>
                </a:stretch>
              </a:blipFill>
            </p:spPr>
            <p:txBody>
              <a:bodyPr/>
              <a:lstStyle/>
              <a:p>
                <a:r>
                  <a:rPr lang="es-ES_tradnl">
                    <a:noFill/>
                  </a:rPr>
                  <a:t> </a:t>
                </a:r>
              </a:p>
            </p:txBody>
          </p:sp>
        </mc:Fallback>
      </mc:AlternateContent>
      <p:sp>
        <p:nvSpPr>
          <p:cNvPr id="22" name="TextBox 21">
            <a:extLst>
              <a:ext uri="{FF2B5EF4-FFF2-40B4-BE49-F238E27FC236}">
                <a16:creationId xmlns:a16="http://schemas.microsoft.com/office/drawing/2014/main" id="{D9AB8A61-3903-BC4F-0C6D-7493ED10579E}"/>
              </a:ext>
            </a:extLst>
          </p:cNvPr>
          <p:cNvSpPr txBox="1"/>
          <p:nvPr/>
        </p:nvSpPr>
        <p:spPr>
          <a:xfrm>
            <a:off x="4067074" y="4632110"/>
            <a:ext cx="492443" cy="461665"/>
          </a:xfrm>
          <a:prstGeom prst="rect">
            <a:avLst/>
          </a:prstGeom>
          <a:noFill/>
        </p:spPr>
        <p:txBody>
          <a:bodyPr wrap="none" rtlCol="0">
            <a:spAutoFit/>
          </a:bodyPr>
          <a:lstStyle/>
          <a:p>
            <a:r>
              <a:rPr lang="es-ES_tradnl" sz="2400" dirty="0"/>
              <a:t>…</a:t>
            </a:r>
            <a:endParaRPr lang="es-ES_tradnl" sz="2000" dirty="0"/>
          </a:p>
        </p:txBody>
      </p:sp>
    </p:spTree>
    <p:extLst>
      <p:ext uri="{BB962C8B-B14F-4D97-AF65-F5344CB8AC3E}">
        <p14:creationId xmlns:p14="http://schemas.microsoft.com/office/powerpoint/2010/main" val="301108841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04D409-BDC6-185B-04CA-852A3B6880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7E1A20-91EA-1264-E17C-660C2004662D}"/>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DE5A9C07-A8F1-AB9E-0A13-AE070F8FA42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12BBF10E-5C4C-47FE-3F78-33DAB318CEFE}"/>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70178258-3FA0-BC8B-3603-6C8378FD8ECD}"/>
                  </a:ext>
                </a:extLst>
              </p:cNvPr>
              <p:cNvSpPr txBox="1"/>
              <p:nvPr/>
            </p:nvSpPr>
            <p:spPr>
              <a:xfrm>
                <a:off x="6521873" y="4570075"/>
                <a:ext cx="5146289"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𝑅𝑒𝑡</m:t>
                          </m:r>
                        </m:e>
                        <m:sub>
                          <m:r>
                            <a:rPr lang="en-US" i="1">
                              <a:solidFill>
                                <a:schemeClr val="accent1"/>
                              </a:solidFill>
                              <a:latin typeface="Cambria Math" panose="02040503050406030204" pitchFamily="18" charset="0"/>
                            </a:rPr>
                            <m:t>𝑡</m:t>
                          </m:r>
                        </m:sub>
                      </m:sSub>
                      <m:r>
                        <a:rPr lang="en-US" b="0" i="1" smtClean="0">
                          <a:latin typeface="Cambria Math" panose="02040503050406030204" pitchFamily="18" charset="0"/>
                        </a:rPr>
                        <m:t>=</m:t>
                      </m:r>
                      <m:sSub>
                        <m:sSubPr>
                          <m:ctrlPr>
                            <a:rPr lang="es-ES_tradnl" b="0" i="1" smtClean="0">
                              <a:latin typeface="Cambria Math" panose="02040503050406030204" pitchFamily="18" charset="0"/>
                            </a:rPr>
                          </m:ctrlPr>
                        </m:sSubPr>
                        <m:e>
                          <m:r>
                            <a:rPr lang="es-ES_tradnl" b="0" i="1" smtClean="0">
                              <a:latin typeface="Cambria Math" panose="02040503050406030204" pitchFamily="18" charset="0"/>
                            </a:rPr>
                            <m:t>𝑟</m:t>
                          </m:r>
                        </m:e>
                        <m:sub>
                          <m:r>
                            <a:rPr lang="en-US" b="0" i="1" smtClean="0">
                              <a:latin typeface="Cambria Math" panose="02040503050406030204" pitchFamily="18" charset="0"/>
                            </a:rPr>
                            <m:t>𝑡</m:t>
                          </m:r>
                        </m:sub>
                      </m:sSub>
                      <m:r>
                        <a:rPr lang="es-ES_tradnl" b="0" i="1" smtClean="0">
                          <a:latin typeface="Cambria Math" panose="02040503050406030204" pitchFamily="18" charset="0"/>
                        </a:rPr>
                        <m:t>+</m:t>
                      </m:r>
                      <m:r>
                        <a:rPr lang="es-ES_tradnl" i="1" smtClean="0">
                          <a:latin typeface="Cambria Math" panose="02040503050406030204" pitchFamily="18" charset="0"/>
                          <a:ea typeface="Cambria Math" panose="02040503050406030204" pitchFamily="18" charset="0"/>
                        </a:rPr>
                        <m:t>𝛾</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b="0" i="1" smtClean="0">
                              <a:latin typeface="Cambria Math" panose="02040503050406030204" pitchFamily="18" charset="0"/>
                            </a:rPr>
                            <m:t>+1</m:t>
                          </m:r>
                        </m:sub>
                      </m:sSub>
                      <m:r>
                        <a:rPr lang="es-ES_tradnl" b="0" i="1" smtClean="0">
                          <a:latin typeface="Cambria Math" panose="02040503050406030204" pitchFamily="18" charset="0"/>
                        </a:rPr>
                        <m:t>+</m:t>
                      </m:r>
                      <m:sSup>
                        <m:sSupPr>
                          <m:ctrlPr>
                            <a:rPr lang="es-ES_tradnl" b="0" i="1" smtClean="0">
                              <a:latin typeface="Cambria Math" panose="02040503050406030204" pitchFamily="18" charset="0"/>
                            </a:rPr>
                          </m:ctrlPr>
                        </m:sSupPr>
                        <m:e>
                          <m:r>
                            <a:rPr lang="es-ES_tradnl" i="1" smtClean="0">
                              <a:latin typeface="Cambria Math" panose="02040503050406030204" pitchFamily="18" charset="0"/>
                              <a:ea typeface="Cambria Math" panose="02040503050406030204" pitchFamily="18" charset="0"/>
                            </a:rPr>
                            <m:t>𝛾</m:t>
                          </m:r>
                        </m:e>
                        <m:sup>
                          <m:r>
                            <a:rPr lang="es-ES_tradnl" b="0" i="1" smtClean="0">
                              <a:latin typeface="Cambria Math" panose="02040503050406030204" pitchFamily="18" charset="0"/>
                            </a:rPr>
                            <m:t>2</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+2</m:t>
                          </m:r>
                        </m:sub>
                      </m:sSub>
                      <m:r>
                        <a:rPr lang="es-ES_tradnl" b="0" i="1" smtClean="0">
                          <a:latin typeface="Cambria Math" panose="02040503050406030204" pitchFamily="18" charset="0"/>
                        </a:rPr>
                        <m:t>+…+</m:t>
                      </m:r>
                      <m:sSup>
                        <m:sSupPr>
                          <m:ctrlPr>
                            <a:rPr lang="es-ES_tradnl" i="1" smtClean="0">
                              <a:latin typeface="Cambria Math" panose="02040503050406030204" pitchFamily="18" charset="0"/>
                            </a:rPr>
                          </m:ctrlPr>
                        </m:sSupPr>
                        <m:e>
                          <m:r>
                            <a:rPr lang="es-ES_tradnl" i="1" smtClean="0">
                              <a:latin typeface="Cambria Math" panose="02040503050406030204" pitchFamily="18" charset="0"/>
                              <a:ea typeface="Cambria Math" panose="02040503050406030204" pitchFamily="18" charset="0"/>
                            </a:rPr>
                            <m:t>𝛾</m:t>
                          </m:r>
                        </m:e>
                        <m:sup>
                          <m:r>
                            <a:rPr lang="en-US" b="0" i="1" smtClean="0">
                              <a:latin typeface="Cambria Math" panose="02040503050406030204" pitchFamily="18" charset="0"/>
                              <a:ea typeface="Cambria Math" panose="02040503050406030204" pitchFamily="18" charset="0"/>
                            </a:rPr>
                            <m:t>𝑡</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𝑛</m:t>
                          </m:r>
                        </m:sup>
                      </m:sSup>
                      <m:sSub>
                        <m:sSubPr>
                          <m:ctrlPr>
                            <a:rPr lang="es-ES_tradnl" i="1" smtClean="0">
                              <a:latin typeface="Cambria Math" panose="02040503050406030204" pitchFamily="18" charset="0"/>
                            </a:rPr>
                          </m:ctrlPr>
                        </m:sSubPr>
                        <m:e>
                          <m:r>
                            <a:rPr lang="es-ES_tradnl" i="1" smtClean="0">
                              <a:latin typeface="Cambria Math" panose="02040503050406030204" pitchFamily="18" charset="0"/>
                            </a:rPr>
                            <m:t>𝑟</m:t>
                          </m:r>
                        </m:e>
                        <m:sub>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𝑛</m:t>
                          </m:r>
                        </m:sub>
                      </m:sSub>
                    </m:oMath>
                  </m:oMathPara>
                </a14:m>
                <a:endParaRPr lang="es-ES_tradnl" noProof="0" dirty="0"/>
              </a:p>
            </p:txBody>
          </p:sp>
        </mc:Choice>
        <mc:Fallback xmlns="">
          <p:sp>
            <p:nvSpPr>
              <p:cNvPr id="28" name="TextBox 27">
                <a:extLst>
                  <a:ext uri="{FF2B5EF4-FFF2-40B4-BE49-F238E27FC236}">
                    <a16:creationId xmlns:a16="http://schemas.microsoft.com/office/drawing/2014/main" id="{70178258-3FA0-BC8B-3603-6C8378FD8ECD}"/>
                  </a:ext>
                </a:extLst>
              </p:cNvPr>
              <p:cNvSpPr txBox="1">
                <a:spLocks noRot="1" noChangeAspect="1" noMove="1" noResize="1" noEditPoints="1" noAdjustHandles="1" noChangeArrowheads="1" noChangeShapeType="1" noTextEdit="1"/>
              </p:cNvSpPr>
              <p:nvPr/>
            </p:nvSpPr>
            <p:spPr>
              <a:xfrm>
                <a:off x="6521873" y="4570075"/>
                <a:ext cx="5146289" cy="369332"/>
              </a:xfrm>
              <a:prstGeom prst="rect">
                <a:avLst/>
              </a:prstGeom>
              <a:blipFill>
                <a:blip r:embed="rId4"/>
                <a:stretch>
                  <a:fillRect b="-10345"/>
                </a:stretch>
              </a:blipFill>
            </p:spPr>
            <p:txBody>
              <a:bodyPr/>
              <a:lstStyle/>
              <a:p>
                <a:r>
                  <a:rPr lang="es-ES_tradnl">
                    <a:noFill/>
                  </a:rPr>
                  <a:t> </a:t>
                </a:r>
              </a:p>
            </p:txBody>
          </p:sp>
        </mc:Fallback>
      </mc:AlternateContent>
      <p:sp>
        <p:nvSpPr>
          <p:cNvPr id="9" name="Content Placeholder 3">
            <a:extLst>
              <a:ext uri="{FF2B5EF4-FFF2-40B4-BE49-F238E27FC236}">
                <a16:creationId xmlns:a16="http://schemas.microsoft.com/office/drawing/2014/main" id="{25C41BD0-CAAC-430A-7BD9-59D00AB46978}"/>
              </a:ext>
            </a:extLst>
          </p:cNvPr>
          <p:cNvSpPr>
            <a:spLocks noGrp="1"/>
          </p:cNvSpPr>
          <p:nvPr>
            <p:ph idx="1"/>
          </p:nvPr>
        </p:nvSpPr>
        <p:spPr>
          <a:xfrm>
            <a:off x="800100" y="1721775"/>
            <a:ext cx="10452015" cy="2629789"/>
          </a:xfrm>
        </p:spPr>
        <p:txBody>
          <a:bodyPr>
            <a:normAutofit fontScale="92500"/>
          </a:bodyPr>
          <a:lstStyle/>
          <a:p>
            <a:pPr marL="0" indent="0">
              <a:buNone/>
            </a:pPr>
            <a:r>
              <a:rPr lang="es-ES_tradnl" noProof="0" dirty="0"/>
              <a:t>La ecuación de </a:t>
            </a:r>
            <a:r>
              <a:rPr lang="es-ES_tradnl" noProof="0" dirty="0" err="1"/>
              <a:t>Bellman</a:t>
            </a:r>
            <a:r>
              <a:rPr lang="es-ES_tradnl" noProof="0" dirty="0"/>
              <a:t> es un concepto central en el aprendizaje por refuerzo. </a:t>
            </a:r>
          </a:p>
          <a:p>
            <a:pPr marL="0" indent="0">
              <a:buNone/>
            </a:pPr>
            <a:r>
              <a:rPr lang="es-ES_tradnl" noProof="0" dirty="0"/>
              <a:t>Describe cómo el valor de estar en un estado determinado, bajo una política dada, se relaciona con:</a:t>
            </a:r>
          </a:p>
          <a:p>
            <a:r>
              <a:rPr lang="es-ES_tradnl" noProof="0" dirty="0"/>
              <a:t>La recompensa inmediata, y</a:t>
            </a:r>
          </a:p>
          <a:p>
            <a:r>
              <a:rPr lang="es-ES_tradnl" noProof="0" dirty="0"/>
              <a:t>El valor esperado del siguiente estado.</a:t>
            </a:r>
          </a:p>
          <a:p>
            <a:pPr marL="0" indent="0">
              <a:buNone/>
            </a:pPr>
            <a:r>
              <a:rPr lang="es-ES_tradnl" noProof="0" dirty="0"/>
              <a:t>Para calcular el valor de un estado </a:t>
            </a:r>
            <a:r>
              <a:rPr lang="es-ES_tradnl" noProof="0" dirty="0" err="1"/>
              <a:t>s</a:t>
            </a:r>
            <a:r>
              <a:rPr lang="es-ES_tradnl" baseline="-25000" noProof="0" dirty="0" err="1"/>
              <a:t>t</a:t>
            </a:r>
            <a:r>
              <a:rPr lang="es-ES_tradnl" noProof="0" dirty="0"/>
              <a:t>, V(</a:t>
            </a:r>
            <a:r>
              <a:rPr lang="es-ES_tradnl" noProof="0" dirty="0" err="1"/>
              <a:t>s</a:t>
            </a:r>
            <a:r>
              <a:rPr lang="es-ES_tradnl" baseline="-25000" noProof="0" dirty="0" err="1"/>
              <a:t>t</a:t>
            </a:r>
            <a:r>
              <a:rPr lang="es-ES_tradnl" noProof="0" dirty="0"/>
              <a:t>) , se utiliza la </a:t>
            </a:r>
            <a:r>
              <a:rPr lang="es-ES_tradnl" b="1" noProof="0" dirty="0">
                <a:solidFill>
                  <a:schemeClr val="accent4"/>
                </a:solidFill>
              </a:rPr>
              <a:t>suma ponderada </a:t>
            </a:r>
            <a:r>
              <a:rPr lang="es-ES_tradnl" noProof="0" dirty="0"/>
              <a:t>de las recompensas futuras (el retorno).</a:t>
            </a:r>
          </a:p>
        </p:txBody>
      </p:sp>
      <p:sp>
        <p:nvSpPr>
          <p:cNvPr id="12" name="Right Arrow 11">
            <a:extLst>
              <a:ext uri="{FF2B5EF4-FFF2-40B4-BE49-F238E27FC236}">
                <a16:creationId xmlns:a16="http://schemas.microsoft.com/office/drawing/2014/main" id="{968EA5FE-2B7E-CA0A-BDCF-59617E90E4BE}"/>
              </a:ext>
            </a:extLst>
          </p:cNvPr>
          <p:cNvSpPr/>
          <p:nvPr/>
        </p:nvSpPr>
        <p:spPr>
          <a:xfrm rot="16200000">
            <a:off x="578300" y="5505210"/>
            <a:ext cx="604157" cy="37555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Oval 12">
            <a:extLst>
              <a:ext uri="{FF2B5EF4-FFF2-40B4-BE49-F238E27FC236}">
                <a16:creationId xmlns:a16="http://schemas.microsoft.com/office/drawing/2014/main" id="{0A03856C-F0E9-6274-31C4-AB160D7AA45B}"/>
              </a:ext>
            </a:extLst>
          </p:cNvPr>
          <p:cNvSpPr/>
          <p:nvPr/>
        </p:nvSpPr>
        <p:spPr>
          <a:xfrm>
            <a:off x="500979"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err="1"/>
              <a:t>s</a:t>
            </a:r>
            <a:r>
              <a:rPr lang="es-ES_tradnl" sz="2000" baseline="-25000" dirty="0" err="1"/>
              <a:t>t</a:t>
            </a:r>
            <a:endParaRPr lang="es-ES_tradnl" sz="1400" baseline="-25000" dirty="0"/>
          </a:p>
        </p:txBody>
      </p:sp>
      <p:cxnSp>
        <p:nvCxnSpPr>
          <p:cNvPr id="14" name="Straight Arrow Connector 13">
            <a:extLst>
              <a:ext uri="{FF2B5EF4-FFF2-40B4-BE49-F238E27FC236}">
                <a16:creationId xmlns:a16="http://schemas.microsoft.com/office/drawing/2014/main" id="{8A87CFA8-17CE-062B-31B4-533DE6CC58C7}"/>
              </a:ext>
            </a:extLst>
          </p:cNvPr>
          <p:cNvCxnSpPr>
            <a:cxnSpLocks/>
            <a:endCxn id="16" idx="2"/>
          </p:cNvCxnSpPr>
          <p:nvPr/>
        </p:nvCxnSpPr>
        <p:spPr>
          <a:xfrm>
            <a:off x="1259779"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7075BE85-2672-0198-3EF2-9679E5FE65B2}"/>
              </a:ext>
            </a:extLst>
          </p:cNvPr>
          <p:cNvSpPr/>
          <p:nvPr/>
        </p:nvSpPr>
        <p:spPr>
          <a:xfrm>
            <a:off x="2266110"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a:t>s</a:t>
            </a:r>
            <a:r>
              <a:rPr lang="es-ES_tradnl" sz="2000" baseline="-25000" dirty="0"/>
              <a:t>t+1</a:t>
            </a:r>
            <a:endParaRPr lang="es-ES_tradnl" sz="1400" baseline="-25000" dirty="0"/>
          </a:p>
        </p:txBody>
      </p:sp>
      <p:cxnSp>
        <p:nvCxnSpPr>
          <p:cNvPr id="17" name="Straight Arrow Connector 16">
            <a:extLst>
              <a:ext uri="{FF2B5EF4-FFF2-40B4-BE49-F238E27FC236}">
                <a16:creationId xmlns:a16="http://schemas.microsoft.com/office/drawing/2014/main" id="{0D6B929C-C0BB-8858-B856-2481DA582811}"/>
              </a:ext>
            </a:extLst>
          </p:cNvPr>
          <p:cNvCxnSpPr>
            <a:cxnSpLocks/>
          </p:cNvCxnSpPr>
          <p:nvPr/>
        </p:nvCxnSpPr>
        <p:spPr>
          <a:xfrm>
            <a:off x="3016787"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499A6B02-7DBA-4621-C9A1-10E804B6DA6A}"/>
                  </a:ext>
                </a:extLst>
              </p:cNvPr>
              <p:cNvSpPr txBox="1"/>
              <p:nvPr/>
            </p:nvSpPr>
            <p:spPr>
              <a:xfrm>
                <a:off x="1384876" y="4570075"/>
                <a:ext cx="758801"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𝑡</m:t>
                    </m:r>
                  </m:oMath>
                </a14:m>
                <a:endParaRPr lang="es-ES_tradnl" sz="2000" i="1" baseline="-25000" dirty="0">
                  <a:solidFill>
                    <a:srgbClr val="FFC000"/>
                  </a:solidFill>
                </a:endParaRPr>
              </a:p>
            </p:txBody>
          </p:sp>
        </mc:Choice>
        <mc:Fallback xmlns="">
          <p:sp>
            <p:nvSpPr>
              <p:cNvPr id="18" name="TextBox 17">
                <a:extLst>
                  <a:ext uri="{FF2B5EF4-FFF2-40B4-BE49-F238E27FC236}">
                    <a16:creationId xmlns:a16="http://schemas.microsoft.com/office/drawing/2014/main" id="{499A6B02-7DBA-4621-C9A1-10E804B6DA6A}"/>
                  </a:ext>
                </a:extLst>
              </p:cNvPr>
              <p:cNvSpPr txBox="1">
                <a:spLocks noRot="1" noChangeAspect="1" noMove="1" noResize="1" noEditPoints="1" noAdjustHandles="1" noChangeArrowheads="1" noChangeShapeType="1" noTextEdit="1"/>
              </p:cNvSpPr>
              <p:nvPr/>
            </p:nvSpPr>
            <p:spPr>
              <a:xfrm>
                <a:off x="1384876" y="4570075"/>
                <a:ext cx="758801" cy="400110"/>
              </a:xfrm>
              <a:prstGeom prst="rect">
                <a:avLst/>
              </a:prstGeom>
              <a:blipFill>
                <a:blip r:embed="rId5"/>
                <a:stretch>
                  <a:fillRect l="-6557" t="-9375" b="-25000"/>
                </a:stretch>
              </a:blipFill>
            </p:spPr>
            <p:txBody>
              <a:bodyPr/>
              <a:lstStyle/>
              <a:p>
                <a:r>
                  <a:rPr lang="es-ES_tradnl">
                    <a:noFill/>
                  </a:rPr>
                  <a:t> </a:t>
                </a:r>
              </a:p>
            </p:txBody>
          </p:sp>
        </mc:Fallback>
      </mc:AlternateContent>
      <p:cxnSp>
        <p:nvCxnSpPr>
          <p:cNvPr id="19" name="Straight Arrow Connector 18">
            <a:extLst>
              <a:ext uri="{FF2B5EF4-FFF2-40B4-BE49-F238E27FC236}">
                <a16:creationId xmlns:a16="http://schemas.microsoft.com/office/drawing/2014/main" id="{768DF0B6-5730-CC41-A1C0-7A8691FD6A16}"/>
              </a:ext>
            </a:extLst>
          </p:cNvPr>
          <p:cNvCxnSpPr>
            <a:cxnSpLocks/>
          </p:cNvCxnSpPr>
          <p:nvPr/>
        </p:nvCxnSpPr>
        <p:spPr>
          <a:xfrm>
            <a:off x="4559517" y="495655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54F00317-2BC4-E90A-AF3D-52B0FC44D3EB}"/>
              </a:ext>
            </a:extLst>
          </p:cNvPr>
          <p:cNvSpPr/>
          <p:nvPr/>
        </p:nvSpPr>
        <p:spPr>
          <a:xfrm>
            <a:off x="5565848" y="4627099"/>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dirty="0" err="1">
                <a:solidFill>
                  <a:sysClr val="windowText" lastClr="000000"/>
                </a:solidFill>
              </a:rPr>
              <a:t>s</a:t>
            </a:r>
            <a:r>
              <a:rPr lang="es-ES_tradnl" sz="2000" baseline="-25000" dirty="0" err="1">
                <a:solidFill>
                  <a:sysClr val="windowText" lastClr="000000"/>
                </a:solidFill>
              </a:rPr>
              <a:t>f</a:t>
            </a:r>
            <a:endParaRPr lang="es-ES_tradnl" sz="2400" dirty="0">
              <a:solidFill>
                <a:sysClr val="windowText" lastClr="000000"/>
              </a:solidFill>
            </a:endParaRP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DB4A1C73-E209-26D3-7FE5-737035E057BF}"/>
                  </a:ext>
                </a:extLst>
              </p:cNvPr>
              <p:cNvSpPr txBox="1"/>
              <p:nvPr/>
            </p:nvSpPr>
            <p:spPr>
              <a:xfrm>
                <a:off x="3058970" y="4570075"/>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1</m:t>
                    </m:r>
                  </m:oMath>
                </a14:m>
                <a:endParaRPr lang="es-ES_tradnl" sz="1400" i="1" baseline="-25000" dirty="0"/>
              </a:p>
            </p:txBody>
          </p:sp>
        </mc:Choice>
        <mc:Fallback xmlns="">
          <p:sp>
            <p:nvSpPr>
              <p:cNvPr id="21" name="TextBox 20">
                <a:extLst>
                  <a:ext uri="{FF2B5EF4-FFF2-40B4-BE49-F238E27FC236}">
                    <a16:creationId xmlns:a16="http://schemas.microsoft.com/office/drawing/2014/main" id="{DB4A1C73-E209-26D3-7FE5-737035E057BF}"/>
                  </a:ext>
                </a:extLst>
              </p:cNvPr>
              <p:cNvSpPr txBox="1">
                <a:spLocks noRot="1" noChangeAspect="1" noMove="1" noResize="1" noEditPoints="1" noAdjustHandles="1" noChangeArrowheads="1" noChangeShapeType="1" noTextEdit="1"/>
              </p:cNvSpPr>
              <p:nvPr/>
            </p:nvSpPr>
            <p:spPr>
              <a:xfrm>
                <a:off x="3058970" y="4570075"/>
                <a:ext cx="921965" cy="400110"/>
              </a:xfrm>
              <a:prstGeom prst="rect">
                <a:avLst/>
              </a:prstGeom>
              <a:blipFill>
                <a:blip r:embed="rId6"/>
                <a:stretch>
                  <a:fillRect l="-6757"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AF07AC88-EB5A-0762-5F88-E495CF6F5519}"/>
                  </a:ext>
                </a:extLst>
              </p:cNvPr>
              <p:cNvSpPr txBox="1"/>
              <p:nvPr/>
            </p:nvSpPr>
            <p:spPr>
              <a:xfrm>
                <a:off x="4559517" y="4546471"/>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n</m:t>
                    </m:r>
                  </m:oMath>
                </a14:m>
                <a:endParaRPr lang="es-ES_tradnl" sz="1400" i="1" baseline="-25000" dirty="0"/>
              </a:p>
            </p:txBody>
          </p:sp>
        </mc:Choice>
        <mc:Fallback xmlns="">
          <p:sp>
            <p:nvSpPr>
              <p:cNvPr id="22" name="TextBox 21">
                <a:extLst>
                  <a:ext uri="{FF2B5EF4-FFF2-40B4-BE49-F238E27FC236}">
                    <a16:creationId xmlns:a16="http://schemas.microsoft.com/office/drawing/2014/main" id="{AF07AC88-EB5A-0762-5F88-E495CF6F5519}"/>
                  </a:ext>
                </a:extLst>
              </p:cNvPr>
              <p:cNvSpPr txBox="1">
                <a:spLocks noRot="1" noChangeAspect="1" noMove="1" noResize="1" noEditPoints="1" noAdjustHandles="1" noChangeArrowheads="1" noChangeShapeType="1" noTextEdit="1"/>
              </p:cNvSpPr>
              <p:nvPr/>
            </p:nvSpPr>
            <p:spPr>
              <a:xfrm>
                <a:off x="4559517" y="4546471"/>
                <a:ext cx="921965" cy="400110"/>
              </a:xfrm>
              <a:prstGeom prst="rect">
                <a:avLst/>
              </a:prstGeom>
              <a:blipFill>
                <a:blip r:embed="rId7"/>
                <a:stretch>
                  <a:fillRect l="-8219" t="-9375" b="-25000"/>
                </a:stretch>
              </a:blipFill>
            </p:spPr>
            <p:txBody>
              <a:bodyPr/>
              <a:lstStyle/>
              <a:p>
                <a:r>
                  <a:rPr lang="es-ES_tradnl">
                    <a:noFill/>
                  </a:rPr>
                  <a:t> </a:t>
                </a:r>
              </a:p>
            </p:txBody>
          </p:sp>
        </mc:Fallback>
      </mc:AlternateContent>
      <p:sp>
        <p:nvSpPr>
          <p:cNvPr id="23" name="TextBox 22">
            <a:extLst>
              <a:ext uri="{FF2B5EF4-FFF2-40B4-BE49-F238E27FC236}">
                <a16:creationId xmlns:a16="http://schemas.microsoft.com/office/drawing/2014/main" id="{FA48A63F-1E2F-2EBE-6CF7-56BE77552A67}"/>
              </a:ext>
            </a:extLst>
          </p:cNvPr>
          <p:cNvSpPr txBox="1"/>
          <p:nvPr/>
        </p:nvSpPr>
        <p:spPr>
          <a:xfrm>
            <a:off x="4067074" y="4632110"/>
            <a:ext cx="492443" cy="461665"/>
          </a:xfrm>
          <a:prstGeom prst="rect">
            <a:avLst/>
          </a:prstGeom>
          <a:noFill/>
        </p:spPr>
        <p:txBody>
          <a:bodyPr wrap="none" rtlCol="0">
            <a:spAutoFit/>
          </a:bodyPr>
          <a:lstStyle/>
          <a:p>
            <a:r>
              <a:rPr lang="es-ES_tradnl" sz="2400" dirty="0"/>
              <a:t>…</a:t>
            </a:r>
            <a:endParaRPr lang="es-ES_tradnl" sz="2000" dirty="0"/>
          </a:p>
        </p:txBody>
      </p:sp>
    </p:spTree>
    <p:extLst>
      <p:ext uri="{BB962C8B-B14F-4D97-AF65-F5344CB8AC3E}">
        <p14:creationId xmlns:p14="http://schemas.microsoft.com/office/powerpoint/2010/main" val="590631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por refuerzo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11" name="Picture 10" descr="A robot in front of fire&#10;&#10;AI-generated content may be incorrect.">
            <a:extLst>
              <a:ext uri="{FF2B5EF4-FFF2-40B4-BE49-F238E27FC236}">
                <a16:creationId xmlns:a16="http://schemas.microsoft.com/office/drawing/2014/main" id="{8250D794-74E0-A55C-485B-719DAC527704}"/>
              </a:ext>
            </a:extLst>
          </p:cNvPr>
          <p:cNvPicPr>
            <a:picLocks noChangeAspect="1"/>
          </p:cNvPicPr>
          <p:nvPr/>
        </p:nvPicPr>
        <p:blipFill>
          <a:blip r:embed="rId4"/>
          <a:stretch>
            <a:fillRect/>
          </a:stretch>
        </p:blipFill>
        <p:spPr>
          <a:xfrm>
            <a:off x="6465457" y="1817482"/>
            <a:ext cx="4179776" cy="4179776"/>
          </a:xfrm>
          <a:prstGeom prst="rect">
            <a:avLst/>
          </a:prstGeom>
        </p:spPr>
      </p:pic>
      <p:pic>
        <p:nvPicPr>
          <p:cNvPr id="13" name="Picture 12" descr="A drone flying over a city&#10;&#10;AI-generated content may be incorrect.">
            <a:extLst>
              <a:ext uri="{FF2B5EF4-FFF2-40B4-BE49-F238E27FC236}">
                <a16:creationId xmlns:a16="http://schemas.microsoft.com/office/drawing/2014/main" id="{126FE4FF-FFEE-0B9A-EA44-C646274F7A8B}"/>
              </a:ext>
            </a:extLst>
          </p:cNvPr>
          <p:cNvPicPr>
            <a:picLocks noChangeAspect="1"/>
          </p:cNvPicPr>
          <p:nvPr/>
        </p:nvPicPr>
        <p:blipFill>
          <a:blip r:embed="rId5"/>
          <a:stretch>
            <a:fillRect/>
          </a:stretch>
        </p:blipFill>
        <p:spPr>
          <a:xfrm>
            <a:off x="1864925" y="1817482"/>
            <a:ext cx="4179776" cy="4179776"/>
          </a:xfrm>
          <a:prstGeom prst="rect">
            <a:avLst/>
          </a:prstGeom>
        </p:spPr>
      </p:pic>
    </p:spTree>
    <p:extLst>
      <p:ext uri="{BB962C8B-B14F-4D97-AF65-F5344CB8AC3E}">
        <p14:creationId xmlns:p14="http://schemas.microsoft.com/office/powerpoint/2010/main" val="141765224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C96BDF-AFD5-A527-AD04-B509310D75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CA2B8D-32FA-B667-0BE8-D897728659D5}"/>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80DFBDBF-FBF2-0D1B-71CC-8AF7C33BB24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06EC0BAA-D3E1-F25E-CE19-DDF72C7D4A92}"/>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46" name="Right Arrow 45">
            <a:extLst>
              <a:ext uri="{FF2B5EF4-FFF2-40B4-BE49-F238E27FC236}">
                <a16:creationId xmlns:a16="http://schemas.microsoft.com/office/drawing/2014/main" id="{2DC7C591-450D-B6AE-884A-93543D6B480D}"/>
              </a:ext>
            </a:extLst>
          </p:cNvPr>
          <p:cNvSpPr/>
          <p:nvPr/>
        </p:nvSpPr>
        <p:spPr>
          <a:xfrm rot="16200000">
            <a:off x="2343431" y="5505210"/>
            <a:ext cx="604157" cy="375557"/>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sp>
        <p:nvSpPr>
          <p:cNvPr id="9" name="Content Placeholder 3">
            <a:extLst>
              <a:ext uri="{FF2B5EF4-FFF2-40B4-BE49-F238E27FC236}">
                <a16:creationId xmlns:a16="http://schemas.microsoft.com/office/drawing/2014/main" id="{24A7DC57-943F-FD63-B827-648AFDDE33AF}"/>
              </a:ext>
            </a:extLst>
          </p:cNvPr>
          <p:cNvSpPr>
            <a:spLocks noGrp="1"/>
          </p:cNvSpPr>
          <p:nvPr>
            <p:ph idx="1"/>
          </p:nvPr>
        </p:nvSpPr>
        <p:spPr>
          <a:xfrm>
            <a:off x="800100" y="1721775"/>
            <a:ext cx="10452015" cy="2629789"/>
          </a:xfrm>
        </p:spPr>
        <p:txBody>
          <a:bodyPr>
            <a:normAutofit fontScale="92500"/>
          </a:bodyPr>
          <a:lstStyle/>
          <a:p>
            <a:pPr marL="0" indent="0">
              <a:buNone/>
            </a:pPr>
            <a:r>
              <a:rPr lang="es-ES_tradnl" noProof="0" dirty="0"/>
              <a:t>La ecuación de </a:t>
            </a:r>
            <a:r>
              <a:rPr lang="es-ES_tradnl" noProof="0" dirty="0" err="1"/>
              <a:t>Bellman</a:t>
            </a:r>
            <a:r>
              <a:rPr lang="es-ES_tradnl" noProof="0" dirty="0"/>
              <a:t> es un concepto central en el aprendizaje por refuerzo. </a:t>
            </a:r>
          </a:p>
          <a:p>
            <a:pPr marL="0" indent="0">
              <a:buNone/>
            </a:pPr>
            <a:r>
              <a:rPr lang="es-ES_tradnl" noProof="0" dirty="0"/>
              <a:t>Describe cómo el valor de estar en un estado determinado, bajo una política dada, se relaciona con:</a:t>
            </a:r>
          </a:p>
          <a:p>
            <a:r>
              <a:rPr lang="es-ES_tradnl" noProof="0" dirty="0"/>
              <a:t>La recompensa inmediata, y</a:t>
            </a:r>
          </a:p>
          <a:p>
            <a:r>
              <a:rPr lang="es-ES_tradnl" noProof="0" dirty="0"/>
              <a:t>El valor esperado del siguiente estado.</a:t>
            </a:r>
          </a:p>
          <a:p>
            <a:pPr marL="0" indent="0">
              <a:buNone/>
            </a:pPr>
            <a:r>
              <a:rPr lang="es-ES_tradnl" noProof="0" dirty="0"/>
              <a:t>Para calcular el valor de un estado </a:t>
            </a:r>
            <a:r>
              <a:rPr lang="es-ES_tradnl" noProof="0" dirty="0" err="1"/>
              <a:t>s</a:t>
            </a:r>
            <a:r>
              <a:rPr lang="es-ES_tradnl" baseline="-25000" noProof="0" dirty="0" err="1"/>
              <a:t>t</a:t>
            </a:r>
            <a:r>
              <a:rPr lang="es-ES_tradnl" noProof="0" dirty="0"/>
              <a:t>, V(</a:t>
            </a:r>
            <a:r>
              <a:rPr lang="es-ES_tradnl" noProof="0" dirty="0" err="1"/>
              <a:t>s</a:t>
            </a:r>
            <a:r>
              <a:rPr lang="es-ES_tradnl" baseline="-25000" noProof="0" dirty="0" err="1"/>
              <a:t>t</a:t>
            </a:r>
            <a:r>
              <a:rPr lang="es-ES_tradnl" noProof="0" dirty="0"/>
              <a:t>) , se utiliza la </a:t>
            </a:r>
            <a:r>
              <a:rPr lang="es-ES_tradnl" b="1" noProof="0" dirty="0">
                <a:solidFill>
                  <a:schemeClr val="accent4"/>
                </a:solidFill>
              </a:rPr>
              <a:t>suma ponderada </a:t>
            </a:r>
            <a:r>
              <a:rPr lang="es-ES_tradnl" noProof="0" dirty="0"/>
              <a:t>de las recompensas futuras (el retorno).</a:t>
            </a: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4E4E30CB-7DFF-3FDC-55F5-5DD8B0AB3B32}"/>
                  </a:ext>
                </a:extLst>
              </p:cNvPr>
              <p:cNvSpPr txBox="1"/>
              <p:nvPr/>
            </p:nvSpPr>
            <p:spPr>
              <a:xfrm>
                <a:off x="6521873" y="4570075"/>
                <a:ext cx="5146289"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𝑅𝑒𝑡</m:t>
                          </m:r>
                        </m:e>
                        <m:sub>
                          <m:r>
                            <a:rPr lang="en-US" i="1">
                              <a:solidFill>
                                <a:schemeClr val="accent1"/>
                              </a:solidFill>
                              <a:latin typeface="Cambria Math" panose="02040503050406030204" pitchFamily="18" charset="0"/>
                            </a:rPr>
                            <m:t>𝑡</m:t>
                          </m:r>
                        </m:sub>
                      </m:sSub>
                      <m:r>
                        <a:rPr lang="en-US" b="0" i="1" smtClean="0">
                          <a:latin typeface="Cambria Math" panose="02040503050406030204" pitchFamily="18" charset="0"/>
                        </a:rPr>
                        <m:t>=</m:t>
                      </m:r>
                      <m:sSub>
                        <m:sSubPr>
                          <m:ctrlPr>
                            <a:rPr lang="es-ES_tradnl" b="0" i="1" smtClean="0">
                              <a:latin typeface="Cambria Math" panose="02040503050406030204" pitchFamily="18" charset="0"/>
                            </a:rPr>
                          </m:ctrlPr>
                        </m:sSubPr>
                        <m:e>
                          <m:r>
                            <a:rPr lang="es-ES_tradnl" b="0" i="1" smtClean="0">
                              <a:latin typeface="Cambria Math" panose="02040503050406030204" pitchFamily="18" charset="0"/>
                            </a:rPr>
                            <m:t>𝑟</m:t>
                          </m:r>
                        </m:e>
                        <m:sub>
                          <m:r>
                            <a:rPr lang="en-US" b="0" i="1" smtClean="0">
                              <a:latin typeface="Cambria Math" panose="02040503050406030204" pitchFamily="18" charset="0"/>
                            </a:rPr>
                            <m:t>𝑡</m:t>
                          </m:r>
                        </m:sub>
                      </m:sSub>
                      <m:r>
                        <a:rPr lang="es-ES_tradnl" b="0" i="1" smtClean="0">
                          <a:latin typeface="Cambria Math" panose="02040503050406030204" pitchFamily="18" charset="0"/>
                        </a:rPr>
                        <m:t>+</m:t>
                      </m:r>
                      <m:r>
                        <a:rPr lang="es-ES_tradnl" i="1" smtClean="0">
                          <a:latin typeface="Cambria Math" panose="02040503050406030204" pitchFamily="18" charset="0"/>
                          <a:ea typeface="Cambria Math" panose="02040503050406030204" pitchFamily="18" charset="0"/>
                        </a:rPr>
                        <m:t>𝛾</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b="0" i="1" smtClean="0">
                              <a:latin typeface="Cambria Math" panose="02040503050406030204" pitchFamily="18" charset="0"/>
                            </a:rPr>
                            <m:t>+1</m:t>
                          </m:r>
                        </m:sub>
                      </m:sSub>
                      <m:r>
                        <a:rPr lang="es-ES_tradnl" b="0" i="1" smtClean="0">
                          <a:latin typeface="Cambria Math" panose="02040503050406030204" pitchFamily="18" charset="0"/>
                        </a:rPr>
                        <m:t>+</m:t>
                      </m:r>
                      <m:sSup>
                        <m:sSupPr>
                          <m:ctrlPr>
                            <a:rPr lang="es-ES_tradnl" b="0" i="1" smtClean="0">
                              <a:latin typeface="Cambria Math" panose="02040503050406030204" pitchFamily="18" charset="0"/>
                            </a:rPr>
                          </m:ctrlPr>
                        </m:sSupPr>
                        <m:e>
                          <m:r>
                            <a:rPr lang="es-ES_tradnl" i="1" smtClean="0">
                              <a:latin typeface="Cambria Math" panose="02040503050406030204" pitchFamily="18" charset="0"/>
                              <a:ea typeface="Cambria Math" panose="02040503050406030204" pitchFamily="18" charset="0"/>
                            </a:rPr>
                            <m:t>𝛾</m:t>
                          </m:r>
                        </m:e>
                        <m:sup>
                          <m:r>
                            <a:rPr lang="es-ES_tradnl" b="0" i="1" smtClean="0">
                              <a:latin typeface="Cambria Math" panose="02040503050406030204" pitchFamily="18" charset="0"/>
                            </a:rPr>
                            <m:t>2</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+2</m:t>
                          </m:r>
                        </m:sub>
                      </m:sSub>
                      <m:r>
                        <a:rPr lang="es-ES_tradnl" b="0" i="1" smtClean="0">
                          <a:latin typeface="Cambria Math" panose="02040503050406030204" pitchFamily="18" charset="0"/>
                        </a:rPr>
                        <m:t>+…+</m:t>
                      </m:r>
                      <m:sSup>
                        <m:sSupPr>
                          <m:ctrlPr>
                            <a:rPr lang="es-ES_tradnl" i="1" smtClean="0">
                              <a:latin typeface="Cambria Math" panose="02040503050406030204" pitchFamily="18" charset="0"/>
                            </a:rPr>
                          </m:ctrlPr>
                        </m:sSupPr>
                        <m:e>
                          <m:r>
                            <a:rPr lang="es-ES_tradnl" i="1" smtClean="0">
                              <a:latin typeface="Cambria Math" panose="02040503050406030204" pitchFamily="18" charset="0"/>
                              <a:ea typeface="Cambria Math" panose="02040503050406030204" pitchFamily="18" charset="0"/>
                            </a:rPr>
                            <m:t>𝛾</m:t>
                          </m:r>
                        </m:e>
                        <m:sup>
                          <m:r>
                            <a:rPr lang="en-US" b="0" i="1" smtClean="0">
                              <a:latin typeface="Cambria Math" panose="02040503050406030204" pitchFamily="18" charset="0"/>
                              <a:ea typeface="Cambria Math" panose="02040503050406030204" pitchFamily="18" charset="0"/>
                            </a:rPr>
                            <m:t>𝑡</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𝑛</m:t>
                          </m:r>
                        </m:sup>
                      </m:sSup>
                      <m:sSub>
                        <m:sSubPr>
                          <m:ctrlPr>
                            <a:rPr lang="es-ES_tradnl" i="1" smtClean="0">
                              <a:latin typeface="Cambria Math" panose="02040503050406030204" pitchFamily="18" charset="0"/>
                            </a:rPr>
                          </m:ctrlPr>
                        </m:sSubPr>
                        <m:e>
                          <m:r>
                            <a:rPr lang="es-ES_tradnl" i="1" smtClean="0">
                              <a:latin typeface="Cambria Math" panose="02040503050406030204" pitchFamily="18" charset="0"/>
                            </a:rPr>
                            <m:t>𝑟</m:t>
                          </m:r>
                        </m:e>
                        <m:sub>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𝑛</m:t>
                          </m:r>
                        </m:sub>
                      </m:sSub>
                    </m:oMath>
                  </m:oMathPara>
                </a14:m>
                <a:endParaRPr lang="es-ES_tradnl" noProof="0" dirty="0"/>
              </a:p>
            </p:txBody>
          </p:sp>
        </mc:Choice>
        <mc:Fallback xmlns="">
          <p:sp>
            <p:nvSpPr>
              <p:cNvPr id="12" name="TextBox 11">
                <a:extLst>
                  <a:ext uri="{FF2B5EF4-FFF2-40B4-BE49-F238E27FC236}">
                    <a16:creationId xmlns:a16="http://schemas.microsoft.com/office/drawing/2014/main" id="{4E4E30CB-7DFF-3FDC-55F5-5DD8B0AB3B32}"/>
                  </a:ext>
                </a:extLst>
              </p:cNvPr>
              <p:cNvSpPr txBox="1">
                <a:spLocks noRot="1" noChangeAspect="1" noMove="1" noResize="1" noEditPoints="1" noAdjustHandles="1" noChangeArrowheads="1" noChangeShapeType="1" noTextEdit="1"/>
              </p:cNvSpPr>
              <p:nvPr/>
            </p:nvSpPr>
            <p:spPr>
              <a:xfrm>
                <a:off x="6521873" y="4570075"/>
                <a:ext cx="5146289" cy="369332"/>
              </a:xfrm>
              <a:prstGeom prst="rect">
                <a:avLst/>
              </a:prstGeom>
              <a:blipFill>
                <a:blip r:embed="rId4"/>
                <a:stretch>
                  <a:fillRect b="-10345"/>
                </a:stretch>
              </a:blipFill>
            </p:spPr>
            <p:txBody>
              <a:bodyPr/>
              <a:lstStyle/>
              <a:p>
                <a:r>
                  <a:rPr lang="es-ES_tradnl">
                    <a:noFill/>
                  </a:rPr>
                  <a:t> </a:t>
                </a:r>
              </a:p>
            </p:txBody>
          </p:sp>
        </mc:Fallback>
      </mc:AlternateContent>
      <p:sp>
        <p:nvSpPr>
          <p:cNvPr id="14" name="Oval 13">
            <a:extLst>
              <a:ext uri="{FF2B5EF4-FFF2-40B4-BE49-F238E27FC236}">
                <a16:creationId xmlns:a16="http://schemas.microsoft.com/office/drawing/2014/main" id="{D39574E4-7F77-7A34-8D15-7C9AE219C9AB}"/>
              </a:ext>
            </a:extLst>
          </p:cNvPr>
          <p:cNvSpPr/>
          <p:nvPr/>
        </p:nvSpPr>
        <p:spPr>
          <a:xfrm>
            <a:off x="500979"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err="1"/>
              <a:t>s</a:t>
            </a:r>
            <a:r>
              <a:rPr lang="es-ES_tradnl" sz="2000" baseline="-25000" dirty="0" err="1"/>
              <a:t>t</a:t>
            </a:r>
            <a:endParaRPr lang="es-ES_tradnl" sz="1400" baseline="-25000" dirty="0"/>
          </a:p>
        </p:txBody>
      </p:sp>
      <p:cxnSp>
        <p:nvCxnSpPr>
          <p:cNvPr id="16" name="Straight Arrow Connector 15">
            <a:extLst>
              <a:ext uri="{FF2B5EF4-FFF2-40B4-BE49-F238E27FC236}">
                <a16:creationId xmlns:a16="http://schemas.microsoft.com/office/drawing/2014/main" id="{25FF80D7-5586-5FBF-E907-8C961C7CD3D1}"/>
              </a:ext>
            </a:extLst>
          </p:cNvPr>
          <p:cNvCxnSpPr>
            <a:cxnSpLocks/>
            <a:endCxn id="17" idx="2"/>
          </p:cNvCxnSpPr>
          <p:nvPr/>
        </p:nvCxnSpPr>
        <p:spPr>
          <a:xfrm>
            <a:off x="1259779"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335143F7-5A78-451B-92B0-437C90BC6FB8}"/>
              </a:ext>
            </a:extLst>
          </p:cNvPr>
          <p:cNvSpPr/>
          <p:nvPr/>
        </p:nvSpPr>
        <p:spPr>
          <a:xfrm>
            <a:off x="2266110"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a:t>s</a:t>
            </a:r>
            <a:r>
              <a:rPr lang="es-ES_tradnl" sz="2000" baseline="-25000" dirty="0"/>
              <a:t>t+1</a:t>
            </a:r>
            <a:endParaRPr lang="es-ES_tradnl" sz="1400" baseline="-25000" dirty="0"/>
          </a:p>
        </p:txBody>
      </p:sp>
      <p:cxnSp>
        <p:nvCxnSpPr>
          <p:cNvPr id="18" name="Straight Arrow Connector 17">
            <a:extLst>
              <a:ext uri="{FF2B5EF4-FFF2-40B4-BE49-F238E27FC236}">
                <a16:creationId xmlns:a16="http://schemas.microsoft.com/office/drawing/2014/main" id="{7D6B2789-1AED-9441-2CF7-A543477B970E}"/>
              </a:ext>
            </a:extLst>
          </p:cNvPr>
          <p:cNvCxnSpPr>
            <a:cxnSpLocks/>
          </p:cNvCxnSpPr>
          <p:nvPr/>
        </p:nvCxnSpPr>
        <p:spPr>
          <a:xfrm>
            <a:off x="3016787"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42E4BE14-196B-1C8E-C9FD-973BEF85C40E}"/>
                  </a:ext>
                </a:extLst>
              </p:cNvPr>
              <p:cNvSpPr txBox="1"/>
              <p:nvPr/>
            </p:nvSpPr>
            <p:spPr>
              <a:xfrm>
                <a:off x="1384876" y="4570075"/>
                <a:ext cx="758801"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𝑡</m:t>
                    </m:r>
                  </m:oMath>
                </a14:m>
                <a:endParaRPr lang="es-ES_tradnl" sz="2000" i="1" baseline="-25000" dirty="0">
                  <a:solidFill>
                    <a:srgbClr val="FFC000"/>
                  </a:solidFill>
                </a:endParaRPr>
              </a:p>
            </p:txBody>
          </p:sp>
        </mc:Choice>
        <mc:Fallback xmlns="">
          <p:sp>
            <p:nvSpPr>
              <p:cNvPr id="19" name="TextBox 18">
                <a:extLst>
                  <a:ext uri="{FF2B5EF4-FFF2-40B4-BE49-F238E27FC236}">
                    <a16:creationId xmlns:a16="http://schemas.microsoft.com/office/drawing/2014/main" id="{42E4BE14-196B-1C8E-C9FD-973BEF85C40E}"/>
                  </a:ext>
                </a:extLst>
              </p:cNvPr>
              <p:cNvSpPr txBox="1">
                <a:spLocks noRot="1" noChangeAspect="1" noMove="1" noResize="1" noEditPoints="1" noAdjustHandles="1" noChangeArrowheads="1" noChangeShapeType="1" noTextEdit="1"/>
              </p:cNvSpPr>
              <p:nvPr/>
            </p:nvSpPr>
            <p:spPr>
              <a:xfrm>
                <a:off x="1384876" y="4570075"/>
                <a:ext cx="758801" cy="400110"/>
              </a:xfrm>
              <a:prstGeom prst="rect">
                <a:avLst/>
              </a:prstGeom>
              <a:blipFill>
                <a:blip r:embed="rId5"/>
                <a:stretch>
                  <a:fillRect l="-6557" t="-9375" b="-25000"/>
                </a:stretch>
              </a:blipFill>
            </p:spPr>
            <p:txBody>
              <a:bodyPr/>
              <a:lstStyle/>
              <a:p>
                <a:r>
                  <a:rPr lang="es-ES_tradnl">
                    <a:noFill/>
                  </a:rPr>
                  <a:t> </a:t>
                </a:r>
              </a:p>
            </p:txBody>
          </p:sp>
        </mc:Fallback>
      </mc:AlternateContent>
      <p:cxnSp>
        <p:nvCxnSpPr>
          <p:cNvPr id="20" name="Straight Arrow Connector 19">
            <a:extLst>
              <a:ext uri="{FF2B5EF4-FFF2-40B4-BE49-F238E27FC236}">
                <a16:creationId xmlns:a16="http://schemas.microsoft.com/office/drawing/2014/main" id="{DDE1E8BC-D8F2-91AF-0FDF-50770164E4AA}"/>
              </a:ext>
            </a:extLst>
          </p:cNvPr>
          <p:cNvCxnSpPr>
            <a:cxnSpLocks/>
          </p:cNvCxnSpPr>
          <p:nvPr/>
        </p:nvCxnSpPr>
        <p:spPr>
          <a:xfrm>
            <a:off x="4559517" y="495655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FF865256-B0AA-CBD8-3B9D-EEE9C442693C}"/>
              </a:ext>
            </a:extLst>
          </p:cNvPr>
          <p:cNvSpPr/>
          <p:nvPr/>
        </p:nvSpPr>
        <p:spPr>
          <a:xfrm>
            <a:off x="5565848" y="4627099"/>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dirty="0" err="1">
                <a:solidFill>
                  <a:sysClr val="windowText" lastClr="000000"/>
                </a:solidFill>
              </a:rPr>
              <a:t>s</a:t>
            </a:r>
            <a:r>
              <a:rPr lang="es-ES_tradnl" sz="2000" baseline="-25000" dirty="0" err="1">
                <a:solidFill>
                  <a:sysClr val="windowText" lastClr="000000"/>
                </a:solidFill>
              </a:rPr>
              <a:t>f</a:t>
            </a:r>
            <a:endParaRPr lang="es-ES_tradnl" sz="2400" dirty="0">
              <a:solidFill>
                <a:sysClr val="windowText" lastClr="000000"/>
              </a:solidFill>
            </a:endParaRPr>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58BFEE8C-4CB4-3A18-529B-E59777FB004F}"/>
                  </a:ext>
                </a:extLst>
              </p:cNvPr>
              <p:cNvSpPr txBox="1"/>
              <p:nvPr/>
            </p:nvSpPr>
            <p:spPr>
              <a:xfrm>
                <a:off x="3058970" y="4570075"/>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1</m:t>
                    </m:r>
                  </m:oMath>
                </a14:m>
                <a:endParaRPr lang="es-ES_tradnl" sz="1400" i="1" baseline="-25000" dirty="0"/>
              </a:p>
            </p:txBody>
          </p:sp>
        </mc:Choice>
        <mc:Fallback xmlns="">
          <p:sp>
            <p:nvSpPr>
              <p:cNvPr id="22" name="TextBox 21">
                <a:extLst>
                  <a:ext uri="{FF2B5EF4-FFF2-40B4-BE49-F238E27FC236}">
                    <a16:creationId xmlns:a16="http://schemas.microsoft.com/office/drawing/2014/main" id="{58BFEE8C-4CB4-3A18-529B-E59777FB004F}"/>
                  </a:ext>
                </a:extLst>
              </p:cNvPr>
              <p:cNvSpPr txBox="1">
                <a:spLocks noRot="1" noChangeAspect="1" noMove="1" noResize="1" noEditPoints="1" noAdjustHandles="1" noChangeArrowheads="1" noChangeShapeType="1" noTextEdit="1"/>
              </p:cNvSpPr>
              <p:nvPr/>
            </p:nvSpPr>
            <p:spPr>
              <a:xfrm>
                <a:off x="3058970" y="4570075"/>
                <a:ext cx="921965" cy="400110"/>
              </a:xfrm>
              <a:prstGeom prst="rect">
                <a:avLst/>
              </a:prstGeom>
              <a:blipFill>
                <a:blip r:embed="rId6"/>
                <a:stretch>
                  <a:fillRect l="-6757"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9E2B968F-7816-8352-ACEC-0B34208D0365}"/>
                  </a:ext>
                </a:extLst>
              </p:cNvPr>
              <p:cNvSpPr txBox="1"/>
              <p:nvPr/>
            </p:nvSpPr>
            <p:spPr>
              <a:xfrm>
                <a:off x="4559517" y="4546471"/>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n</m:t>
                    </m:r>
                  </m:oMath>
                </a14:m>
                <a:endParaRPr lang="es-ES_tradnl" sz="1400" i="1" baseline="-25000" dirty="0"/>
              </a:p>
            </p:txBody>
          </p:sp>
        </mc:Choice>
        <mc:Fallback xmlns="">
          <p:sp>
            <p:nvSpPr>
              <p:cNvPr id="23" name="TextBox 22">
                <a:extLst>
                  <a:ext uri="{FF2B5EF4-FFF2-40B4-BE49-F238E27FC236}">
                    <a16:creationId xmlns:a16="http://schemas.microsoft.com/office/drawing/2014/main" id="{9E2B968F-7816-8352-ACEC-0B34208D0365}"/>
                  </a:ext>
                </a:extLst>
              </p:cNvPr>
              <p:cNvSpPr txBox="1">
                <a:spLocks noRot="1" noChangeAspect="1" noMove="1" noResize="1" noEditPoints="1" noAdjustHandles="1" noChangeArrowheads="1" noChangeShapeType="1" noTextEdit="1"/>
              </p:cNvSpPr>
              <p:nvPr/>
            </p:nvSpPr>
            <p:spPr>
              <a:xfrm>
                <a:off x="4559517" y="4546471"/>
                <a:ext cx="921965" cy="400110"/>
              </a:xfrm>
              <a:prstGeom prst="rect">
                <a:avLst/>
              </a:prstGeom>
              <a:blipFill>
                <a:blip r:embed="rId7"/>
                <a:stretch>
                  <a:fillRect l="-8219" t="-9375" b="-25000"/>
                </a:stretch>
              </a:blipFill>
            </p:spPr>
            <p:txBody>
              <a:bodyPr/>
              <a:lstStyle/>
              <a:p>
                <a:r>
                  <a:rPr lang="es-ES_tradnl">
                    <a:noFill/>
                  </a:rPr>
                  <a:t> </a:t>
                </a:r>
              </a:p>
            </p:txBody>
          </p:sp>
        </mc:Fallback>
      </mc:AlternateContent>
      <p:sp>
        <p:nvSpPr>
          <p:cNvPr id="24" name="TextBox 23">
            <a:extLst>
              <a:ext uri="{FF2B5EF4-FFF2-40B4-BE49-F238E27FC236}">
                <a16:creationId xmlns:a16="http://schemas.microsoft.com/office/drawing/2014/main" id="{1A657385-FE06-F8B4-B1CC-54784B06116F}"/>
              </a:ext>
            </a:extLst>
          </p:cNvPr>
          <p:cNvSpPr txBox="1"/>
          <p:nvPr/>
        </p:nvSpPr>
        <p:spPr>
          <a:xfrm>
            <a:off x="4067074" y="4632110"/>
            <a:ext cx="492443" cy="461665"/>
          </a:xfrm>
          <a:prstGeom prst="rect">
            <a:avLst/>
          </a:prstGeom>
          <a:noFill/>
        </p:spPr>
        <p:txBody>
          <a:bodyPr wrap="none" rtlCol="0">
            <a:spAutoFit/>
          </a:bodyPr>
          <a:lstStyle/>
          <a:p>
            <a:r>
              <a:rPr lang="es-ES_tradnl" sz="2400" dirty="0"/>
              <a:t>…</a:t>
            </a:r>
            <a:endParaRPr lang="es-ES_tradnl" sz="2000" dirty="0"/>
          </a:p>
        </p:txBody>
      </p:sp>
    </p:spTree>
    <p:extLst>
      <p:ext uri="{BB962C8B-B14F-4D97-AF65-F5344CB8AC3E}">
        <p14:creationId xmlns:p14="http://schemas.microsoft.com/office/powerpoint/2010/main" val="77718681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352C6-98C5-40F6-6ADD-2ADE7324B1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CA70B6-4990-1284-E52C-965F21B68390}"/>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5B8DD2FA-48A3-06EC-8CAE-C5B2825F50D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D9375F92-06A5-621C-0EBE-839FCFFD8523}"/>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86916859-9312-FA60-FD91-15BCA7DA233F}"/>
                  </a:ext>
                </a:extLst>
              </p:cNvPr>
              <p:cNvSpPr txBox="1"/>
              <p:nvPr/>
            </p:nvSpPr>
            <p:spPr>
              <a:xfrm>
                <a:off x="6521873" y="5132338"/>
                <a:ext cx="5717356"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4"/>
                              </a:solidFill>
                              <a:latin typeface="Cambria Math" panose="02040503050406030204" pitchFamily="18" charset="0"/>
                            </a:rPr>
                          </m:ctrlPr>
                        </m:sSubPr>
                        <m:e>
                          <m:r>
                            <a:rPr lang="en-US" i="1">
                              <a:solidFill>
                                <a:schemeClr val="accent4"/>
                              </a:solidFill>
                              <a:latin typeface="Cambria Math" panose="02040503050406030204" pitchFamily="18" charset="0"/>
                            </a:rPr>
                            <m:t>𝑅𝑒𝑡</m:t>
                          </m:r>
                        </m:e>
                        <m:sub>
                          <m:r>
                            <a:rPr lang="en-US" i="1">
                              <a:solidFill>
                                <a:schemeClr val="accent4"/>
                              </a:solidFill>
                              <a:latin typeface="Cambria Math" panose="02040503050406030204" pitchFamily="18" charset="0"/>
                            </a:rPr>
                            <m:t>𝑡</m:t>
                          </m:r>
                          <m:r>
                            <a:rPr lang="en-US" i="1">
                              <a:solidFill>
                                <a:schemeClr val="accent4"/>
                              </a:solidFill>
                              <a:latin typeface="Cambria Math" panose="02040503050406030204" pitchFamily="18" charset="0"/>
                            </a:rPr>
                            <m:t>+1</m:t>
                          </m:r>
                        </m:sub>
                      </m:sSub>
                      <m:r>
                        <a:rPr lang="en-US" b="0" i="1" smtClean="0">
                          <a:latin typeface="Cambria Math" panose="02040503050406030204" pitchFamily="18" charset="0"/>
                        </a:rPr>
                        <m:t>=</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b="0" i="1" smtClean="0">
                              <a:latin typeface="Cambria Math" panose="02040503050406030204" pitchFamily="18" charset="0"/>
                            </a:rPr>
                            <m:t>+1</m:t>
                          </m:r>
                        </m:sub>
                      </m:sSub>
                      <m:r>
                        <a:rPr lang="es-ES_tradnl" i="1">
                          <a:latin typeface="Cambria Math" panose="02040503050406030204" pitchFamily="18" charset="0"/>
                        </a:rPr>
                        <m:t>+</m:t>
                      </m:r>
                      <m:r>
                        <a:rPr lang="es-ES_tradnl" i="1">
                          <a:latin typeface="Cambria Math" panose="02040503050406030204" pitchFamily="18" charset="0"/>
                          <a:ea typeface="Cambria Math" panose="02040503050406030204" pitchFamily="18" charset="0"/>
                        </a:rPr>
                        <m:t>𝛾</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+2</m:t>
                          </m:r>
                        </m:sub>
                      </m:sSub>
                      <m:r>
                        <a:rPr lang="es-ES_tradnl" i="1">
                          <a:latin typeface="Cambria Math" panose="02040503050406030204" pitchFamily="18" charset="0"/>
                        </a:rPr>
                        <m:t>+</m:t>
                      </m:r>
                      <m:sSup>
                        <m:sSupPr>
                          <m:ctrlPr>
                            <a:rPr lang="es-ES_tradnl" i="1">
                              <a:latin typeface="Cambria Math" panose="02040503050406030204" pitchFamily="18" charset="0"/>
                            </a:rPr>
                          </m:ctrlPr>
                        </m:sSupPr>
                        <m:e>
                          <m:r>
                            <a:rPr lang="es-ES_tradnl" i="1">
                              <a:latin typeface="Cambria Math" panose="02040503050406030204" pitchFamily="18" charset="0"/>
                              <a:ea typeface="Cambria Math" panose="02040503050406030204" pitchFamily="18" charset="0"/>
                            </a:rPr>
                            <m:t>𝛾</m:t>
                          </m:r>
                        </m:e>
                        <m:sup>
                          <m:r>
                            <a:rPr lang="es-ES_tradnl" i="1">
                              <a:latin typeface="Cambria Math" panose="02040503050406030204" pitchFamily="18" charset="0"/>
                            </a:rPr>
                            <m:t>2</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+3</m:t>
                          </m:r>
                        </m:sub>
                      </m:sSub>
                      <m:r>
                        <a:rPr lang="es-ES_tradnl" i="1">
                          <a:latin typeface="Cambria Math" panose="02040503050406030204" pitchFamily="18" charset="0"/>
                        </a:rPr>
                        <m:t>+…+</m:t>
                      </m:r>
                      <m:sSup>
                        <m:sSupPr>
                          <m:ctrlPr>
                            <a:rPr lang="es-ES_tradnl" i="1">
                              <a:latin typeface="Cambria Math" panose="02040503050406030204" pitchFamily="18" charset="0"/>
                            </a:rPr>
                          </m:ctrlPr>
                        </m:sSupPr>
                        <m:e>
                          <m:r>
                            <a:rPr lang="es-ES_tradnl" i="1">
                              <a:latin typeface="Cambria Math" panose="02040503050406030204" pitchFamily="18" charset="0"/>
                              <a:ea typeface="Cambria Math" panose="02040503050406030204" pitchFamily="18" charset="0"/>
                            </a:rPr>
                            <m:t>𝛾</m:t>
                          </m:r>
                        </m:e>
                        <m:sup>
                          <m:r>
                            <a:rPr lang="en-US" i="1">
                              <a:latin typeface="Cambria Math" panose="02040503050406030204" pitchFamily="18" charset="0"/>
                              <a:ea typeface="Cambria Math" panose="02040503050406030204" pitchFamily="18" charset="0"/>
                            </a:rPr>
                            <m:t>𝑡</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𝑛</m:t>
                          </m:r>
                          <m:r>
                            <a:rPr lang="en-US" b="0" i="1" smtClean="0">
                              <a:latin typeface="Cambria Math" panose="02040503050406030204" pitchFamily="18" charset="0"/>
                              <a:ea typeface="Cambria Math" panose="02040503050406030204" pitchFamily="18" charset="0"/>
                            </a:rPr>
                            <m:t>−1</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𝑛</m:t>
                          </m:r>
                        </m:sub>
                      </m:sSub>
                    </m:oMath>
                  </m:oMathPara>
                </a14:m>
                <a:endParaRPr lang="es-ES_tradnl" noProof="0" dirty="0"/>
              </a:p>
            </p:txBody>
          </p:sp>
        </mc:Choice>
        <mc:Fallback xmlns="">
          <p:sp>
            <p:nvSpPr>
              <p:cNvPr id="44" name="TextBox 43">
                <a:extLst>
                  <a:ext uri="{FF2B5EF4-FFF2-40B4-BE49-F238E27FC236}">
                    <a16:creationId xmlns:a16="http://schemas.microsoft.com/office/drawing/2014/main" id="{86916859-9312-FA60-FD91-15BCA7DA233F}"/>
                  </a:ext>
                </a:extLst>
              </p:cNvPr>
              <p:cNvSpPr txBox="1">
                <a:spLocks noRot="1" noChangeAspect="1" noMove="1" noResize="1" noEditPoints="1" noAdjustHandles="1" noChangeArrowheads="1" noChangeShapeType="1" noTextEdit="1"/>
              </p:cNvSpPr>
              <p:nvPr/>
            </p:nvSpPr>
            <p:spPr>
              <a:xfrm>
                <a:off x="6521873" y="5132338"/>
                <a:ext cx="5717356" cy="369332"/>
              </a:xfrm>
              <a:prstGeom prst="rect">
                <a:avLst/>
              </a:prstGeom>
              <a:blipFill>
                <a:blip r:embed="rId4"/>
                <a:stretch>
                  <a:fillRect b="-6667"/>
                </a:stretch>
              </a:blipFill>
            </p:spPr>
            <p:txBody>
              <a:bodyPr/>
              <a:lstStyle/>
              <a:p>
                <a:r>
                  <a:rPr lang="es-ES_tradnl">
                    <a:noFill/>
                  </a:rPr>
                  <a:t> </a:t>
                </a:r>
              </a:p>
            </p:txBody>
          </p:sp>
        </mc:Fallback>
      </mc:AlternateContent>
      <p:sp>
        <p:nvSpPr>
          <p:cNvPr id="16" name="Content Placeholder 3">
            <a:extLst>
              <a:ext uri="{FF2B5EF4-FFF2-40B4-BE49-F238E27FC236}">
                <a16:creationId xmlns:a16="http://schemas.microsoft.com/office/drawing/2014/main" id="{20F33239-B415-B268-13EA-1C5A65176929}"/>
              </a:ext>
            </a:extLst>
          </p:cNvPr>
          <p:cNvSpPr>
            <a:spLocks noGrp="1"/>
          </p:cNvSpPr>
          <p:nvPr>
            <p:ph idx="1"/>
          </p:nvPr>
        </p:nvSpPr>
        <p:spPr>
          <a:xfrm>
            <a:off x="800100" y="1721775"/>
            <a:ext cx="10452015" cy="2629789"/>
          </a:xfrm>
        </p:spPr>
        <p:txBody>
          <a:bodyPr>
            <a:normAutofit fontScale="92500"/>
          </a:bodyPr>
          <a:lstStyle/>
          <a:p>
            <a:pPr marL="0" indent="0">
              <a:buNone/>
            </a:pPr>
            <a:r>
              <a:rPr lang="es-ES_tradnl" noProof="0" dirty="0"/>
              <a:t>La ecuación de </a:t>
            </a:r>
            <a:r>
              <a:rPr lang="es-ES_tradnl" noProof="0" dirty="0" err="1"/>
              <a:t>Bellman</a:t>
            </a:r>
            <a:r>
              <a:rPr lang="es-ES_tradnl" noProof="0" dirty="0"/>
              <a:t> es un concepto central en el aprendizaje por refuerzo. </a:t>
            </a:r>
          </a:p>
          <a:p>
            <a:pPr marL="0" indent="0">
              <a:buNone/>
            </a:pPr>
            <a:r>
              <a:rPr lang="es-ES_tradnl" noProof="0" dirty="0"/>
              <a:t>Describe cómo el valor de estar en un estado determinado, bajo una política dada, se relaciona con:</a:t>
            </a:r>
          </a:p>
          <a:p>
            <a:r>
              <a:rPr lang="es-ES_tradnl" noProof="0" dirty="0"/>
              <a:t>La recompensa inmediata, y</a:t>
            </a:r>
          </a:p>
          <a:p>
            <a:r>
              <a:rPr lang="es-ES_tradnl" noProof="0" dirty="0"/>
              <a:t>El valor esperado del siguiente estado.</a:t>
            </a:r>
          </a:p>
          <a:p>
            <a:pPr marL="0" indent="0">
              <a:buNone/>
            </a:pPr>
            <a:r>
              <a:rPr lang="es-ES_tradnl" noProof="0" dirty="0"/>
              <a:t>Para calcular el valor de un estado </a:t>
            </a:r>
            <a:r>
              <a:rPr lang="es-ES_tradnl" noProof="0" dirty="0" err="1"/>
              <a:t>s</a:t>
            </a:r>
            <a:r>
              <a:rPr lang="es-ES_tradnl" baseline="-25000" noProof="0" dirty="0" err="1"/>
              <a:t>t</a:t>
            </a:r>
            <a:r>
              <a:rPr lang="es-ES_tradnl" noProof="0" dirty="0"/>
              <a:t>, V(</a:t>
            </a:r>
            <a:r>
              <a:rPr lang="es-ES_tradnl" noProof="0" dirty="0" err="1"/>
              <a:t>s</a:t>
            </a:r>
            <a:r>
              <a:rPr lang="es-ES_tradnl" baseline="-25000" noProof="0" dirty="0" err="1"/>
              <a:t>t</a:t>
            </a:r>
            <a:r>
              <a:rPr lang="es-ES_tradnl" noProof="0" dirty="0"/>
              <a:t>) , se utiliza la </a:t>
            </a:r>
            <a:r>
              <a:rPr lang="es-ES_tradnl" b="1" noProof="0" dirty="0">
                <a:solidFill>
                  <a:schemeClr val="accent4"/>
                </a:solidFill>
              </a:rPr>
              <a:t>suma ponderada </a:t>
            </a:r>
            <a:r>
              <a:rPr lang="es-ES_tradnl" noProof="0" dirty="0"/>
              <a:t>de las recompensas futuras (el retorno).</a:t>
            </a:r>
          </a:p>
        </p:txBody>
      </p:sp>
      <p:sp>
        <p:nvSpPr>
          <p:cNvPr id="17" name="Right Arrow 16">
            <a:extLst>
              <a:ext uri="{FF2B5EF4-FFF2-40B4-BE49-F238E27FC236}">
                <a16:creationId xmlns:a16="http://schemas.microsoft.com/office/drawing/2014/main" id="{2190B961-8578-7B78-AE95-3597FBA0B9AD}"/>
              </a:ext>
            </a:extLst>
          </p:cNvPr>
          <p:cNvSpPr/>
          <p:nvPr/>
        </p:nvSpPr>
        <p:spPr>
          <a:xfrm rot="16200000">
            <a:off x="2343431" y="5505210"/>
            <a:ext cx="604157" cy="375557"/>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DCF3FF99-0EA6-FF64-7355-F83F1DEBB131}"/>
                  </a:ext>
                </a:extLst>
              </p:cNvPr>
              <p:cNvSpPr txBox="1"/>
              <p:nvPr/>
            </p:nvSpPr>
            <p:spPr>
              <a:xfrm>
                <a:off x="6521873" y="4570075"/>
                <a:ext cx="5146289"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𝑅𝑒𝑡</m:t>
                          </m:r>
                        </m:e>
                        <m:sub>
                          <m:r>
                            <a:rPr lang="en-US" i="1">
                              <a:solidFill>
                                <a:schemeClr val="accent1"/>
                              </a:solidFill>
                              <a:latin typeface="Cambria Math" panose="02040503050406030204" pitchFamily="18" charset="0"/>
                            </a:rPr>
                            <m:t>𝑡</m:t>
                          </m:r>
                        </m:sub>
                      </m:sSub>
                      <m:r>
                        <a:rPr lang="en-US" b="0" i="1" smtClean="0">
                          <a:latin typeface="Cambria Math" panose="02040503050406030204" pitchFamily="18" charset="0"/>
                        </a:rPr>
                        <m:t>=</m:t>
                      </m:r>
                      <m:sSub>
                        <m:sSubPr>
                          <m:ctrlPr>
                            <a:rPr lang="es-ES_tradnl" b="0" i="1" smtClean="0">
                              <a:latin typeface="Cambria Math" panose="02040503050406030204" pitchFamily="18" charset="0"/>
                            </a:rPr>
                          </m:ctrlPr>
                        </m:sSubPr>
                        <m:e>
                          <m:r>
                            <a:rPr lang="es-ES_tradnl" b="0" i="1" smtClean="0">
                              <a:latin typeface="Cambria Math" panose="02040503050406030204" pitchFamily="18" charset="0"/>
                            </a:rPr>
                            <m:t>𝑟</m:t>
                          </m:r>
                        </m:e>
                        <m:sub>
                          <m:r>
                            <a:rPr lang="en-US" b="0" i="1" smtClean="0">
                              <a:latin typeface="Cambria Math" panose="02040503050406030204" pitchFamily="18" charset="0"/>
                            </a:rPr>
                            <m:t>𝑡</m:t>
                          </m:r>
                        </m:sub>
                      </m:sSub>
                      <m:r>
                        <a:rPr lang="es-ES_tradnl" b="0" i="1" smtClean="0">
                          <a:latin typeface="Cambria Math" panose="02040503050406030204" pitchFamily="18" charset="0"/>
                        </a:rPr>
                        <m:t>+</m:t>
                      </m:r>
                      <m:r>
                        <a:rPr lang="es-ES_tradnl" i="1" smtClean="0">
                          <a:latin typeface="Cambria Math" panose="02040503050406030204" pitchFamily="18" charset="0"/>
                          <a:ea typeface="Cambria Math" panose="02040503050406030204" pitchFamily="18" charset="0"/>
                        </a:rPr>
                        <m:t>𝛾</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b="0" i="1" smtClean="0">
                              <a:latin typeface="Cambria Math" panose="02040503050406030204" pitchFamily="18" charset="0"/>
                            </a:rPr>
                            <m:t>+1</m:t>
                          </m:r>
                        </m:sub>
                      </m:sSub>
                      <m:r>
                        <a:rPr lang="es-ES_tradnl" b="0" i="1" smtClean="0">
                          <a:latin typeface="Cambria Math" panose="02040503050406030204" pitchFamily="18" charset="0"/>
                        </a:rPr>
                        <m:t>+</m:t>
                      </m:r>
                      <m:sSup>
                        <m:sSupPr>
                          <m:ctrlPr>
                            <a:rPr lang="es-ES_tradnl" b="0" i="1" smtClean="0">
                              <a:latin typeface="Cambria Math" panose="02040503050406030204" pitchFamily="18" charset="0"/>
                            </a:rPr>
                          </m:ctrlPr>
                        </m:sSupPr>
                        <m:e>
                          <m:r>
                            <a:rPr lang="es-ES_tradnl" i="1" smtClean="0">
                              <a:latin typeface="Cambria Math" panose="02040503050406030204" pitchFamily="18" charset="0"/>
                              <a:ea typeface="Cambria Math" panose="02040503050406030204" pitchFamily="18" charset="0"/>
                            </a:rPr>
                            <m:t>𝛾</m:t>
                          </m:r>
                        </m:e>
                        <m:sup>
                          <m:r>
                            <a:rPr lang="es-ES_tradnl" b="0" i="1" smtClean="0">
                              <a:latin typeface="Cambria Math" panose="02040503050406030204" pitchFamily="18" charset="0"/>
                            </a:rPr>
                            <m:t>2</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+2</m:t>
                          </m:r>
                        </m:sub>
                      </m:sSub>
                      <m:r>
                        <a:rPr lang="es-ES_tradnl" b="0" i="1" smtClean="0">
                          <a:latin typeface="Cambria Math" panose="02040503050406030204" pitchFamily="18" charset="0"/>
                        </a:rPr>
                        <m:t>+…+</m:t>
                      </m:r>
                      <m:sSup>
                        <m:sSupPr>
                          <m:ctrlPr>
                            <a:rPr lang="es-ES_tradnl" i="1" smtClean="0">
                              <a:latin typeface="Cambria Math" panose="02040503050406030204" pitchFamily="18" charset="0"/>
                            </a:rPr>
                          </m:ctrlPr>
                        </m:sSupPr>
                        <m:e>
                          <m:r>
                            <a:rPr lang="es-ES_tradnl" i="1" smtClean="0">
                              <a:latin typeface="Cambria Math" panose="02040503050406030204" pitchFamily="18" charset="0"/>
                              <a:ea typeface="Cambria Math" panose="02040503050406030204" pitchFamily="18" charset="0"/>
                            </a:rPr>
                            <m:t>𝛾</m:t>
                          </m:r>
                        </m:e>
                        <m:sup>
                          <m:r>
                            <a:rPr lang="en-US" b="0" i="1" smtClean="0">
                              <a:latin typeface="Cambria Math" panose="02040503050406030204" pitchFamily="18" charset="0"/>
                              <a:ea typeface="Cambria Math" panose="02040503050406030204" pitchFamily="18" charset="0"/>
                            </a:rPr>
                            <m:t>𝑡</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𝑛</m:t>
                          </m:r>
                        </m:sup>
                      </m:sSup>
                      <m:sSub>
                        <m:sSubPr>
                          <m:ctrlPr>
                            <a:rPr lang="es-ES_tradnl" i="1" smtClean="0">
                              <a:latin typeface="Cambria Math" panose="02040503050406030204" pitchFamily="18" charset="0"/>
                            </a:rPr>
                          </m:ctrlPr>
                        </m:sSubPr>
                        <m:e>
                          <m:r>
                            <a:rPr lang="es-ES_tradnl" i="1" smtClean="0">
                              <a:latin typeface="Cambria Math" panose="02040503050406030204" pitchFamily="18" charset="0"/>
                            </a:rPr>
                            <m:t>𝑟</m:t>
                          </m:r>
                        </m:e>
                        <m:sub>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𝑛</m:t>
                          </m:r>
                        </m:sub>
                      </m:sSub>
                    </m:oMath>
                  </m:oMathPara>
                </a14:m>
                <a:endParaRPr lang="es-ES_tradnl" noProof="0" dirty="0"/>
              </a:p>
            </p:txBody>
          </p:sp>
        </mc:Choice>
        <mc:Fallback xmlns="">
          <p:sp>
            <p:nvSpPr>
              <p:cNvPr id="18" name="TextBox 17">
                <a:extLst>
                  <a:ext uri="{FF2B5EF4-FFF2-40B4-BE49-F238E27FC236}">
                    <a16:creationId xmlns:a16="http://schemas.microsoft.com/office/drawing/2014/main" id="{DCF3FF99-0EA6-FF64-7355-F83F1DEBB131}"/>
                  </a:ext>
                </a:extLst>
              </p:cNvPr>
              <p:cNvSpPr txBox="1">
                <a:spLocks noRot="1" noChangeAspect="1" noMove="1" noResize="1" noEditPoints="1" noAdjustHandles="1" noChangeArrowheads="1" noChangeShapeType="1" noTextEdit="1"/>
              </p:cNvSpPr>
              <p:nvPr/>
            </p:nvSpPr>
            <p:spPr>
              <a:xfrm>
                <a:off x="6521873" y="4570075"/>
                <a:ext cx="5146289" cy="369332"/>
              </a:xfrm>
              <a:prstGeom prst="rect">
                <a:avLst/>
              </a:prstGeom>
              <a:blipFill>
                <a:blip r:embed="rId5"/>
                <a:stretch>
                  <a:fillRect b="-10345"/>
                </a:stretch>
              </a:blipFill>
            </p:spPr>
            <p:txBody>
              <a:bodyPr/>
              <a:lstStyle/>
              <a:p>
                <a:r>
                  <a:rPr lang="es-ES_tradnl">
                    <a:noFill/>
                  </a:rPr>
                  <a:t> </a:t>
                </a:r>
              </a:p>
            </p:txBody>
          </p:sp>
        </mc:Fallback>
      </mc:AlternateContent>
      <p:sp>
        <p:nvSpPr>
          <p:cNvPr id="19" name="Oval 18">
            <a:extLst>
              <a:ext uri="{FF2B5EF4-FFF2-40B4-BE49-F238E27FC236}">
                <a16:creationId xmlns:a16="http://schemas.microsoft.com/office/drawing/2014/main" id="{AF63E68A-E286-B948-3248-67EAA6FD1B5D}"/>
              </a:ext>
            </a:extLst>
          </p:cNvPr>
          <p:cNvSpPr/>
          <p:nvPr/>
        </p:nvSpPr>
        <p:spPr>
          <a:xfrm>
            <a:off x="500979"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err="1"/>
              <a:t>s</a:t>
            </a:r>
            <a:r>
              <a:rPr lang="es-ES_tradnl" sz="2000" baseline="-25000" dirty="0" err="1"/>
              <a:t>t</a:t>
            </a:r>
            <a:endParaRPr lang="es-ES_tradnl" sz="1400" baseline="-25000" dirty="0"/>
          </a:p>
        </p:txBody>
      </p:sp>
      <p:cxnSp>
        <p:nvCxnSpPr>
          <p:cNvPr id="20" name="Straight Arrow Connector 19">
            <a:extLst>
              <a:ext uri="{FF2B5EF4-FFF2-40B4-BE49-F238E27FC236}">
                <a16:creationId xmlns:a16="http://schemas.microsoft.com/office/drawing/2014/main" id="{C3BA7AA0-C081-CA93-279A-092EF54448AD}"/>
              </a:ext>
            </a:extLst>
          </p:cNvPr>
          <p:cNvCxnSpPr>
            <a:cxnSpLocks/>
            <a:endCxn id="21" idx="2"/>
          </p:cNvCxnSpPr>
          <p:nvPr/>
        </p:nvCxnSpPr>
        <p:spPr>
          <a:xfrm>
            <a:off x="1259779"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5879487A-DF9C-A46C-B42C-08740C051FF2}"/>
              </a:ext>
            </a:extLst>
          </p:cNvPr>
          <p:cNvSpPr/>
          <p:nvPr/>
        </p:nvSpPr>
        <p:spPr>
          <a:xfrm>
            <a:off x="2266110"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a:t>s</a:t>
            </a:r>
            <a:r>
              <a:rPr lang="es-ES_tradnl" sz="2000" baseline="-25000" dirty="0"/>
              <a:t>t+1</a:t>
            </a:r>
            <a:endParaRPr lang="es-ES_tradnl" sz="1400" baseline="-25000" dirty="0"/>
          </a:p>
        </p:txBody>
      </p:sp>
      <p:cxnSp>
        <p:nvCxnSpPr>
          <p:cNvPr id="22" name="Straight Arrow Connector 21">
            <a:extLst>
              <a:ext uri="{FF2B5EF4-FFF2-40B4-BE49-F238E27FC236}">
                <a16:creationId xmlns:a16="http://schemas.microsoft.com/office/drawing/2014/main" id="{0562D326-D35A-3C8A-CA0B-1DB25620FB02}"/>
              </a:ext>
            </a:extLst>
          </p:cNvPr>
          <p:cNvCxnSpPr>
            <a:cxnSpLocks/>
          </p:cNvCxnSpPr>
          <p:nvPr/>
        </p:nvCxnSpPr>
        <p:spPr>
          <a:xfrm>
            <a:off x="3016787"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06F5E5E1-BCB0-4041-2148-5B79619299AC}"/>
                  </a:ext>
                </a:extLst>
              </p:cNvPr>
              <p:cNvSpPr txBox="1"/>
              <p:nvPr/>
            </p:nvSpPr>
            <p:spPr>
              <a:xfrm>
                <a:off x="1384876" y="4570075"/>
                <a:ext cx="758801"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𝑡</m:t>
                    </m:r>
                  </m:oMath>
                </a14:m>
                <a:endParaRPr lang="es-ES_tradnl" sz="2000" i="1" baseline="-25000" dirty="0">
                  <a:solidFill>
                    <a:srgbClr val="FFC000"/>
                  </a:solidFill>
                </a:endParaRPr>
              </a:p>
            </p:txBody>
          </p:sp>
        </mc:Choice>
        <mc:Fallback xmlns="">
          <p:sp>
            <p:nvSpPr>
              <p:cNvPr id="23" name="TextBox 22">
                <a:extLst>
                  <a:ext uri="{FF2B5EF4-FFF2-40B4-BE49-F238E27FC236}">
                    <a16:creationId xmlns:a16="http://schemas.microsoft.com/office/drawing/2014/main" id="{06F5E5E1-BCB0-4041-2148-5B79619299AC}"/>
                  </a:ext>
                </a:extLst>
              </p:cNvPr>
              <p:cNvSpPr txBox="1">
                <a:spLocks noRot="1" noChangeAspect="1" noMove="1" noResize="1" noEditPoints="1" noAdjustHandles="1" noChangeArrowheads="1" noChangeShapeType="1" noTextEdit="1"/>
              </p:cNvSpPr>
              <p:nvPr/>
            </p:nvSpPr>
            <p:spPr>
              <a:xfrm>
                <a:off x="1384876" y="4570075"/>
                <a:ext cx="758801" cy="400110"/>
              </a:xfrm>
              <a:prstGeom prst="rect">
                <a:avLst/>
              </a:prstGeom>
              <a:blipFill>
                <a:blip r:embed="rId6"/>
                <a:stretch>
                  <a:fillRect l="-6557" t="-9375" b="-25000"/>
                </a:stretch>
              </a:blipFill>
            </p:spPr>
            <p:txBody>
              <a:bodyPr/>
              <a:lstStyle/>
              <a:p>
                <a:r>
                  <a:rPr lang="es-ES_tradnl">
                    <a:noFill/>
                  </a:rPr>
                  <a:t> </a:t>
                </a:r>
              </a:p>
            </p:txBody>
          </p:sp>
        </mc:Fallback>
      </mc:AlternateContent>
      <p:cxnSp>
        <p:nvCxnSpPr>
          <p:cNvPr id="24" name="Straight Arrow Connector 23">
            <a:extLst>
              <a:ext uri="{FF2B5EF4-FFF2-40B4-BE49-F238E27FC236}">
                <a16:creationId xmlns:a16="http://schemas.microsoft.com/office/drawing/2014/main" id="{411F766F-7BBE-4546-60C7-FF604B8A3498}"/>
              </a:ext>
            </a:extLst>
          </p:cNvPr>
          <p:cNvCxnSpPr>
            <a:cxnSpLocks/>
          </p:cNvCxnSpPr>
          <p:nvPr/>
        </p:nvCxnSpPr>
        <p:spPr>
          <a:xfrm>
            <a:off x="4559517" y="495655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301B737C-54F8-3035-842B-DD774595AAD5}"/>
              </a:ext>
            </a:extLst>
          </p:cNvPr>
          <p:cNvSpPr/>
          <p:nvPr/>
        </p:nvSpPr>
        <p:spPr>
          <a:xfrm>
            <a:off x="5565848" y="4627099"/>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dirty="0" err="1">
                <a:solidFill>
                  <a:sysClr val="windowText" lastClr="000000"/>
                </a:solidFill>
              </a:rPr>
              <a:t>s</a:t>
            </a:r>
            <a:r>
              <a:rPr lang="es-ES_tradnl" sz="2000" baseline="-25000" dirty="0" err="1">
                <a:solidFill>
                  <a:sysClr val="windowText" lastClr="000000"/>
                </a:solidFill>
              </a:rPr>
              <a:t>f</a:t>
            </a:r>
            <a:endParaRPr lang="es-ES_tradnl" sz="2400" dirty="0">
              <a:solidFill>
                <a:sysClr val="windowText" lastClr="000000"/>
              </a:solidFill>
            </a:endParaRPr>
          </a:p>
        </p:txBody>
      </p:sp>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70A03F4B-9827-0A3E-640E-3A75DEE5F483}"/>
                  </a:ext>
                </a:extLst>
              </p:cNvPr>
              <p:cNvSpPr txBox="1"/>
              <p:nvPr/>
            </p:nvSpPr>
            <p:spPr>
              <a:xfrm>
                <a:off x="3058970" y="4570075"/>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1</m:t>
                    </m:r>
                  </m:oMath>
                </a14:m>
                <a:endParaRPr lang="es-ES_tradnl" sz="1400" i="1" baseline="-25000" dirty="0"/>
              </a:p>
            </p:txBody>
          </p:sp>
        </mc:Choice>
        <mc:Fallback xmlns="">
          <p:sp>
            <p:nvSpPr>
              <p:cNvPr id="26" name="TextBox 25">
                <a:extLst>
                  <a:ext uri="{FF2B5EF4-FFF2-40B4-BE49-F238E27FC236}">
                    <a16:creationId xmlns:a16="http://schemas.microsoft.com/office/drawing/2014/main" id="{70A03F4B-9827-0A3E-640E-3A75DEE5F483}"/>
                  </a:ext>
                </a:extLst>
              </p:cNvPr>
              <p:cNvSpPr txBox="1">
                <a:spLocks noRot="1" noChangeAspect="1" noMove="1" noResize="1" noEditPoints="1" noAdjustHandles="1" noChangeArrowheads="1" noChangeShapeType="1" noTextEdit="1"/>
              </p:cNvSpPr>
              <p:nvPr/>
            </p:nvSpPr>
            <p:spPr>
              <a:xfrm>
                <a:off x="3058970" y="4570075"/>
                <a:ext cx="921965" cy="400110"/>
              </a:xfrm>
              <a:prstGeom prst="rect">
                <a:avLst/>
              </a:prstGeom>
              <a:blipFill>
                <a:blip r:embed="rId7"/>
                <a:stretch>
                  <a:fillRect l="-6757"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3F7ABF64-3B52-4263-79FF-4E133217C20C}"/>
                  </a:ext>
                </a:extLst>
              </p:cNvPr>
              <p:cNvSpPr txBox="1"/>
              <p:nvPr/>
            </p:nvSpPr>
            <p:spPr>
              <a:xfrm>
                <a:off x="4559517" y="4546471"/>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n</m:t>
                    </m:r>
                  </m:oMath>
                </a14:m>
                <a:endParaRPr lang="es-ES_tradnl" sz="1400" i="1" baseline="-25000" dirty="0"/>
              </a:p>
            </p:txBody>
          </p:sp>
        </mc:Choice>
        <mc:Fallback xmlns="">
          <p:sp>
            <p:nvSpPr>
              <p:cNvPr id="29" name="TextBox 28">
                <a:extLst>
                  <a:ext uri="{FF2B5EF4-FFF2-40B4-BE49-F238E27FC236}">
                    <a16:creationId xmlns:a16="http://schemas.microsoft.com/office/drawing/2014/main" id="{3F7ABF64-3B52-4263-79FF-4E133217C20C}"/>
                  </a:ext>
                </a:extLst>
              </p:cNvPr>
              <p:cNvSpPr txBox="1">
                <a:spLocks noRot="1" noChangeAspect="1" noMove="1" noResize="1" noEditPoints="1" noAdjustHandles="1" noChangeArrowheads="1" noChangeShapeType="1" noTextEdit="1"/>
              </p:cNvSpPr>
              <p:nvPr/>
            </p:nvSpPr>
            <p:spPr>
              <a:xfrm>
                <a:off x="4559517" y="4546471"/>
                <a:ext cx="921965" cy="400110"/>
              </a:xfrm>
              <a:prstGeom prst="rect">
                <a:avLst/>
              </a:prstGeom>
              <a:blipFill>
                <a:blip r:embed="rId8"/>
                <a:stretch>
                  <a:fillRect l="-8219" t="-9375" b="-25000"/>
                </a:stretch>
              </a:blipFill>
            </p:spPr>
            <p:txBody>
              <a:bodyPr/>
              <a:lstStyle/>
              <a:p>
                <a:r>
                  <a:rPr lang="es-ES_tradnl">
                    <a:noFill/>
                  </a:rPr>
                  <a:t> </a:t>
                </a:r>
              </a:p>
            </p:txBody>
          </p:sp>
        </mc:Fallback>
      </mc:AlternateContent>
      <p:sp>
        <p:nvSpPr>
          <p:cNvPr id="30" name="TextBox 29">
            <a:extLst>
              <a:ext uri="{FF2B5EF4-FFF2-40B4-BE49-F238E27FC236}">
                <a16:creationId xmlns:a16="http://schemas.microsoft.com/office/drawing/2014/main" id="{545E4AF0-A842-A541-05A1-09041D7A38A6}"/>
              </a:ext>
            </a:extLst>
          </p:cNvPr>
          <p:cNvSpPr txBox="1"/>
          <p:nvPr/>
        </p:nvSpPr>
        <p:spPr>
          <a:xfrm>
            <a:off x="4067074" y="4632110"/>
            <a:ext cx="492443" cy="461665"/>
          </a:xfrm>
          <a:prstGeom prst="rect">
            <a:avLst/>
          </a:prstGeom>
          <a:noFill/>
        </p:spPr>
        <p:txBody>
          <a:bodyPr wrap="none" rtlCol="0">
            <a:spAutoFit/>
          </a:bodyPr>
          <a:lstStyle/>
          <a:p>
            <a:r>
              <a:rPr lang="es-ES_tradnl" sz="2400" dirty="0"/>
              <a:t>…</a:t>
            </a:r>
            <a:endParaRPr lang="es-ES_tradnl" sz="2000" dirty="0"/>
          </a:p>
        </p:txBody>
      </p:sp>
    </p:spTree>
    <p:extLst>
      <p:ext uri="{BB962C8B-B14F-4D97-AF65-F5344CB8AC3E}">
        <p14:creationId xmlns:p14="http://schemas.microsoft.com/office/powerpoint/2010/main" val="25959183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E7F34D-C930-8CF8-AAC2-0FB401ED68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7744FF-F157-1E96-6768-755508C4C8D3}"/>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AD8CD397-685C-02AF-35D1-0BB35750872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1442B7CD-591C-6211-7461-6E104D3522A4}"/>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3">
            <a:extLst>
              <a:ext uri="{FF2B5EF4-FFF2-40B4-BE49-F238E27FC236}">
                <a16:creationId xmlns:a16="http://schemas.microsoft.com/office/drawing/2014/main" id="{5BFDC6E4-0354-2F19-67A5-DEA553228AB0}"/>
              </a:ext>
            </a:extLst>
          </p:cNvPr>
          <p:cNvSpPr>
            <a:spLocks noGrp="1"/>
          </p:cNvSpPr>
          <p:nvPr>
            <p:ph idx="1"/>
          </p:nvPr>
        </p:nvSpPr>
        <p:spPr>
          <a:xfrm>
            <a:off x="800100" y="1721775"/>
            <a:ext cx="10452015" cy="2629789"/>
          </a:xfrm>
        </p:spPr>
        <p:txBody>
          <a:bodyPr>
            <a:normAutofit fontScale="92500"/>
          </a:bodyPr>
          <a:lstStyle/>
          <a:p>
            <a:pPr marL="0" indent="0">
              <a:buNone/>
            </a:pPr>
            <a:r>
              <a:rPr lang="es-ES_tradnl" noProof="0" dirty="0"/>
              <a:t>La ecuación de </a:t>
            </a:r>
            <a:r>
              <a:rPr lang="es-ES_tradnl" noProof="0" dirty="0" err="1"/>
              <a:t>Bellman</a:t>
            </a:r>
            <a:r>
              <a:rPr lang="es-ES_tradnl" noProof="0" dirty="0"/>
              <a:t> es un concepto central en el aprendizaje por refuerzo. </a:t>
            </a:r>
          </a:p>
          <a:p>
            <a:pPr marL="0" indent="0">
              <a:buNone/>
            </a:pPr>
            <a:r>
              <a:rPr lang="es-ES_tradnl" noProof="0" dirty="0"/>
              <a:t>Describe cómo el valor de estar en un estado determinado, bajo una política dada, se relaciona con:</a:t>
            </a:r>
          </a:p>
          <a:p>
            <a:r>
              <a:rPr lang="es-ES_tradnl" noProof="0" dirty="0"/>
              <a:t>La recompensa inmediata, y</a:t>
            </a:r>
          </a:p>
          <a:p>
            <a:r>
              <a:rPr lang="es-ES_tradnl" noProof="0" dirty="0"/>
              <a:t>El valor esperado del siguiente estado.</a:t>
            </a:r>
          </a:p>
          <a:p>
            <a:pPr marL="0" indent="0">
              <a:buNone/>
            </a:pPr>
            <a:r>
              <a:rPr lang="es-ES_tradnl" noProof="0" dirty="0"/>
              <a:t>Para calcular el valor de un estado </a:t>
            </a:r>
            <a:r>
              <a:rPr lang="es-ES_tradnl" noProof="0" dirty="0" err="1"/>
              <a:t>s</a:t>
            </a:r>
            <a:r>
              <a:rPr lang="es-ES_tradnl" baseline="-25000" noProof="0" dirty="0" err="1"/>
              <a:t>t</a:t>
            </a:r>
            <a:r>
              <a:rPr lang="es-ES_tradnl" noProof="0" dirty="0"/>
              <a:t>, V(</a:t>
            </a:r>
            <a:r>
              <a:rPr lang="es-ES_tradnl" noProof="0" dirty="0" err="1"/>
              <a:t>s</a:t>
            </a:r>
            <a:r>
              <a:rPr lang="es-ES_tradnl" baseline="-25000" noProof="0" dirty="0" err="1"/>
              <a:t>t</a:t>
            </a:r>
            <a:r>
              <a:rPr lang="es-ES_tradnl" noProof="0" dirty="0"/>
              <a:t>) , se utiliza la </a:t>
            </a:r>
            <a:r>
              <a:rPr lang="es-ES_tradnl" b="1" noProof="0" dirty="0">
                <a:solidFill>
                  <a:schemeClr val="accent4"/>
                </a:solidFill>
              </a:rPr>
              <a:t>suma ponderada </a:t>
            </a:r>
            <a:r>
              <a:rPr lang="es-ES_tradnl" noProof="0" dirty="0"/>
              <a:t>de las recompensas futuras (el retorno).</a:t>
            </a: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6A5C65E2-CB7D-7EBD-990F-6814E90718BD}"/>
                  </a:ext>
                </a:extLst>
              </p:cNvPr>
              <p:cNvSpPr txBox="1"/>
              <p:nvPr/>
            </p:nvSpPr>
            <p:spPr>
              <a:xfrm>
                <a:off x="6521873" y="5132338"/>
                <a:ext cx="5717356"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4"/>
                              </a:solidFill>
                              <a:latin typeface="Cambria Math" panose="02040503050406030204" pitchFamily="18" charset="0"/>
                            </a:rPr>
                          </m:ctrlPr>
                        </m:sSubPr>
                        <m:e>
                          <m:r>
                            <a:rPr lang="en-US" i="1">
                              <a:solidFill>
                                <a:schemeClr val="accent4"/>
                              </a:solidFill>
                              <a:latin typeface="Cambria Math" panose="02040503050406030204" pitchFamily="18" charset="0"/>
                            </a:rPr>
                            <m:t>𝑅𝑒𝑡</m:t>
                          </m:r>
                        </m:e>
                        <m:sub>
                          <m:r>
                            <a:rPr lang="en-US" i="1">
                              <a:solidFill>
                                <a:schemeClr val="accent4"/>
                              </a:solidFill>
                              <a:latin typeface="Cambria Math" panose="02040503050406030204" pitchFamily="18" charset="0"/>
                            </a:rPr>
                            <m:t>𝑡</m:t>
                          </m:r>
                          <m:r>
                            <a:rPr lang="en-US" i="1">
                              <a:solidFill>
                                <a:schemeClr val="accent4"/>
                              </a:solidFill>
                              <a:latin typeface="Cambria Math" panose="02040503050406030204" pitchFamily="18" charset="0"/>
                            </a:rPr>
                            <m:t>+1</m:t>
                          </m:r>
                        </m:sub>
                      </m:sSub>
                      <m:r>
                        <a:rPr lang="en-US" b="0" i="1" smtClean="0">
                          <a:latin typeface="Cambria Math" panose="02040503050406030204" pitchFamily="18" charset="0"/>
                        </a:rPr>
                        <m:t>=</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b="0" i="1" smtClean="0">
                              <a:latin typeface="Cambria Math" panose="02040503050406030204" pitchFamily="18" charset="0"/>
                            </a:rPr>
                            <m:t>+1</m:t>
                          </m:r>
                        </m:sub>
                      </m:sSub>
                      <m:r>
                        <a:rPr lang="es-ES_tradnl" i="1">
                          <a:latin typeface="Cambria Math" panose="02040503050406030204" pitchFamily="18" charset="0"/>
                        </a:rPr>
                        <m:t>+</m:t>
                      </m:r>
                      <m:r>
                        <a:rPr lang="es-ES_tradnl" i="1">
                          <a:latin typeface="Cambria Math" panose="02040503050406030204" pitchFamily="18" charset="0"/>
                          <a:ea typeface="Cambria Math" panose="02040503050406030204" pitchFamily="18" charset="0"/>
                        </a:rPr>
                        <m:t>𝛾</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+2</m:t>
                          </m:r>
                        </m:sub>
                      </m:sSub>
                      <m:r>
                        <a:rPr lang="es-ES_tradnl" i="1">
                          <a:latin typeface="Cambria Math" panose="02040503050406030204" pitchFamily="18" charset="0"/>
                        </a:rPr>
                        <m:t>+</m:t>
                      </m:r>
                      <m:sSup>
                        <m:sSupPr>
                          <m:ctrlPr>
                            <a:rPr lang="es-ES_tradnl" i="1">
                              <a:latin typeface="Cambria Math" panose="02040503050406030204" pitchFamily="18" charset="0"/>
                            </a:rPr>
                          </m:ctrlPr>
                        </m:sSupPr>
                        <m:e>
                          <m:r>
                            <a:rPr lang="es-ES_tradnl" i="1">
                              <a:latin typeface="Cambria Math" panose="02040503050406030204" pitchFamily="18" charset="0"/>
                              <a:ea typeface="Cambria Math" panose="02040503050406030204" pitchFamily="18" charset="0"/>
                            </a:rPr>
                            <m:t>𝛾</m:t>
                          </m:r>
                        </m:e>
                        <m:sup>
                          <m:r>
                            <a:rPr lang="es-ES_tradnl" i="1">
                              <a:latin typeface="Cambria Math" panose="02040503050406030204" pitchFamily="18" charset="0"/>
                            </a:rPr>
                            <m:t>2</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+3</m:t>
                          </m:r>
                        </m:sub>
                      </m:sSub>
                      <m:r>
                        <a:rPr lang="es-ES_tradnl" i="1">
                          <a:latin typeface="Cambria Math" panose="02040503050406030204" pitchFamily="18" charset="0"/>
                        </a:rPr>
                        <m:t>+…+</m:t>
                      </m:r>
                      <m:sSup>
                        <m:sSupPr>
                          <m:ctrlPr>
                            <a:rPr lang="es-ES_tradnl" i="1">
                              <a:latin typeface="Cambria Math" panose="02040503050406030204" pitchFamily="18" charset="0"/>
                            </a:rPr>
                          </m:ctrlPr>
                        </m:sSupPr>
                        <m:e>
                          <m:r>
                            <a:rPr lang="es-ES_tradnl" i="1">
                              <a:latin typeface="Cambria Math" panose="02040503050406030204" pitchFamily="18" charset="0"/>
                              <a:ea typeface="Cambria Math" panose="02040503050406030204" pitchFamily="18" charset="0"/>
                            </a:rPr>
                            <m:t>𝛾</m:t>
                          </m:r>
                        </m:e>
                        <m:sup>
                          <m:r>
                            <a:rPr lang="en-US" i="1">
                              <a:latin typeface="Cambria Math" panose="02040503050406030204" pitchFamily="18" charset="0"/>
                              <a:ea typeface="Cambria Math" panose="02040503050406030204" pitchFamily="18" charset="0"/>
                            </a:rPr>
                            <m:t>𝑡</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𝑛</m:t>
                          </m:r>
                          <m:r>
                            <a:rPr lang="en-US" b="0" i="1" smtClean="0">
                              <a:latin typeface="Cambria Math" panose="02040503050406030204" pitchFamily="18" charset="0"/>
                              <a:ea typeface="Cambria Math" panose="02040503050406030204" pitchFamily="18" charset="0"/>
                            </a:rPr>
                            <m:t>−1</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𝑛</m:t>
                          </m:r>
                        </m:sub>
                      </m:sSub>
                    </m:oMath>
                  </m:oMathPara>
                </a14:m>
                <a:endParaRPr lang="es-ES_tradnl" noProof="0" dirty="0"/>
              </a:p>
            </p:txBody>
          </p:sp>
        </mc:Choice>
        <mc:Fallback xmlns="">
          <p:sp>
            <p:nvSpPr>
              <p:cNvPr id="12" name="TextBox 11">
                <a:extLst>
                  <a:ext uri="{FF2B5EF4-FFF2-40B4-BE49-F238E27FC236}">
                    <a16:creationId xmlns:a16="http://schemas.microsoft.com/office/drawing/2014/main" id="{6A5C65E2-CB7D-7EBD-990F-6814E90718BD}"/>
                  </a:ext>
                </a:extLst>
              </p:cNvPr>
              <p:cNvSpPr txBox="1">
                <a:spLocks noRot="1" noChangeAspect="1" noMove="1" noResize="1" noEditPoints="1" noAdjustHandles="1" noChangeArrowheads="1" noChangeShapeType="1" noTextEdit="1"/>
              </p:cNvSpPr>
              <p:nvPr/>
            </p:nvSpPr>
            <p:spPr>
              <a:xfrm>
                <a:off x="6521873" y="5132338"/>
                <a:ext cx="5717356" cy="369332"/>
              </a:xfrm>
              <a:prstGeom prst="rect">
                <a:avLst/>
              </a:prstGeom>
              <a:blipFill>
                <a:blip r:embed="rId4"/>
                <a:stretch>
                  <a:fillRect b="-6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673A682A-CCDF-96D4-CEA8-6BC9AB322CC3}"/>
                  </a:ext>
                </a:extLst>
              </p:cNvPr>
              <p:cNvSpPr txBox="1"/>
              <p:nvPr/>
            </p:nvSpPr>
            <p:spPr>
              <a:xfrm>
                <a:off x="6521873" y="4570075"/>
                <a:ext cx="5146289"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𝑅𝑒𝑡</m:t>
                          </m:r>
                        </m:e>
                        <m:sub>
                          <m:r>
                            <a:rPr lang="en-US" i="1">
                              <a:solidFill>
                                <a:schemeClr val="accent1"/>
                              </a:solidFill>
                              <a:latin typeface="Cambria Math" panose="02040503050406030204" pitchFamily="18" charset="0"/>
                            </a:rPr>
                            <m:t>𝑡</m:t>
                          </m:r>
                        </m:sub>
                      </m:sSub>
                      <m:r>
                        <a:rPr lang="en-US" b="0" i="1" smtClean="0">
                          <a:latin typeface="Cambria Math" panose="02040503050406030204" pitchFamily="18" charset="0"/>
                        </a:rPr>
                        <m:t>=</m:t>
                      </m:r>
                      <m:sSub>
                        <m:sSubPr>
                          <m:ctrlPr>
                            <a:rPr lang="es-ES_tradnl" b="0" i="1" smtClean="0">
                              <a:latin typeface="Cambria Math" panose="02040503050406030204" pitchFamily="18" charset="0"/>
                            </a:rPr>
                          </m:ctrlPr>
                        </m:sSubPr>
                        <m:e>
                          <m:r>
                            <a:rPr lang="es-ES_tradnl" b="0" i="1" smtClean="0">
                              <a:latin typeface="Cambria Math" panose="02040503050406030204" pitchFamily="18" charset="0"/>
                            </a:rPr>
                            <m:t>𝑟</m:t>
                          </m:r>
                        </m:e>
                        <m:sub>
                          <m:r>
                            <a:rPr lang="en-US" b="0" i="1" smtClean="0">
                              <a:latin typeface="Cambria Math" panose="02040503050406030204" pitchFamily="18" charset="0"/>
                            </a:rPr>
                            <m:t>𝑡</m:t>
                          </m:r>
                        </m:sub>
                      </m:sSub>
                      <m:r>
                        <a:rPr lang="es-ES_tradnl" b="0" i="1" smtClean="0">
                          <a:latin typeface="Cambria Math" panose="02040503050406030204" pitchFamily="18" charset="0"/>
                        </a:rPr>
                        <m:t>+</m:t>
                      </m:r>
                      <m:r>
                        <a:rPr lang="es-ES_tradnl" i="1" smtClean="0">
                          <a:latin typeface="Cambria Math" panose="02040503050406030204" pitchFamily="18" charset="0"/>
                          <a:ea typeface="Cambria Math" panose="02040503050406030204" pitchFamily="18" charset="0"/>
                        </a:rPr>
                        <m:t>𝛾</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b="0" i="1" smtClean="0">
                              <a:latin typeface="Cambria Math" panose="02040503050406030204" pitchFamily="18" charset="0"/>
                            </a:rPr>
                            <m:t>+1</m:t>
                          </m:r>
                        </m:sub>
                      </m:sSub>
                      <m:r>
                        <a:rPr lang="es-ES_tradnl" b="0" i="1" smtClean="0">
                          <a:latin typeface="Cambria Math" panose="02040503050406030204" pitchFamily="18" charset="0"/>
                        </a:rPr>
                        <m:t>+</m:t>
                      </m:r>
                      <m:sSup>
                        <m:sSupPr>
                          <m:ctrlPr>
                            <a:rPr lang="es-ES_tradnl" b="0" i="1" smtClean="0">
                              <a:latin typeface="Cambria Math" panose="02040503050406030204" pitchFamily="18" charset="0"/>
                            </a:rPr>
                          </m:ctrlPr>
                        </m:sSupPr>
                        <m:e>
                          <m:r>
                            <a:rPr lang="es-ES_tradnl" i="1" smtClean="0">
                              <a:latin typeface="Cambria Math" panose="02040503050406030204" pitchFamily="18" charset="0"/>
                              <a:ea typeface="Cambria Math" panose="02040503050406030204" pitchFamily="18" charset="0"/>
                            </a:rPr>
                            <m:t>𝛾</m:t>
                          </m:r>
                        </m:e>
                        <m:sup>
                          <m:r>
                            <a:rPr lang="es-ES_tradnl" b="0" i="1" smtClean="0">
                              <a:latin typeface="Cambria Math" panose="02040503050406030204" pitchFamily="18" charset="0"/>
                            </a:rPr>
                            <m:t>2</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+2</m:t>
                          </m:r>
                        </m:sub>
                      </m:sSub>
                      <m:r>
                        <a:rPr lang="es-ES_tradnl" b="0" i="1" smtClean="0">
                          <a:latin typeface="Cambria Math" panose="02040503050406030204" pitchFamily="18" charset="0"/>
                        </a:rPr>
                        <m:t>+…+</m:t>
                      </m:r>
                      <m:sSup>
                        <m:sSupPr>
                          <m:ctrlPr>
                            <a:rPr lang="es-ES_tradnl" i="1" smtClean="0">
                              <a:latin typeface="Cambria Math" panose="02040503050406030204" pitchFamily="18" charset="0"/>
                            </a:rPr>
                          </m:ctrlPr>
                        </m:sSupPr>
                        <m:e>
                          <m:r>
                            <a:rPr lang="es-ES_tradnl" i="1" smtClean="0">
                              <a:latin typeface="Cambria Math" panose="02040503050406030204" pitchFamily="18" charset="0"/>
                              <a:ea typeface="Cambria Math" panose="02040503050406030204" pitchFamily="18" charset="0"/>
                            </a:rPr>
                            <m:t>𝛾</m:t>
                          </m:r>
                        </m:e>
                        <m:sup>
                          <m:r>
                            <a:rPr lang="en-US" b="0" i="1" smtClean="0">
                              <a:latin typeface="Cambria Math" panose="02040503050406030204" pitchFamily="18" charset="0"/>
                              <a:ea typeface="Cambria Math" panose="02040503050406030204" pitchFamily="18" charset="0"/>
                            </a:rPr>
                            <m:t>𝑡</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𝑛</m:t>
                          </m:r>
                        </m:sup>
                      </m:sSup>
                      <m:sSub>
                        <m:sSubPr>
                          <m:ctrlPr>
                            <a:rPr lang="es-ES_tradnl" i="1" smtClean="0">
                              <a:latin typeface="Cambria Math" panose="02040503050406030204" pitchFamily="18" charset="0"/>
                            </a:rPr>
                          </m:ctrlPr>
                        </m:sSubPr>
                        <m:e>
                          <m:r>
                            <a:rPr lang="es-ES_tradnl" i="1" smtClean="0">
                              <a:latin typeface="Cambria Math" panose="02040503050406030204" pitchFamily="18" charset="0"/>
                            </a:rPr>
                            <m:t>𝑟</m:t>
                          </m:r>
                        </m:e>
                        <m:sub>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𝑛</m:t>
                          </m:r>
                        </m:sub>
                      </m:sSub>
                    </m:oMath>
                  </m:oMathPara>
                </a14:m>
                <a:endParaRPr lang="es-ES_tradnl" noProof="0" dirty="0"/>
              </a:p>
            </p:txBody>
          </p:sp>
        </mc:Choice>
        <mc:Fallback xmlns="">
          <p:sp>
            <p:nvSpPr>
              <p:cNvPr id="14" name="TextBox 13">
                <a:extLst>
                  <a:ext uri="{FF2B5EF4-FFF2-40B4-BE49-F238E27FC236}">
                    <a16:creationId xmlns:a16="http://schemas.microsoft.com/office/drawing/2014/main" id="{673A682A-CCDF-96D4-CEA8-6BC9AB322CC3}"/>
                  </a:ext>
                </a:extLst>
              </p:cNvPr>
              <p:cNvSpPr txBox="1">
                <a:spLocks noRot="1" noChangeAspect="1" noMove="1" noResize="1" noEditPoints="1" noAdjustHandles="1" noChangeArrowheads="1" noChangeShapeType="1" noTextEdit="1"/>
              </p:cNvSpPr>
              <p:nvPr/>
            </p:nvSpPr>
            <p:spPr>
              <a:xfrm>
                <a:off x="6521873" y="4570075"/>
                <a:ext cx="5146289" cy="369332"/>
              </a:xfrm>
              <a:prstGeom prst="rect">
                <a:avLst/>
              </a:prstGeom>
              <a:blipFill>
                <a:blip r:embed="rId5"/>
                <a:stretch>
                  <a:fillRect b="-10345"/>
                </a:stretch>
              </a:blipFill>
            </p:spPr>
            <p:txBody>
              <a:bodyPr/>
              <a:lstStyle/>
              <a:p>
                <a:r>
                  <a:rPr lang="es-ES_tradnl">
                    <a:noFill/>
                  </a:rPr>
                  <a:t> </a:t>
                </a:r>
              </a:p>
            </p:txBody>
          </p:sp>
        </mc:Fallback>
      </mc:AlternateContent>
      <p:sp>
        <p:nvSpPr>
          <p:cNvPr id="16" name="Oval 15">
            <a:extLst>
              <a:ext uri="{FF2B5EF4-FFF2-40B4-BE49-F238E27FC236}">
                <a16:creationId xmlns:a16="http://schemas.microsoft.com/office/drawing/2014/main" id="{9961EEF0-4972-361A-8AD1-979E59192413}"/>
              </a:ext>
            </a:extLst>
          </p:cNvPr>
          <p:cNvSpPr/>
          <p:nvPr/>
        </p:nvSpPr>
        <p:spPr>
          <a:xfrm>
            <a:off x="500979"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err="1"/>
              <a:t>s</a:t>
            </a:r>
            <a:r>
              <a:rPr lang="es-ES_tradnl" sz="2000" baseline="-25000" dirty="0" err="1"/>
              <a:t>t</a:t>
            </a:r>
            <a:endParaRPr lang="es-ES_tradnl" sz="1400" baseline="-25000" dirty="0"/>
          </a:p>
        </p:txBody>
      </p:sp>
      <p:cxnSp>
        <p:nvCxnSpPr>
          <p:cNvPr id="17" name="Straight Arrow Connector 16">
            <a:extLst>
              <a:ext uri="{FF2B5EF4-FFF2-40B4-BE49-F238E27FC236}">
                <a16:creationId xmlns:a16="http://schemas.microsoft.com/office/drawing/2014/main" id="{7400A8B0-DB44-C37C-3EEC-926233F42861}"/>
              </a:ext>
            </a:extLst>
          </p:cNvPr>
          <p:cNvCxnSpPr>
            <a:cxnSpLocks/>
            <a:endCxn id="18" idx="2"/>
          </p:cNvCxnSpPr>
          <p:nvPr/>
        </p:nvCxnSpPr>
        <p:spPr>
          <a:xfrm>
            <a:off x="1259779"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6B9A33A8-C9C8-1024-B5C6-C292D3C0BB55}"/>
              </a:ext>
            </a:extLst>
          </p:cNvPr>
          <p:cNvSpPr/>
          <p:nvPr/>
        </p:nvSpPr>
        <p:spPr>
          <a:xfrm>
            <a:off x="2266110"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a:t>s</a:t>
            </a:r>
            <a:r>
              <a:rPr lang="es-ES_tradnl" sz="2000" baseline="-25000" dirty="0"/>
              <a:t>t+1</a:t>
            </a:r>
            <a:endParaRPr lang="es-ES_tradnl" sz="1400" baseline="-25000" dirty="0"/>
          </a:p>
        </p:txBody>
      </p:sp>
      <p:cxnSp>
        <p:nvCxnSpPr>
          <p:cNvPr id="19" name="Straight Arrow Connector 18">
            <a:extLst>
              <a:ext uri="{FF2B5EF4-FFF2-40B4-BE49-F238E27FC236}">
                <a16:creationId xmlns:a16="http://schemas.microsoft.com/office/drawing/2014/main" id="{B87CDBB3-EC31-F91C-5995-02FEAB801972}"/>
              </a:ext>
            </a:extLst>
          </p:cNvPr>
          <p:cNvCxnSpPr>
            <a:cxnSpLocks/>
          </p:cNvCxnSpPr>
          <p:nvPr/>
        </p:nvCxnSpPr>
        <p:spPr>
          <a:xfrm>
            <a:off x="3016787"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EA810491-6F8D-F0DE-81A7-3DF4237EE625}"/>
                  </a:ext>
                </a:extLst>
              </p:cNvPr>
              <p:cNvSpPr txBox="1"/>
              <p:nvPr/>
            </p:nvSpPr>
            <p:spPr>
              <a:xfrm>
                <a:off x="1384876" y="4570075"/>
                <a:ext cx="758801"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𝑡</m:t>
                    </m:r>
                  </m:oMath>
                </a14:m>
                <a:endParaRPr lang="es-ES_tradnl" sz="2000" i="1" baseline="-25000" dirty="0">
                  <a:solidFill>
                    <a:srgbClr val="FFC000"/>
                  </a:solidFill>
                </a:endParaRPr>
              </a:p>
            </p:txBody>
          </p:sp>
        </mc:Choice>
        <mc:Fallback xmlns="">
          <p:sp>
            <p:nvSpPr>
              <p:cNvPr id="20" name="TextBox 19">
                <a:extLst>
                  <a:ext uri="{FF2B5EF4-FFF2-40B4-BE49-F238E27FC236}">
                    <a16:creationId xmlns:a16="http://schemas.microsoft.com/office/drawing/2014/main" id="{EA810491-6F8D-F0DE-81A7-3DF4237EE625}"/>
                  </a:ext>
                </a:extLst>
              </p:cNvPr>
              <p:cNvSpPr txBox="1">
                <a:spLocks noRot="1" noChangeAspect="1" noMove="1" noResize="1" noEditPoints="1" noAdjustHandles="1" noChangeArrowheads="1" noChangeShapeType="1" noTextEdit="1"/>
              </p:cNvSpPr>
              <p:nvPr/>
            </p:nvSpPr>
            <p:spPr>
              <a:xfrm>
                <a:off x="1384876" y="4570075"/>
                <a:ext cx="758801" cy="400110"/>
              </a:xfrm>
              <a:prstGeom prst="rect">
                <a:avLst/>
              </a:prstGeom>
              <a:blipFill>
                <a:blip r:embed="rId6"/>
                <a:stretch>
                  <a:fillRect l="-6557" t="-9375" b="-25000"/>
                </a:stretch>
              </a:blipFill>
            </p:spPr>
            <p:txBody>
              <a:bodyPr/>
              <a:lstStyle/>
              <a:p>
                <a:r>
                  <a:rPr lang="es-ES_tradnl">
                    <a:noFill/>
                  </a:rPr>
                  <a:t> </a:t>
                </a:r>
              </a:p>
            </p:txBody>
          </p:sp>
        </mc:Fallback>
      </mc:AlternateContent>
      <p:cxnSp>
        <p:nvCxnSpPr>
          <p:cNvPr id="21" name="Straight Arrow Connector 20">
            <a:extLst>
              <a:ext uri="{FF2B5EF4-FFF2-40B4-BE49-F238E27FC236}">
                <a16:creationId xmlns:a16="http://schemas.microsoft.com/office/drawing/2014/main" id="{5B31475E-9137-4007-D4BA-6C2DFB48F990}"/>
              </a:ext>
            </a:extLst>
          </p:cNvPr>
          <p:cNvCxnSpPr>
            <a:cxnSpLocks/>
          </p:cNvCxnSpPr>
          <p:nvPr/>
        </p:nvCxnSpPr>
        <p:spPr>
          <a:xfrm>
            <a:off x="4559517" y="495655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6A71834D-6675-18D8-31A9-B6A51B2C5D5F}"/>
              </a:ext>
            </a:extLst>
          </p:cNvPr>
          <p:cNvSpPr/>
          <p:nvPr/>
        </p:nvSpPr>
        <p:spPr>
          <a:xfrm>
            <a:off x="5565848" y="4627099"/>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dirty="0" err="1">
                <a:solidFill>
                  <a:sysClr val="windowText" lastClr="000000"/>
                </a:solidFill>
              </a:rPr>
              <a:t>s</a:t>
            </a:r>
            <a:r>
              <a:rPr lang="es-ES_tradnl" sz="2000" baseline="-25000" dirty="0" err="1">
                <a:solidFill>
                  <a:sysClr val="windowText" lastClr="000000"/>
                </a:solidFill>
              </a:rPr>
              <a:t>f</a:t>
            </a:r>
            <a:endParaRPr lang="es-ES_tradnl" sz="2400" dirty="0">
              <a:solidFill>
                <a:sysClr val="windowText" lastClr="000000"/>
              </a:solidFill>
            </a:endParaRPr>
          </a:p>
        </p:txBody>
      </p:sp>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19DB2BC9-AB11-FCEC-0B08-62AF02AF9791}"/>
                  </a:ext>
                </a:extLst>
              </p:cNvPr>
              <p:cNvSpPr txBox="1"/>
              <p:nvPr/>
            </p:nvSpPr>
            <p:spPr>
              <a:xfrm>
                <a:off x="3058970" y="4570075"/>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1</m:t>
                    </m:r>
                  </m:oMath>
                </a14:m>
                <a:endParaRPr lang="es-ES_tradnl" sz="1400" i="1" baseline="-25000" dirty="0"/>
              </a:p>
            </p:txBody>
          </p:sp>
        </mc:Choice>
        <mc:Fallback xmlns="">
          <p:sp>
            <p:nvSpPr>
              <p:cNvPr id="23" name="TextBox 22">
                <a:extLst>
                  <a:ext uri="{FF2B5EF4-FFF2-40B4-BE49-F238E27FC236}">
                    <a16:creationId xmlns:a16="http://schemas.microsoft.com/office/drawing/2014/main" id="{19DB2BC9-AB11-FCEC-0B08-62AF02AF9791}"/>
                  </a:ext>
                </a:extLst>
              </p:cNvPr>
              <p:cNvSpPr txBox="1">
                <a:spLocks noRot="1" noChangeAspect="1" noMove="1" noResize="1" noEditPoints="1" noAdjustHandles="1" noChangeArrowheads="1" noChangeShapeType="1" noTextEdit="1"/>
              </p:cNvSpPr>
              <p:nvPr/>
            </p:nvSpPr>
            <p:spPr>
              <a:xfrm>
                <a:off x="3058970" y="4570075"/>
                <a:ext cx="921965" cy="400110"/>
              </a:xfrm>
              <a:prstGeom prst="rect">
                <a:avLst/>
              </a:prstGeom>
              <a:blipFill>
                <a:blip r:embed="rId7"/>
                <a:stretch>
                  <a:fillRect l="-6757"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1D8D6C51-A155-B4E6-596F-F6DAA1E6BB8E}"/>
                  </a:ext>
                </a:extLst>
              </p:cNvPr>
              <p:cNvSpPr txBox="1"/>
              <p:nvPr/>
            </p:nvSpPr>
            <p:spPr>
              <a:xfrm>
                <a:off x="4559517" y="4546471"/>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n</m:t>
                    </m:r>
                  </m:oMath>
                </a14:m>
                <a:endParaRPr lang="es-ES_tradnl" sz="1400" i="1" baseline="-25000" dirty="0"/>
              </a:p>
            </p:txBody>
          </p:sp>
        </mc:Choice>
        <mc:Fallback xmlns="">
          <p:sp>
            <p:nvSpPr>
              <p:cNvPr id="24" name="TextBox 23">
                <a:extLst>
                  <a:ext uri="{FF2B5EF4-FFF2-40B4-BE49-F238E27FC236}">
                    <a16:creationId xmlns:a16="http://schemas.microsoft.com/office/drawing/2014/main" id="{1D8D6C51-A155-B4E6-596F-F6DAA1E6BB8E}"/>
                  </a:ext>
                </a:extLst>
              </p:cNvPr>
              <p:cNvSpPr txBox="1">
                <a:spLocks noRot="1" noChangeAspect="1" noMove="1" noResize="1" noEditPoints="1" noAdjustHandles="1" noChangeArrowheads="1" noChangeShapeType="1" noTextEdit="1"/>
              </p:cNvSpPr>
              <p:nvPr/>
            </p:nvSpPr>
            <p:spPr>
              <a:xfrm>
                <a:off x="4559517" y="4546471"/>
                <a:ext cx="921965" cy="400110"/>
              </a:xfrm>
              <a:prstGeom prst="rect">
                <a:avLst/>
              </a:prstGeom>
              <a:blipFill>
                <a:blip r:embed="rId8"/>
                <a:stretch>
                  <a:fillRect l="-8219" t="-9375" b="-25000"/>
                </a:stretch>
              </a:blipFill>
            </p:spPr>
            <p:txBody>
              <a:bodyPr/>
              <a:lstStyle/>
              <a:p>
                <a:r>
                  <a:rPr lang="es-ES_tradnl">
                    <a:noFill/>
                  </a:rPr>
                  <a:t> </a:t>
                </a:r>
              </a:p>
            </p:txBody>
          </p:sp>
        </mc:Fallback>
      </mc:AlternateContent>
      <p:sp>
        <p:nvSpPr>
          <p:cNvPr id="25" name="TextBox 24">
            <a:extLst>
              <a:ext uri="{FF2B5EF4-FFF2-40B4-BE49-F238E27FC236}">
                <a16:creationId xmlns:a16="http://schemas.microsoft.com/office/drawing/2014/main" id="{82EA26C9-F299-B9BF-BB9E-A581857F23E0}"/>
              </a:ext>
            </a:extLst>
          </p:cNvPr>
          <p:cNvSpPr txBox="1"/>
          <p:nvPr/>
        </p:nvSpPr>
        <p:spPr>
          <a:xfrm>
            <a:off x="4067074" y="4632110"/>
            <a:ext cx="492443" cy="461665"/>
          </a:xfrm>
          <a:prstGeom prst="rect">
            <a:avLst/>
          </a:prstGeom>
          <a:noFill/>
        </p:spPr>
        <p:txBody>
          <a:bodyPr wrap="none" rtlCol="0">
            <a:spAutoFit/>
          </a:bodyPr>
          <a:lstStyle/>
          <a:p>
            <a:r>
              <a:rPr lang="es-ES_tradnl" sz="2400" dirty="0"/>
              <a:t>…</a:t>
            </a:r>
            <a:endParaRPr lang="es-ES_tradnl" sz="2000" dirty="0"/>
          </a:p>
        </p:txBody>
      </p:sp>
    </p:spTree>
    <p:extLst>
      <p:ext uri="{BB962C8B-B14F-4D97-AF65-F5344CB8AC3E}">
        <p14:creationId xmlns:p14="http://schemas.microsoft.com/office/powerpoint/2010/main" val="286457292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923F13-76FD-966D-F9B1-3809CED536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65AF2E-0554-8E2E-4719-97A02A99A70F}"/>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AF8707C7-A611-7813-CA57-A3BBBA5EE77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946F4074-F4EE-3889-FFFA-3732FE21CEDB}"/>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EF16D691-2227-33CE-542A-04C5B9CB3789}"/>
                  </a:ext>
                </a:extLst>
              </p:cNvPr>
              <p:cNvSpPr txBox="1"/>
              <p:nvPr/>
            </p:nvSpPr>
            <p:spPr>
              <a:xfrm>
                <a:off x="6521873" y="4561860"/>
                <a:ext cx="5979282"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𝑅𝑒𝑡</m:t>
                          </m:r>
                        </m:e>
                        <m:sub>
                          <m:r>
                            <a:rPr lang="en-US" i="1">
                              <a:solidFill>
                                <a:schemeClr val="accent1"/>
                              </a:solidFill>
                              <a:latin typeface="Cambria Math" panose="02040503050406030204" pitchFamily="18" charset="0"/>
                            </a:rPr>
                            <m:t>𝑡</m:t>
                          </m:r>
                        </m:sub>
                      </m:sSub>
                      <m:r>
                        <a:rPr lang="en-US" i="1">
                          <a:latin typeface="Cambria Math" panose="02040503050406030204" pitchFamily="18" charset="0"/>
                        </a:rPr>
                        <m:t>=</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sub>
                      </m:sSub>
                      <m:r>
                        <a:rPr lang="es-ES_tradnl" i="1">
                          <a:latin typeface="Cambria Math" panose="02040503050406030204" pitchFamily="18" charset="0"/>
                        </a:rPr>
                        <m:t>+</m:t>
                      </m:r>
                      <m:r>
                        <a:rPr lang="es-ES_tradnl" i="1">
                          <a:latin typeface="Cambria Math" panose="02040503050406030204" pitchFamily="18" charset="0"/>
                          <a:ea typeface="Cambria Math" panose="02040503050406030204" pitchFamily="18" charset="0"/>
                        </a:rPr>
                        <m:t>𝛾</m:t>
                      </m:r>
                      <m:d>
                        <m:dPr>
                          <m:ctrlPr>
                            <a:rPr lang="es-ES_tradnl" i="1">
                              <a:latin typeface="Cambria Math" panose="02040503050406030204" pitchFamily="18" charset="0"/>
                              <a:ea typeface="Cambria Math" panose="02040503050406030204" pitchFamily="18" charset="0"/>
                            </a:rPr>
                          </m:ctrlPr>
                        </m:dPr>
                        <m:e>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+1</m:t>
                              </m:r>
                            </m:sub>
                          </m:sSub>
                          <m:r>
                            <a:rPr lang="es-ES_tradnl" i="1">
                              <a:latin typeface="Cambria Math" panose="02040503050406030204" pitchFamily="18" charset="0"/>
                            </a:rPr>
                            <m:t>+</m:t>
                          </m:r>
                          <m:r>
                            <a:rPr lang="es-ES_tradnl" i="1">
                              <a:latin typeface="Cambria Math" panose="02040503050406030204" pitchFamily="18" charset="0"/>
                              <a:ea typeface="Cambria Math" panose="02040503050406030204" pitchFamily="18" charset="0"/>
                            </a:rPr>
                            <m:t>𝛾</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+2</m:t>
                              </m:r>
                            </m:sub>
                          </m:sSub>
                          <m:r>
                            <a:rPr lang="es-ES_tradnl" i="1">
                              <a:latin typeface="Cambria Math" panose="02040503050406030204" pitchFamily="18" charset="0"/>
                            </a:rPr>
                            <m:t>+</m:t>
                          </m:r>
                          <m:sSup>
                            <m:sSupPr>
                              <m:ctrlPr>
                                <a:rPr lang="es-ES_tradnl" i="1">
                                  <a:latin typeface="Cambria Math" panose="02040503050406030204" pitchFamily="18" charset="0"/>
                                </a:rPr>
                              </m:ctrlPr>
                            </m:sSupPr>
                            <m:e>
                              <m:r>
                                <a:rPr lang="es-ES_tradnl" i="1">
                                  <a:latin typeface="Cambria Math" panose="02040503050406030204" pitchFamily="18" charset="0"/>
                                  <a:ea typeface="Cambria Math" panose="02040503050406030204" pitchFamily="18" charset="0"/>
                                </a:rPr>
                                <m:t>𝛾</m:t>
                              </m:r>
                            </m:e>
                            <m:sup>
                              <m:r>
                                <a:rPr lang="es-ES_tradnl" i="1">
                                  <a:latin typeface="Cambria Math" panose="02040503050406030204" pitchFamily="18" charset="0"/>
                                </a:rPr>
                                <m:t>2</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+3</m:t>
                              </m:r>
                            </m:sub>
                          </m:sSub>
                          <m:r>
                            <a:rPr lang="es-ES_tradnl" i="1">
                              <a:latin typeface="Cambria Math" panose="02040503050406030204" pitchFamily="18" charset="0"/>
                            </a:rPr>
                            <m:t>+…+</m:t>
                          </m:r>
                          <m:sSup>
                            <m:sSupPr>
                              <m:ctrlPr>
                                <a:rPr lang="es-ES_tradnl" i="1">
                                  <a:latin typeface="Cambria Math" panose="02040503050406030204" pitchFamily="18" charset="0"/>
                                </a:rPr>
                              </m:ctrlPr>
                            </m:sSupPr>
                            <m:e>
                              <m:r>
                                <a:rPr lang="es-ES_tradnl" i="1">
                                  <a:latin typeface="Cambria Math" panose="02040503050406030204" pitchFamily="18" charset="0"/>
                                  <a:ea typeface="Cambria Math" panose="02040503050406030204" pitchFamily="18" charset="0"/>
                                </a:rPr>
                                <m:t>𝛾</m:t>
                              </m:r>
                            </m:e>
                            <m:sup>
                              <m:r>
                                <a:rPr lang="en-US" i="1">
                                  <a:latin typeface="Cambria Math" panose="02040503050406030204" pitchFamily="18" charset="0"/>
                                  <a:ea typeface="Cambria Math" panose="02040503050406030204" pitchFamily="18" charset="0"/>
                                </a:rPr>
                                <m:t>𝑡</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𝑛</m:t>
                              </m:r>
                              <m:r>
                                <a:rPr lang="en-US" i="1">
                                  <a:latin typeface="Cambria Math" panose="02040503050406030204" pitchFamily="18" charset="0"/>
                                  <a:ea typeface="Cambria Math" panose="02040503050406030204" pitchFamily="18" charset="0"/>
                                </a:rPr>
                                <m:t>−1</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𝑛</m:t>
                              </m:r>
                            </m:sub>
                          </m:sSub>
                        </m:e>
                      </m:d>
                    </m:oMath>
                  </m:oMathPara>
                </a14:m>
                <a:endParaRPr lang="es-ES_tradnl" dirty="0"/>
              </a:p>
            </p:txBody>
          </p:sp>
        </mc:Choice>
        <mc:Fallback xmlns="">
          <p:sp>
            <p:nvSpPr>
              <p:cNvPr id="12" name="TextBox 11">
                <a:extLst>
                  <a:ext uri="{FF2B5EF4-FFF2-40B4-BE49-F238E27FC236}">
                    <a16:creationId xmlns:a16="http://schemas.microsoft.com/office/drawing/2014/main" id="{EF16D691-2227-33CE-542A-04C5B9CB3789}"/>
                  </a:ext>
                </a:extLst>
              </p:cNvPr>
              <p:cNvSpPr txBox="1">
                <a:spLocks noRot="1" noChangeAspect="1" noMove="1" noResize="1" noEditPoints="1" noAdjustHandles="1" noChangeArrowheads="1" noChangeShapeType="1" noTextEdit="1"/>
              </p:cNvSpPr>
              <p:nvPr/>
            </p:nvSpPr>
            <p:spPr>
              <a:xfrm>
                <a:off x="6521873" y="4561860"/>
                <a:ext cx="5979282" cy="369332"/>
              </a:xfrm>
              <a:prstGeom prst="rect">
                <a:avLst/>
              </a:prstGeom>
              <a:blipFill>
                <a:blip r:embed="rId4"/>
                <a:stretch>
                  <a:fillRect b="-6667"/>
                </a:stretch>
              </a:blipFill>
            </p:spPr>
            <p:txBody>
              <a:bodyPr/>
              <a:lstStyle/>
              <a:p>
                <a:r>
                  <a:rPr lang="es-ES_tradnl">
                    <a:noFill/>
                  </a:rPr>
                  <a:t> </a:t>
                </a:r>
              </a:p>
            </p:txBody>
          </p:sp>
        </mc:Fallback>
      </mc:AlternateContent>
      <p:sp>
        <p:nvSpPr>
          <p:cNvPr id="17" name="Content Placeholder 3">
            <a:extLst>
              <a:ext uri="{FF2B5EF4-FFF2-40B4-BE49-F238E27FC236}">
                <a16:creationId xmlns:a16="http://schemas.microsoft.com/office/drawing/2014/main" id="{EB28C895-0EE0-CFF3-3F53-92B4EB332160}"/>
              </a:ext>
            </a:extLst>
          </p:cNvPr>
          <p:cNvSpPr>
            <a:spLocks noGrp="1"/>
          </p:cNvSpPr>
          <p:nvPr>
            <p:ph idx="1"/>
          </p:nvPr>
        </p:nvSpPr>
        <p:spPr>
          <a:xfrm>
            <a:off x="800100" y="1721775"/>
            <a:ext cx="10452015" cy="2629789"/>
          </a:xfrm>
        </p:spPr>
        <p:txBody>
          <a:bodyPr>
            <a:normAutofit fontScale="92500"/>
          </a:bodyPr>
          <a:lstStyle/>
          <a:p>
            <a:pPr marL="0" indent="0">
              <a:buNone/>
            </a:pPr>
            <a:r>
              <a:rPr lang="es-ES_tradnl" noProof="0" dirty="0"/>
              <a:t>La ecuación de </a:t>
            </a:r>
            <a:r>
              <a:rPr lang="es-ES_tradnl" noProof="0" dirty="0" err="1"/>
              <a:t>Bellman</a:t>
            </a:r>
            <a:r>
              <a:rPr lang="es-ES_tradnl" noProof="0" dirty="0"/>
              <a:t> es un concepto central en el aprendizaje por refuerzo. </a:t>
            </a:r>
          </a:p>
          <a:p>
            <a:pPr marL="0" indent="0">
              <a:buNone/>
            </a:pPr>
            <a:r>
              <a:rPr lang="es-ES_tradnl" noProof="0" dirty="0"/>
              <a:t>Describe cómo el valor de estar en un estado determinado, bajo una política dada, se relaciona con:</a:t>
            </a:r>
          </a:p>
          <a:p>
            <a:r>
              <a:rPr lang="es-ES_tradnl" noProof="0" dirty="0"/>
              <a:t>La recompensa inmediata, y</a:t>
            </a:r>
          </a:p>
          <a:p>
            <a:r>
              <a:rPr lang="es-ES_tradnl" noProof="0" dirty="0"/>
              <a:t>El valor esperado del siguiente estado.</a:t>
            </a:r>
          </a:p>
          <a:p>
            <a:pPr marL="0" indent="0">
              <a:buNone/>
            </a:pPr>
            <a:r>
              <a:rPr lang="es-ES_tradnl" noProof="0" dirty="0"/>
              <a:t>Para calcular el valor de un estado </a:t>
            </a:r>
            <a:r>
              <a:rPr lang="es-ES_tradnl" noProof="0" dirty="0" err="1"/>
              <a:t>s</a:t>
            </a:r>
            <a:r>
              <a:rPr lang="es-ES_tradnl" baseline="-25000" noProof="0" dirty="0" err="1"/>
              <a:t>t</a:t>
            </a:r>
            <a:r>
              <a:rPr lang="es-ES_tradnl" noProof="0" dirty="0"/>
              <a:t>, V(</a:t>
            </a:r>
            <a:r>
              <a:rPr lang="es-ES_tradnl" noProof="0" dirty="0" err="1"/>
              <a:t>s</a:t>
            </a:r>
            <a:r>
              <a:rPr lang="es-ES_tradnl" baseline="-25000" noProof="0" dirty="0" err="1"/>
              <a:t>t</a:t>
            </a:r>
            <a:r>
              <a:rPr lang="es-ES_tradnl" noProof="0" dirty="0"/>
              <a:t>) , se utiliza la </a:t>
            </a:r>
            <a:r>
              <a:rPr lang="es-ES_tradnl" b="1" noProof="0" dirty="0">
                <a:solidFill>
                  <a:schemeClr val="accent4"/>
                </a:solidFill>
              </a:rPr>
              <a:t>suma ponderada </a:t>
            </a:r>
            <a:r>
              <a:rPr lang="es-ES_tradnl" noProof="0" dirty="0"/>
              <a:t>de las recompensas futuras (el retorno).</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5D24971-1E38-AA6F-BCEC-AD212FD2D634}"/>
                  </a:ext>
                </a:extLst>
              </p:cNvPr>
              <p:cNvSpPr txBox="1"/>
              <p:nvPr/>
            </p:nvSpPr>
            <p:spPr>
              <a:xfrm>
                <a:off x="6521873" y="5132338"/>
                <a:ext cx="5717356"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4"/>
                              </a:solidFill>
                              <a:latin typeface="Cambria Math" panose="02040503050406030204" pitchFamily="18" charset="0"/>
                            </a:rPr>
                          </m:ctrlPr>
                        </m:sSubPr>
                        <m:e>
                          <m:r>
                            <a:rPr lang="en-US" i="1">
                              <a:solidFill>
                                <a:schemeClr val="accent4"/>
                              </a:solidFill>
                              <a:latin typeface="Cambria Math" panose="02040503050406030204" pitchFamily="18" charset="0"/>
                            </a:rPr>
                            <m:t>𝑅𝑒𝑡</m:t>
                          </m:r>
                        </m:e>
                        <m:sub>
                          <m:r>
                            <a:rPr lang="en-US" i="1">
                              <a:solidFill>
                                <a:schemeClr val="accent4"/>
                              </a:solidFill>
                              <a:latin typeface="Cambria Math" panose="02040503050406030204" pitchFamily="18" charset="0"/>
                            </a:rPr>
                            <m:t>𝑡</m:t>
                          </m:r>
                          <m:r>
                            <a:rPr lang="en-US" i="1">
                              <a:solidFill>
                                <a:schemeClr val="accent4"/>
                              </a:solidFill>
                              <a:latin typeface="Cambria Math" panose="02040503050406030204" pitchFamily="18" charset="0"/>
                            </a:rPr>
                            <m:t>+1</m:t>
                          </m:r>
                        </m:sub>
                      </m:sSub>
                      <m:r>
                        <a:rPr lang="en-US" b="0" i="1" smtClean="0">
                          <a:latin typeface="Cambria Math" panose="02040503050406030204" pitchFamily="18" charset="0"/>
                        </a:rPr>
                        <m:t>=</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b="0" i="1" smtClean="0">
                              <a:latin typeface="Cambria Math" panose="02040503050406030204" pitchFamily="18" charset="0"/>
                            </a:rPr>
                            <m:t>+1</m:t>
                          </m:r>
                        </m:sub>
                      </m:sSub>
                      <m:r>
                        <a:rPr lang="es-ES_tradnl" i="1">
                          <a:latin typeface="Cambria Math" panose="02040503050406030204" pitchFamily="18" charset="0"/>
                        </a:rPr>
                        <m:t>+</m:t>
                      </m:r>
                      <m:r>
                        <a:rPr lang="es-ES_tradnl" i="1">
                          <a:latin typeface="Cambria Math" panose="02040503050406030204" pitchFamily="18" charset="0"/>
                          <a:ea typeface="Cambria Math" panose="02040503050406030204" pitchFamily="18" charset="0"/>
                        </a:rPr>
                        <m:t>𝛾</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+2</m:t>
                          </m:r>
                        </m:sub>
                      </m:sSub>
                      <m:r>
                        <a:rPr lang="es-ES_tradnl" i="1">
                          <a:latin typeface="Cambria Math" panose="02040503050406030204" pitchFamily="18" charset="0"/>
                        </a:rPr>
                        <m:t>+</m:t>
                      </m:r>
                      <m:sSup>
                        <m:sSupPr>
                          <m:ctrlPr>
                            <a:rPr lang="es-ES_tradnl" i="1">
                              <a:latin typeface="Cambria Math" panose="02040503050406030204" pitchFamily="18" charset="0"/>
                            </a:rPr>
                          </m:ctrlPr>
                        </m:sSupPr>
                        <m:e>
                          <m:r>
                            <a:rPr lang="es-ES_tradnl" i="1">
                              <a:latin typeface="Cambria Math" panose="02040503050406030204" pitchFamily="18" charset="0"/>
                              <a:ea typeface="Cambria Math" panose="02040503050406030204" pitchFamily="18" charset="0"/>
                            </a:rPr>
                            <m:t>𝛾</m:t>
                          </m:r>
                        </m:e>
                        <m:sup>
                          <m:r>
                            <a:rPr lang="es-ES_tradnl" i="1">
                              <a:latin typeface="Cambria Math" panose="02040503050406030204" pitchFamily="18" charset="0"/>
                            </a:rPr>
                            <m:t>2</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+3</m:t>
                          </m:r>
                        </m:sub>
                      </m:sSub>
                      <m:r>
                        <a:rPr lang="es-ES_tradnl" i="1">
                          <a:latin typeface="Cambria Math" panose="02040503050406030204" pitchFamily="18" charset="0"/>
                        </a:rPr>
                        <m:t>+…+</m:t>
                      </m:r>
                      <m:sSup>
                        <m:sSupPr>
                          <m:ctrlPr>
                            <a:rPr lang="es-ES_tradnl" i="1">
                              <a:latin typeface="Cambria Math" panose="02040503050406030204" pitchFamily="18" charset="0"/>
                            </a:rPr>
                          </m:ctrlPr>
                        </m:sSupPr>
                        <m:e>
                          <m:r>
                            <a:rPr lang="es-ES_tradnl" i="1">
                              <a:latin typeface="Cambria Math" panose="02040503050406030204" pitchFamily="18" charset="0"/>
                              <a:ea typeface="Cambria Math" panose="02040503050406030204" pitchFamily="18" charset="0"/>
                            </a:rPr>
                            <m:t>𝛾</m:t>
                          </m:r>
                        </m:e>
                        <m:sup>
                          <m:r>
                            <a:rPr lang="en-US" i="1">
                              <a:latin typeface="Cambria Math" panose="02040503050406030204" pitchFamily="18" charset="0"/>
                              <a:ea typeface="Cambria Math" panose="02040503050406030204" pitchFamily="18" charset="0"/>
                            </a:rPr>
                            <m:t>𝑡</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𝑛</m:t>
                          </m:r>
                          <m:r>
                            <a:rPr lang="en-US" b="0" i="1" smtClean="0">
                              <a:latin typeface="Cambria Math" panose="02040503050406030204" pitchFamily="18" charset="0"/>
                              <a:ea typeface="Cambria Math" panose="02040503050406030204" pitchFamily="18" charset="0"/>
                            </a:rPr>
                            <m:t>−1</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𝑛</m:t>
                          </m:r>
                        </m:sub>
                      </m:sSub>
                    </m:oMath>
                  </m:oMathPara>
                </a14:m>
                <a:endParaRPr lang="es-ES_tradnl" noProof="0" dirty="0"/>
              </a:p>
            </p:txBody>
          </p:sp>
        </mc:Choice>
        <mc:Fallback xmlns="">
          <p:sp>
            <p:nvSpPr>
              <p:cNvPr id="18" name="TextBox 17">
                <a:extLst>
                  <a:ext uri="{FF2B5EF4-FFF2-40B4-BE49-F238E27FC236}">
                    <a16:creationId xmlns:a16="http://schemas.microsoft.com/office/drawing/2014/main" id="{65D24971-1E38-AA6F-BCEC-AD212FD2D634}"/>
                  </a:ext>
                </a:extLst>
              </p:cNvPr>
              <p:cNvSpPr txBox="1">
                <a:spLocks noRot="1" noChangeAspect="1" noMove="1" noResize="1" noEditPoints="1" noAdjustHandles="1" noChangeArrowheads="1" noChangeShapeType="1" noTextEdit="1"/>
              </p:cNvSpPr>
              <p:nvPr/>
            </p:nvSpPr>
            <p:spPr>
              <a:xfrm>
                <a:off x="6521873" y="5132338"/>
                <a:ext cx="5717356" cy="369332"/>
              </a:xfrm>
              <a:prstGeom prst="rect">
                <a:avLst/>
              </a:prstGeom>
              <a:blipFill>
                <a:blip r:embed="rId5"/>
                <a:stretch>
                  <a:fillRect b="-6667"/>
                </a:stretch>
              </a:blipFill>
            </p:spPr>
            <p:txBody>
              <a:bodyPr/>
              <a:lstStyle/>
              <a:p>
                <a:r>
                  <a:rPr lang="es-ES_tradnl">
                    <a:noFill/>
                  </a:rPr>
                  <a:t> </a:t>
                </a:r>
              </a:p>
            </p:txBody>
          </p:sp>
        </mc:Fallback>
      </mc:AlternateContent>
      <p:sp>
        <p:nvSpPr>
          <p:cNvPr id="21" name="Oval 20">
            <a:extLst>
              <a:ext uri="{FF2B5EF4-FFF2-40B4-BE49-F238E27FC236}">
                <a16:creationId xmlns:a16="http://schemas.microsoft.com/office/drawing/2014/main" id="{0E578B7D-5958-CDAF-71F8-642D82529687}"/>
              </a:ext>
            </a:extLst>
          </p:cNvPr>
          <p:cNvSpPr/>
          <p:nvPr/>
        </p:nvSpPr>
        <p:spPr>
          <a:xfrm>
            <a:off x="500979"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err="1"/>
              <a:t>s</a:t>
            </a:r>
            <a:r>
              <a:rPr lang="es-ES_tradnl" sz="2000" baseline="-25000" dirty="0" err="1"/>
              <a:t>t</a:t>
            </a:r>
            <a:endParaRPr lang="es-ES_tradnl" sz="1400" baseline="-25000" dirty="0"/>
          </a:p>
        </p:txBody>
      </p:sp>
      <p:cxnSp>
        <p:nvCxnSpPr>
          <p:cNvPr id="22" name="Straight Arrow Connector 21">
            <a:extLst>
              <a:ext uri="{FF2B5EF4-FFF2-40B4-BE49-F238E27FC236}">
                <a16:creationId xmlns:a16="http://schemas.microsoft.com/office/drawing/2014/main" id="{C85EBB98-15E5-FDDE-A1E0-91CBBD15F352}"/>
              </a:ext>
            </a:extLst>
          </p:cNvPr>
          <p:cNvCxnSpPr>
            <a:cxnSpLocks/>
            <a:endCxn id="23" idx="2"/>
          </p:cNvCxnSpPr>
          <p:nvPr/>
        </p:nvCxnSpPr>
        <p:spPr>
          <a:xfrm>
            <a:off x="1259779"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011F9B93-8107-3EC0-F6CB-9C493F88A564}"/>
              </a:ext>
            </a:extLst>
          </p:cNvPr>
          <p:cNvSpPr/>
          <p:nvPr/>
        </p:nvSpPr>
        <p:spPr>
          <a:xfrm>
            <a:off x="2266110"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a:t>s</a:t>
            </a:r>
            <a:r>
              <a:rPr lang="es-ES_tradnl" sz="2000" baseline="-25000" dirty="0"/>
              <a:t>t+1</a:t>
            </a:r>
            <a:endParaRPr lang="es-ES_tradnl" sz="1400" baseline="-25000" dirty="0"/>
          </a:p>
        </p:txBody>
      </p:sp>
      <p:cxnSp>
        <p:nvCxnSpPr>
          <p:cNvPr id="24" name="Straight Arrow Connector 23">
            <a:extLst>
              <a:ext uri="{FF2B5EF4-FFF2-40B4-BE49-F238E27FC236}">
                <a16:creationId xmlns:a16="http://schemas.microsoft.com/office/drawing/2014/main" id="{F6846D19-2FA3-0406-38BA-7E9CD59B8B32}"/>
              </a:ext>
            </a:extLst>
          </p:cNvPr>
          <p:cNvCxnSpPr>
            <a:cxnSpLocks/>
          </p:cNvCxnSpPr>
          <p:nvPr/>
        </p:nvCxnSpPr>
        <p:spPr>
          <a:xfrm>
            <a:off x="3016787"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B1EC415F-57FE-2447-3265-4C309E91BA9B}"/>
                  </a:ext>
                </a:extLst>
              </p:cNvPr>
              <p:cNvSpPr txBox="1"/>
              <p:nvPr/>
            </p:nvSpPr>
            <p:spPr>
              <a:xfrm>
                <a:off x="1384876" y="4570075"/>
                <a:ext cx="758801"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𝑡</m:t>
                    </m:r>
                  </m:oMath>
                </a14:m>
                <a:endParaRPr lang="es-ES_tradnl" sz="2000" i="1" baseline="-25000" dirty="0">
                  <a:solidFill>
                    <a:srgbClr val="FFC000"/>
                  </a:solidFill>
                </a:endParaRPr>
              </a:p>
            </p:txBody>
          </p:sp>
        </mc:Choice>
        <mc:Fallback xmlns="">
          <p:sp>
            <p:nvSpPr>
              <p:cNvPr id="25" name="TextBox 24">
                <a:extLst>
                  <a:ext uri="{FF2B5EF4-FFF2-40B4-BE49-F238E27FC236}">
                    <a16:creationId xmlns:a16="http://schemas.microsoft.com/office/drawing/2014/main" id="{B1EC415F-57FE-2447-3265-4C309E91BA9B}"/>
                  </a:ext>
                </a:extLst>
              </p:cNvPr>
              <p:cNvSpPr txBox="1">
                <a:spLocks noRot="1" noChangeAspect="1" noMove="1" noResize="1" noEditPoints="1" noAdjustHandles="1" noChangeArrowheads="1" noChangeShapeType="1" noTextEdit="1"/>
              </p:cNvSpPr>
              <p:nvPr/>
            </p:nvSpPr>
            <p:spPr>
              <a:xfrm>
                <a:off x="1384876" y="4570075"/>
                <a:ext cx="758801" cy="400110"/>
              </a:xfrm>
              <a:prstGeom prst="rect">
                <a:avLst/>
              </a:prstGeom>
              <a:blipFill>
                <a:blip r:embed="rId6"/>
                <a:stretch>
                  <a:fillRect l="-6557" t="-9375" b="-25000"/>
                </a:stretch>
              </a:blipFill>
            </p:spPr>
            <p:txBody>
              <a:bodyPr/>
              <a:lstStyle/>
              <a:p>
                <a:r>
                  <a:rPr lang="es-ES_tradnl">
                    <a:noFill/>
                  </a:rPr>
                  <a:t> </a:t>
                </a:r>
              </a:p>
            </p:txBody>
          </p:sp>
        </mc:Fallback>
      </mc:AlternateContent>
      <p:cxnSp>
        <p:nvCxnSpPr>
          <p:cNvPr id="26" name="Straight Arrow Connector 25">
            <a:extLst>
              <a:ext uri="{FF2B5EF4-FFF2-40B4-BE49-F238E27FC236}">
                <a16:creationId xmlns:a16="http://schemas.microsoft.com/office/drawing/2014/main" id="{D45522C1-19AB-A8B6-F7B2-FB4A0751D4AC}"/>
              </a:ext>
            </a:extLst>
          </p:cNvPr>
          <p:cNvCxnSpPr>
            <a:cxnSpLocks/>
          </p:cNvCxnSpPr>
          <p:nvPr/>
        </p:nvCxnSpPr>
        <p:spPr>
          <a:xfrm>
            <a:off x="4559517" y="495655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456D0819-7B77-E607-AB88-241EE0318AB9}"/>
              </a:ext>
            </a:extLst>
          </p:cNvPr>
          <p:cNvSpPr/>
          <p:nvPr/>
        </p:nvSpPr>
        <p:spPr>
          <a:xfrm>
            <a:off x="5565848" y="4627099"/>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dirty="0" err="1">
                <a:solidFill>
                  <a:sysClr val="windowText" lastClr="000000"/>
                </a:solidFill>
              </a:rPr>
              <a:t>s</a:t>
            </a:r>
            <a:r>
              <a:rPr lang="es-ES_tradnl" sz="2000" baseline="-25000" dirty="0" err="1">
                <a:solidFill>
                  <a:sysClr val="windowText" lastClr="000000"/>
                </a:solidFill>
              </a:rPr>
              <a:t>f</a:t>
            </a:r>
            <a:endParaRPr lang="es-ES_tradnl" sz="2400" dirty="0">
              <a:solidFill>
                <a:sysClr val="windowText" lastClr="000000"/>
              </a:solidFill>
            </a:endParaRPr>
          </a:p>
        </p:txBody>
      </p: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14949F42-1E1C-7B4E-3FC6-89EDC6DFFF75}"/>
                  </a:ext>
                </a:extLst>
              </p:cNvPr>
              <p:cNvSpPr txBox="1"/>
              <p:nvPr/>
            </p:nvSpPr>
            <p:spPr>
              <a:xfrm>
                <a:off x="3058970" y="4570075"/>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1</m:t>
                    </m:r>
                  </m:oMath>
                </a14:m>
                <a:endParaRPr lang="es-ES_tradnl" sz="1400" i="1" baseline="-25000" dirty="0"/>
              </a:p>
            </p:txBody>
          </p:sp>
        </mc:Choice>
        <mc:Fallback xmlns="">
          <p:sp>
            <p:nvSpPr>
              <p:cNvPr id="30" name="TextBox 29">
                <a:extLst>
                  <a:ext uri="{FF2B5EF4-FFF2-40B4-BE49-F238E27FC236}">
                    <a16:creationId xmlns:a16="http://schemas.microsoft.com/office/drawing/2014/main" id="{14949F42-1E1C-7B4E-3FC6-89EDC6DFFF75}"/>
                  </a:ext>
                </a:extLst>
              </p:cNvPr>
              <p:cNvSpPr txBox="1">
                <a:spLocks noRot="1" noChangeAspect="1" noMove="1" noResize="1" noEditPoints="1" noAdjustHandles="1" noChangeArrowheads="1" noChangeShapeType="1" noTextEdit="1"/>
              </p:cNvSpPr>
              <p:nvPr/>
            </p:nvSpPr>
            <p:spPr>
              <a:xfrm>
                <a:off x="3058970" y="4570075"/>
                <a:ext cx="921965" cy="400110"/>
              </a:xfrm>
              <a:prstGeom prst="rect">
                <a:avLst/>
              </a:prstGeom>
              <a:blipFill>
                <a:blip r:embed="rId7"/>
                <a:stretch>
                  <a:fillRect l="-6757"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FA653E00-49F9-6884-4556-06EA61FC895F}"/>
                  </a:ext>
                </a:extLst>
              </p:cNvPr>
              <p:cNvSpPr txBox="1"/>
              <p:nvPr/>
            </p:nvSpPr>
            <p:spPr>
              <a:xfrm>
                <a:off x="4559517" y="4546471"/>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n</m:t>
                    </m:r>
                  </m:oMath>
                </a14:m>
                <a:endParaRPr lang="es-ES_tradnl" sz="1400" i="1" baseline="-25000" dirty="0"/>
              </a:p>
            </p:txBody>
          </p:sp>
        </mc:Choice>
        <mc:Fallback xmlns="">
          <p:sp>
            <p:nvSpPr>
              <p:cNvPr id="31" name="TextBox 30">
                <a:extLst>
                  <a:ext uri="{FF2B5EF4-FFF2-40B4-BE49-F238E27FC236}">
                    <a16:creationId xmlns:a16="http://schemas.microsoft.com/office/drawing/2014/main" id="{FA653E00-49F9-6884-4556-06EA61FC895F}"/>
                  </a:ext>
                </a:extLst>
              </p:cNvPr>
              <p:cNvSpPr txBox="1">
                <a:spLocks noRot="1" noChangeAspect="1" noMove="1" noResize="1" noEditPoints="1" noAdjustHandles="1" noChangeArrowheads="1" noChangeShapeType="1" noTextEdit="1"/>
              </p:cNvSpPr>
              <p:nvPr/>
            </p:nvSpPr>
            <p:spPr>
              <a:xfrm>
                <a:off x="4559517" y="4546471"/>
                <a:ext cx="921965" cy="400110"/>
              </a:xfrm>
              <a:prstGeom prst="rect">
                <a:avLst/>
              </a:prstGeom>
              <a:blipFill>
                <a:blip r:embed="rId8"/>
                <a:stretch>
                  <a:fillRect l="-8219" t="-9375" b="-25000"/>
                </a:stretch>
              </a:blipFill>
            </p:spPr>
            <p:txBody>
              <a:bodyPr/>
              <a:lstStyle/>
              <a:p>
                <a:r>
                  <a:rPr lang="es-ES_tradnl">
                    <a:noFill/>
                  </a:rPr>
                  <a:t> </a:t>
                </a:r>
              </a:p>
            </p:txBody>
          </p:sp>
        </mc:Fallback>
      </mc:AlternateContent>
      <p:sp>
        <p:nvSpPr>
          <p:cNvPr id="32" name="TextBox 31">
            <a:extLst>
              <a:ext uri="{FF2B5EF4-FFF2-40B4-BE49-F238E27FC236}">
                <a16:creationId xmlns:a16="http://schemas.microsoft.com/office/drawing/2014/main" id="{812E2B28-2C56-C2E6-D7D7-5A78430A562E}"/>
              </a:ext>
            </a:extLst>
          </p:cNvPr>
          <p:cNvSpPr txBox="1"/>
          <p:nvPr/>
        </p:nvSpPr>
        <p:spPr>
          <a:xfrm>
            <a:off x="4067074" y="4632110"/>
            <a:ext cx="492443" cy="461665"/>
          </a:xfrm>
          <a:prstGeom prst="rect">
            <a:avLst/>
          </a:prstGeom>
          <a:noFill/>
        </p:spPr>
        <p:txBody>
          <a:bodyPr wrap="none" rtlCol="0">
            <a:spAutoFit/>
          </a:bodyPr>
          <a:lstStyle/>
          <a:p>
            <a:r>
              <a:rPr lang="es-ES_tradnl" sz="2400" dirty="0"/>
              <a:t>…</a:t>
            </a:r>
            <a:endParaRPr lang="es-ES_tradnl" sz="2000" dirty="0"/>
          </a:p>
        </p:txBody>
      </p:sp>
    </p:spTree>
    <p:extLst>
      <p:ext uri="{BB962C8B-B14F-4D97-AF65-F5344CB8AC3E}">
        <p14:creationId xmlns:p14="http://schemas.microsoft.com/office/powerpoint/2010/main" val="182561957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5B6EA6-FCE2-EC2D-CB15-E31F6E5E57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31EEF7-D30B-E59D-EC18-9CB6A351ABE6}"/>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E37EDA5E-0DF0-700C-7E78-80F28E0D140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84FD5353-887F-8E57-9C34-21804AD62345}"/>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16" name="Content Placeholder 3">
            <a:extLst>
              <a:ext uri="{FF2B5EF4-FFF2-40B4-BE49-F238E27FC236}">
                <a16:creationId xmlns:a16="http://schemas.microsoft.com/office/drawing/2014/main" id="{F73CBC66-A0BB-E505-078A-5B84DDE85BA7}"/>
              </a:ext>
            </a:extLst>
          </p:cNvPr>
          <p:cNvSpPr>
            <a:spLocks noGrp="1"/>
          </p:cNvSpPr>
          <p:nvPr>
            <p:ph idx="1"/>
          </p:nvPr>
        </p:nvSpPr>
        <p:spPr>
          <a:xfrm>
            <a:off x="800100" y="1721775"/>
            <a:ext cx="10452015" cy="2629789"/>
          </a:xfrm>
        </p:spPr>
        <p:txBody>
          <a:bodyPr>
            <a:normAutofit fontScale="92500"/>
          </a:bodyPr>
          <a:lstStyle/>
          <a:p>
            <a:pPr marL="0" indent="0">
              <a:buNone/>
            </a:pPr>
            <a:r>
              <a:rPr lang="es-ES_tradnl" noProof="0" dirty="0"/>
              <a:t>La ecuación de </a:t>
            </a:r>
            <a:r>
              <a:rPr lang="es-ES_tradnl" noProof="0" dirty="0" err="1"/>
              <a:t>Bellman</a:t>
            </a:r>
            <a:r>
              <a:rPr lang="es-ES_tradnl" noProof="0" dirty="0"/>
              <a:t> es un concepto central en el aprendizaje por refuerzo. </a:t>
            </a:r>
          </a:p>
          <a:p>
            <a:pPr marL="0" indent="0">
              <a:buNone/>
            </a:pPr>
            <a:r>
              <a:rPr lang="es-ES_tradnl" noProof="0" dirty="0"/>
              <a:t>Describe cómo el valor de estar en un estado determinado, bajo una política dada, se relaciona con:</a:t>
            </a:r>
          </a:p>
          <a:p>
            <a:r>
              <a:rPr lang="es-ES_tradnl" noProof="0" dirty="0"/>
              <a:t>La recompensa inmediata, y</a:t>
            </a:r>
          </a:p>
          <a:p>
            <a:r>
              <a:rPr lang="es-ES_tradnl" noProof="0" dirty="0"/>
              <a:t>El valor esperado del siguiente estado.</a:t>
            </a:r>
          </a:p>
          <a:p>
            <a:pPr marL="0" indent="0">
              <a:buNone/>
            </a:pPr>
            <a:r>
              <a:rPr lang="es-ES_tradnl" noProof="0" dirty="0"/>
              <a:t>Para calcular el valor de un estado </a:t>
            </a:r>
            <a:r>
              <a:rPr lang="es-ES_tradnl" noProof="0" dirty="0" err="1"/>
              <a:t>s</a:t>
            </a:r>
            <a:r>
              <a:rPr lang="es-ES_tradnl" baseline="-25000" noProof="0" dirty="0" err="1"/>
              <a:t>t</a:t>
            </a:r>
            <a:r>
              <a:rPr lang="es-ES_tradnl" noProof="0" dirty="0"/>
              <a:t>, V(</a:t>
            </a:r>
            <a:r>
              <a:rPr lang="es-ES_tradnl" noProof="0" dirty="0" err="1"/>
              <a:t>s</a:t>
            </a:r>
            <a:r>
              <a:rPr lang="es-ES_tradnl" baseline="-25000" noProof="0" dirty="0" err="1"/>
              <a:t>t</a:t>
            </a:r>
            <a:r>
              <a:rPr lang="es-ES_tradnl" noProof="0" dirty="0"/>
              <a:t>) , se utiliza la </a:t>
            </a:r>
            <a:r>
              <a:rPr lang="es-ES_tradnl" b="1" noProof="0" dirty="0">
                <a:solidFill>
                  <a:schemeClr val="accent4"/>
                </a:solidFill>
              </a:rPr>
              <a:t>suma ponderada </a:t>
            </a:r>
            <a:r>
              <a:rPr lang="es-ES_tradnl" noProof="0" dirty="0"/>
              <a:t>de las recompensas futuras (el retorno).</a:t>
            </a:r>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ADD4962D-46A6-52D2-2587-C952F9892962}"/>
                  </a:ext>
                </a:extLst>
              </p:cNvPr>
              <p:cNvSpPr txBox="1"/>
              <p:nvPr/>
            </p:nvSpPr>
            <p:spPr>
              <a:xfrm>
                <a:off x="6521873" y="4561860"/>
                <a:ext cx="5979282"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𝑅𝑒𝑡</m:t>
                          </m:r>
                        </m:e>
                        <m:sub>
                          <m:r>
                            <a:rPr lang="en-US" i="1">
                              <a:solidFill>
                                <a:schemeClr val="accent1"/>
                              </a:solidFill>
                              <a:latin typeface="Cambria Math" panose="02040503050406030204" pitchFamily="18" charset="0"/>
                            </a:rPr>
                            <m:t>𝑡</m:t>
                          </m:r>
                        </m:sub>
                      </m:sSub>
                      <m:r>
                        <a:rPr lang="en-US" i="1">
                          <a:latin typeface="Cambria Math" panose="02040503050406030204" pitchFamily="18" charset="0"/>
                        </a:rPr>
                        <m:t>=</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sub>
                      </m:sSub>
                      <m:r>
                        <a:rPr lang="es-ES_tradnl" i="1">
                          <a:latin typeface="Cambria Math" panose="02040503050406030204" pitchFamily="18" charset="0"/>
                        </a:rPr>
                        <m:t>+</m:t>
                      </m:r>
                      <m:r>
                        <a:rPr lang="es-ES_tradnl" i="1">
                          <a:latin typeface="Cambria Math" panose="02040503050406030204" pitchFamily="18" charset="0"/>
                          <a:ea typeface="Cambria Math" panose="02040503050406030204" pitchFamily="18" charset="0"/>
                        </a:rPr>
                        <m:t>𝛾</m:t>
                      </m:r>
                      <m:d>
                        <m:dPr>
                          <m:ctrlPr>
                            <a:rPr lang="es-ES_tradnl" i="1">
                              <a:latin typeface="Cambria Math" panose="02040503050406030204" pitchFamily="18" charset="0"/>
                              <a:ea typeface="Cambria Math" panose="02040503050406030204" pitchFamily="18" charset="0"/>
                            </a:rPr>
                          </m:ctrlPr>
                        </m:dPr>
                        <m:e>
                          <m:sSub>
                            <m:sSubPr>
                              <m:ctrlPr>
                                <a:rPr lang="es-ES_tradnl" i="1" smtClean="0">
                                  <a:solidFill>
                                    <a:srgbClr val="FF0000"/>
                                  </a:solidFill>
                                  <a:latin typeface="Cambria Math" panose="02040503050406030204" pitchFamily="18" charset="0"/>
                                </a:rPr>
                              </m:ctrlPr>
                            </m:sSubPr>
                            <m:e>
                              <m:r>
                                <a:rPr lang="es-ES_tradnl" i="1">
                                  <a:solidFill>
                                    <a:srgbClr val="FF0000"/>
                                  </a:solidFill>
                                  <a:latin typeface="Cambria Math" panose="02040503050406030204" pitchFamily="18" charset="0"/>
                                </a:rPr>
                                <m:t>𝑟</m:t>
                              </m:r>
                            </m:e>
                            <m:sub>
                              <m:r>
                                <a:rPr lang="en-US" i="1">
                                  <a:solidFill>
                                    <a:srgbClr val="FF0000"/>
                                  </a:solidFill>
                                  <a:latin typeface="Cambria Math" panose="02040503050406030204" pitchFamily="18" charset="0"/>
                                </a:rPr>
                                <m:t>𝑡</m:t>
                              </m:r>
                              <m:r>
                                <a:rPr lang="en-US" i="1">
                                  <a:solidFill>
                                    <a:srgbClr val="FF0000"/>
                                  </a:solidFill>
                                  <a:latin typeface="Cambria Math" panose="02040503050406030204" pitchFamily="18" charset="0"/>
                                </a:rPr>
                                <m:t>+1</m:t>
                              </m:r>
                            </m:sub>
                          </m:sSub>
                          <m:r>
                            <a:rPr lang="es-ES_tradnl" i="1">
                              <a:solidFill>
                                <a:srgbClr val="FF0000"/>
                              </a:solidFill>
                              <a:latin typeface="Cambria Math" panose="02040503050406030204" pitchFamily="18" charset="0"/>
                            </a:rPr>
                            <m:t>+</m:t>
                          </m:r>
                          <m:r>
                            <a:rPr lang="es-ES_tradnl" i="1">
                              <a:solidFill>
                                <a:srgbClr val="FF0000"/>
                              </a:solidFill>
                              <a:latin typeface="Cambria Math" panose="02040503050406030204" pitchFamily="18" charset="0"/>
                              <a:ea typeface="Cambria Math" panose="02040503050406030204" pitchFamily="18" charset="0"/>
                            </a:rPr>
                            <m:t>𝛾</m:t>
                          </m:r>
                          <m:sSub>
                            <m:sSubPr>
                              <m:ctrlPr>
                                <a:rPr lang="es-ES_tradnl" i="1">
                                  <a:solidFill>
                                    <a:srgbClr val="FF0000"/>
                                  </a:solidFill>
                                  <a:latin typeface="Cambria Math" panose="02040503050406030204" pitchFamily="18" charset="0"/>
                                </a:rPr>
                              </m:ctrlPr>
                            </m:sSubPr>
                            <m:e>
                              <m:r>
                                <a:rPr lang="es-ES_tradnl" i="1">
                                  <a:solidFill>
                                    <a:srgbClr val="FF0000"/>
                                  </a:solidFill>
                                  <a:latin typeface="Cambria Math" panose="02040503050406030204" pitchFamily="18" charset="0"/>
                                </a:rPr>
                                <m:t>𝑟</m:t>
                              </m:r>
                            </m:e>
                            <m:sub>
                              <m:r>
                                <a:rPr lang="en-US" i="1">
                                  <a:solidFill>
                                    <a:srgbClr val="FF0000"/>
                                  </a:solidFill>
                                  <a:latin typeface="Cambria Math" panose="02040503050406030204" pitchFamily="18" charset="0"/>
                                </a:rPr>
                                <m:t>𝑡</m:t>
                              </m:r>
                              <m:r>
                                <a:rPr lang="en-US" i="1">
                                  <a:solidFill>
                                    <a:srgbClr val="FF0000"/>
                                  </a:solidFill>
                                  <a:latin typeface="Cambria Math" panose="02040503050406030204" pitchFamily="18" charset="0"/>
                                </a:rPr>
                                <m:t>+2</m:t>
                              </m:r>
                            </m:sub>
                          </m:sSub>
                          <m:r>
                            <a:rPr lang="es-ES_tradnl" i="1">
                              <a:solidFill>
                                <a:srgbClr val="FF0000"/>
                              </a:solidFill>
                              <a:latin typeface="Cambria Math" panose="02040503050406030204" pitchFamily="18" charset="0"/>
                            </a:rPr>
                            <m:t>+</m:t>
                          </m:r>
                          <m:sSup>
                            <m:sSupPr>
                              <m:ctrlPr>
                                <a:rPr lang="es-ES_tradnl" i="1">
                                  <a:solidFill>
                                    <a:srgbClr val="FF0000"/>
                                  </a:solidFill>
                                  <a:latin typeface="Cambria Math" panose="02040503050406030204" pitchFamily="18" charset="0"/>
                                </a:rPr>
                              </m:ctrlPr>
                            </m:sSupPr>
                            <m:e>
                              <m:r>
                                <a:rPr lang="es-ES_tradnl" i="1">
                                  <a:solidFill>
                                    <a:srgbClr val="FF0000"/>
                                  </a:solidFill>
                                  <a:latin typeface="Cambria Math" panose="02040503050406030204" pitchFamily="18" charset="0"/>
                                  <a:ea typeface="Cambria Math" panose="02040503050406030204" pitchFamily="18" charset="0"/>
                                </a:rPr>
                                <m:t>𝛾</m:t>
                              </m:r>
                            </m:e>
                            <m:sup>
                              <m:r>
                                <a:rPr lang="es-ES_tradnl" i="1">
                                  <a:solidFill>
                                    <a:srgbClr val="FF0000"/>
                                  </a:solidFill>
                                  <a:latin typeface="Cambria Math" panose="02040503050406030204" pitchFamily="18" charset="0"/>
                                </a:rPr>
                                <m:t>2</m:t>
                              </m:r>
                            </m:sup>
                          </m:sSup>
                          <m:sSub>
                            <m:sSubPr>
                              <m:ctrlPr>
                                <a:rPr lang="es-ES_tradnl" i="1">
                                  <a:solidFill>
                                    <a:srgbClr val="FF0000"/>
                                  </a:solidFill>
                                  <a:latin typeface="Cambria Math" panose="02040503050406030204" pitchFamily="18" charset="0"/>
                                </a:rPr>
                              </m:ctrlPr>
                            </m:sSubPr>
                            <m:e>
                              <m:r>
                                <a:rPr lang="es-ES_tradnl" i="1">
                                  <a:solidFill>
                                    <a:srgbClr val="FF0000"/>
                                  </a:solidFill>
                                  <a:latin typeface="Cambria Math" panose="02040503050406030204" pitchFamily="18" charset="0"/>
                                </a:rPr>
                                <m:t>𝑟</m:t>
                              </m:r>
                            </m:e>
                            <m:sub>
                              <m:r>
                                <a:rPr lang="en-US" i="1">
                                  <a:solidFill>
                                    <a:srgbClr val="FF0000"/>
                                  </a:solidFill>
                                  <a:latin typeface="Cambria Math" panose="02040503050406030204" pitchFamily="18" charset="0"/>
                                </a:rPr>
                                <m:t>𝑡</m:t>
                              </m:r>
                              <m:r>
                                <a:rPr lang="en-US" i="1">
                                  <a:solidFill>
                                    <a:srgbClr val="FF0000"/>
                                  </a:solidFill>
                                  <a:latin typeface="Cambria Math" panose="02040503050406030204" pitchFamily="18" charset="0"/>
                                </a:rPr>
                                <m:t>+3</m:t>
                              </m:r>
                            </m:sub>
                          </m:sSub>
                          <m:r>
                            <a:rPr lang="es-ES_tradnl" i="1">
                              <a:solidFill>
                                <a:srgbClr val="FF0000"/>
                              </a:solidFill>
                              <a:latin typeface="Cambria Math" panose="02040503050406030204" pitchFamily="18" charset="0"/>
                            </a:rPr>
                            <m:t>+…+</m:t>
                          </m:r>
                          <m:sSup>
                            <m:sSupPr>
                              <m:ctrlPr>
                                <a:rPr lang="es-ES_tradnl" i="1">
                                  <a:solidFill>
                                    <a:srgbClr val="FF0000"/>
                                  </a:solidFill>
                                  <a:latin typeface="Cambria Math" panose="02040503050406030204" pitchFamily="18" charset="0"/>
                                </a:rPr>
                              </m:ctrlPr>
                            </m:sSupPr>
                            <m:e>
                              <m:r>
                                <a:rPr lang="es-ES_tradnl" i="1">
                                  <a:solidFill>
                                    <a:srgbClr val="FF0000"/>
                                  </a:solidFill>
                                  <a:latin typeface="Cambria Math" panose="02040503050406030204" pitchFamily="18" charset="0"/>
                                  <a:ea typeface="Cambria Math" panose="02040503050406030204" pitchFamily="18" charset="0"/>
                                </a:rPr>
                                <m:t>𝛾</m:t>
                              </m:r>
                            </m:e>
                            <m:sup>
                              <m:r>
                                <a:rPr lang="en-US" i="1">
                                  <a:solidFill>
                                    <a:srgbClr val="FF0000"/>
                                  </a:solidFill>
                                  <a:latin typeface="Cambria Math" panose="02040503050406030204" pitchFamily="18" charset="0"/>
                                  <a:ea typeface="Cambria Math" panose="02040503050406030204" pitchFamily="18" charset="0"/>
                                </a:rPr>
                                <m:t>𝑡</m:t>
                              </m:r>
                              <m:r>
                                <a:rPr lang="en-US" i="1">
                                  <a:solidFill>
                                    <a:srgbClr val="FF0000"/>
                                  </a:solidFill>
                                  <a:latin typeface="Cambria Math" panose="02040503050406030204" pitchFamily="18" charset="0"/>
                                  <a:ea typeface="Cambria Math" panose="02040503050406030204" pitchFamily="18" charset="0"/>
                                </a:rPr>
                                <m:t>+</m:t>
                              </m:r>
                              <m:r>
                                <a:rPr lang="en-US" i="1">
                                  <a:solidFill>
                                    <a:srgbClr val="FF0000"/>
                                  </a:solidFill>
                                  <a:latin typeface="Cambria Math" panose="02040503050406030204" pitchFamily="18" charset="0"/>
                                  <a:ea typeface="Cambria Math" panose="02040503050406030204" pitchFamily="18" charset="0"/>
                                </a:rPr>
                                <m:t>𝑛</m:t>
                              </m:r>
                              <m:r>
                                <a:rPr lang="en-US" i="1">
                                  <a:solidFill>
                                    <a:srgbClr val="FF0000"/>
                                  </a:solidFill>
                                  <a:latin typeface="Cambria Math" panose="02040503050406030204" pitchFamily="18" charset="0"/>
                                  <a:ea typeface="Cambria Math" panose="02040503050406030204" pitchFamily="18" charset="0"/>
                                </a:rPr>
                                <m:t>−1</m:t>
                              </m:r>
                            </m:sup>
                          </m:sSup>
                          <m:sSub>
                            <m:sSubPr>
                              <m:ctrlPr>
                                <a:rPr lang="es-ES_tradnl" i="1">
                                  <a:solidFill>
                                    <a:srgbClr val="FF0000"/>
                                  </a:solidFill>
                                  <a:latin typeface="Cambria Math" panose="02040503050406030204" pitchFamily="18" charset="0"/>
                                </a:rPr>
                              </m:ctrlPr>
                            </m:sSubPr>
                            <m:e>
                              <m:r>
                                <a:rPr lang="es-ES_tradnl" i="1">
                                  <a:solidFill>
                                    <a:srgbClr val="FF0000"/>
                                  </a:solidFill>
                                  <a:latin typeface="Cambria Math" panose="02040503050406030204" pitchFamily="18" charset="0"/>
                                </a:rPr>
                                <m:t>𝑟</m:t>
                              </m:r>
                            </m:e>
                            <m:sub>
                              <m:r>
                                <a:rPr lang="en-US" i="1">
                                  <a:solidFill>
                                    <a:srgbClr val="FF0000"/>
                                  </a:solidFill>
                                  <a:latin typeface="Cambria Math" panose="02040503050406030204" pitchFamily="18" charset="0"/>
                                </a:rPr>
                                <m:t>𝑡</m:t>
                              </m:r>
                              <m:r>
                                <a:rPr lang="en-US" i="1">
                                  <a:solidFill>
                                    <a:srgbClr val="FF0000"/>
                                  </a:solidFill>
                                  <a:latin typeface="Cambria Math" panose="02040503050406030204" pitchFamily="18" charset="0"/>
                                </a:rPr>
                                <m:t>+</m:t>
                              </m:r>
                              <m:r>
                                <a:rPr lang="en-US" i="1">
                                  <a:solidFill>
                                    <a:srgbClr val="FF0000"/>
                                  </a:solidFill>
                                  <a:latin typeface="Cambria Math" panose="02040503050406030204" pitchFamily="18" charset="0"/>
                                </a:rPr>
                                <m:t>𝑛</m:t>
                              </m:r>
                            </m:sub>
                          </m:sSub>
                        </m:e>
                      </m:d>
                    </m:oMath>
                  </m:oMathPara>
                </a14:m>
                <a:endParaRPr lang="es-ES_tradnl" dirty="0"/>
              </a:p>
            </p:txBody>
          </p:sp>
        </mc:Choice>
        <mc:Fallback xmlns="">
          <p:sp>
            <p:nvSpPr>
              <p:cNvPr id="17" name="TextBox 16">
                <a:extLst>
                  <a:ext uri="{FF2B5EF4-FFF2-40B4-BE49-F238E27FC236}">
                    <a16:creationId xmlns:a16="http://schemas.microsoft.com/office/drawing/2014/main" id="{ADD4962D-46A6-52D2-2587-C952F9892962}"/>
                  </a:ext>
                </a:extLst>
              </p:cNvPr>
              <p:cNvSpPr txBox="1">
                <a:spLocks noRot="1" noChangeAspect="1" noMove="1" noResize="1" noEditPoints="1" noAdjustHandles="1" noChangeArrowheads="1" noChangeShapeType="1" noTextEdit="1"/>
              </p:cNvSpPr>
              <p:nvPr/>
            </p:nvSpPr>
            <p:spPr>
              <a:xfrm>
                <a:off x="6521873" y="4561860"/>
                <a:ext cx="5979282" cy="369332"/>
              </a:xfrm>
              <a:prstGeom prst="rect">
                <a:avLst/>
              </a:prstGeom>
              <a:blipFill>
                <a:blip r:embed="rId4"/>
                <a:stretch>
                  <a:fillRect b="-6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4CE53E20-2577-272F-34EF-01E01EA2E855}"/>
                  </a:ext>
                </a:extLst>
              </p:cNvPr>
              <p:cNvSpPr txBox="1"/>
              <p:nvPr/>
            </p:nvSpPr>
            <p:spPr>
              <a:xfrm>
                <a:off x="6521873" y="5132338"/>
                <a:ext cx="5717356"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4"/>
                              </a:solidFill>
                              <a:latin typeface="Cambria Math" panose="02040503050406030204" pitchFamily="18" charset="0"/>
                            </a:rPr>
                          </m:ctrlPr>
                        </m:sSubPr>
                        <m:e>
                          <m:r>
                            <a:rPr lang="en-US" i="1">
                              <a:solidFill>
                                <a:schemeClr val="accent4"/>
                              </a:solidFill>
                              <a:latin typeface="Cambria Math" panose="02040503050406030204" pitchFamily="18" charset="0"/>
                            </a:rPr>
                            <m:t>𝑅𝑒𝑡</m:t>
                          </m:r>
                        </m:e>
                        <m:sub>
                          <m:r>
                            <a:rPr lang="en-US" i="1">
                              <a:solidFill>
                                <a:schemeClr val="accent4"/>
                              </a:solidFill>
                              <a:latin typeface="Cambria Math" panose="02040503050406030204" pitchFamily="18" charset="0"/>
                            </a:rPr>
                            <m:t>𝑡</m:t>
                          </m:r>
                          <m:r>
                            <a:rPr lang="en-US" i="1">
                              <a:solidFill>
                                <a:schemeClr val="accent4"/>
                              </a:solidFill>
                              <a:latin typeface="Cambria Math" panose="02040503050406030204" pitchFamily="18" charset="0"/>
                            </a:rPr>
                            <m:t>+1</m:t>
                          </m:r>
                        </m:sub>
                      </m:sSub>
                      <m:r>
                        <a:rPr lang="en-US" b="0" i="1" smtClean="0">
                          <a:latin typeface="Cambria Math" panose="02040503050406030204" pitchFamily="18" charset="0"/>
                        </a:rPr>
                        <m:t>=</m:t>
                      </m:r>
                      <m:sSub>
                        <m:sSubPr>
                          <m:ctrlPr>
                            <a:rPr lang="es-ES_tradnl" i="1" smtClean="0">
                              <a:solidFill>
                                <a:srgbClr val="FF0000"/>
                              </a:solidFill>
                              <a:latin typeface="Cambria Math" panose="02040503050406030204" pitchFamily="18" charset="0"/>
                            </a:rPr>
                          </m:ctrlPr>
                        </m:sSubPr>
                        <m:e>
                          <m:r>
                            <a:rPr lang="es-ES_tradnl" i="1">
                              <a:solidFill>
                                <a:srgbClr val="FF0000"/>
                              </a:solidFill>
                              <a:latin typeface="Cambria Math" panose="02040503050406030204" pitchFamily="18" charset="0"/>
                            </a:rPr>
                            <m:t>𝑟</m:t>
                          </m:r>
                        </m:e>
                        <m:sub>
                          <m:r>
                            <a:rPr lang="en-US" i="1">
                              <a:solidFill>
                                <a:srgbClr val="FF0000"/>
                              </a:solidFill>
                              <a:latin typeface="Cambria Math" panose="02040503050406030204" pitchFamily="18" charset="0"/>
                            </a:rPr>
                            <m:t>𝑡</m:t>
                          </m:r>
                          <m:r>
                            <a:rPr lang="en-US" b="0" i="1" smtClean="0">
                              <a:solidFill>
                                <a:srgbClr val="FF0000"/>
                              </a:solidFill>
                              <a:latin typeface="Cambria Math" panose="02040503050406030204" pitchFamily="18" charset="0"/>
                            </a:rPr>
                            <m:t>+1</m:t>
                          </m:r>
                        </m:sub>
                      </m:sSub>
                      <m:r>
                        <a:rPr lang="es-ES_tradnl" i="1">
                          <a:solidFill>
                            <a:srgbClr val="FF0000"/>
                          </a:solidFill>
                          <a:latin typeface="Cambria Math" panose="02040503050406030204" pitchFamily="18" charset="0"/>
                        </a:rPr>
                        <m:t>+</m:t>
                      </m:r>
                      <m:r>
                        <a:rPr lang="es-ES_tradnl" i="1">
                          <a:solidFill>
                            <a:srgbClr val="FF0000"/>
                          </a:solidFill>
                          <a:latin typeface="Cambria Math" panose="02040503050406030204" pitchFamily="18" charset="0"/>
                          <a:ea typeface="Cambria Math" panose="02040503050406030204" pitchFamily="18" charset="0"/>
                        </a:rPr>
                        <m:t>𝛾</m:t>
                      </m:r>
                      <m:sSub>
                        <m:sSubPr>
                          <m:ctrlPr>
                            <a:rPr lang="es-ES_tradnl" i="1">
                              <a:solidFill>
                                <a:srgbClr val="FF0000"/>
                              </a:solidFill>
                              <a:latin typeface="Cambria Math" panose="02040503050406030204" pitchFamily="18" charset="0"/>
                            </a:rPr>
                          </m:ctrlPr>
                        </m:sSubPr>
                        <m:e>
                          <m:r>
                            <a:rPr lang="es-ES_tradnl" i="1">
                              <a:solidFill>
                                <a:srgbClr val="FF0000"/>
                              </a:solidFill>
                              <a:latin typeface="Cambria Math" panose="02040503050406030204" pitchFamily="18" charset="0"/>
                            </a:rPr>
                            <m:t>𝑟</m:t>
                          </m:r>
                        </m:e>
                        <m:sub>
                          <m:r>
                            <a:rPr lang="en-US" i="1">
                              <a:solidFill>
                                <a:srgbClr val="FF0000"/>
                              </a:solidFill>
                              <a:latin typeface="Cambria Math" panose="02040503050406030204" pitchFamily="18" charset="0"/>
                            </a:rPr>
                            <m:t>𝑡</m:t>
                          </m:r>
                          <m:r>
                            <a:rPr lang="en-US" i="1">
                              <a:solidFill>
                                <a:srgbClr val="FF0000"/>
                              </a:solidFill>
                              <a:latin typeface="Cambria Math" panose="02040503050406030204" pitchFamily="18" charset="0"/>
                            </a:rPr>
                            <m:t>+2</m:t>
                          </m:r>
                        </m:sub>
                      </m:sSub>
                      <m:r>
                        <a:rPr lang="es-ES_tradnl" i="1">
                          <a:solidFill>
                            <a:srgbClr val="FF0000"/>
                          </a:solidFill>
                          <a:latin typeface="Cambria Math" panose="02040503050406030204" pitchFamily="18" charset="0"/>
                        </a:rPr>
                        <m:t>+</m:t>
                      </m:r>
                      <m:sSup>
                        <m:sSupPr>
                          <m:ctrlPr>
                            <a:rPr lang="es-ES_tradnl" i="1">
                              <a:solidFill>
                                <a:srgbClr val="FF0000"/>
                              </a:solidFill>
                              <a:latin typeface="Cambria Math" panose="02040503050406030204" pitchFamily="18" charset="0"/>
                            </a:rPr>
                          </m:ctrlPr>
                        </m:sSupPr>
                        <m:e>
                          <m:r>
                            <a:rPr lang="es-ES_tradnl" i="1">
                              <a:solidFill>
                                <a:srgbClr val="FF0000"/>
                              </a:solidFill>
                              <a:latin typeface="Cambria Math" panose="02040503050406030204" pitchFamily="18" charset="0"/>
                              <a:ea typeface="Cambria Math" panose="02040503050406030204" pitchFamily="18" charset="0"/>
                            </a:rPr>
                            <m:t>𝛾</m:t>
                          </m:r>
                        </m:e>
                        <m:sup>
                          <m:r>
                            <a:rPr lang="es-ES_tradnl" i="1">
                              <a:solidFill>
                                <a:srgbClr val="FF0000"/>
                              </a:solidFill>
                              <a:latin typeface="Cambria Math" panose="02040503050406030204" pitchFamily="18" charset="0"/>
                            </a:rPr>
                            <m:t>2</m:t>
                          </m:r>
                        </m:sup>
                      </m:sSup>
                      <m:sSub>
                        <m:sSubPr>
                          <m:ctrlPr>
                            <a:rPr lang="es-ES_tradnl" i="1">
                              <a:solidFill>
                                <a:srgbClr val="FF0000"/>
                              </a:solidFill>
                              <a:latin typeface="Cambria Math" panose="02040503050406030204" pitchFamily="18" charset="0"/>
                            </a:rPr>
                          </m:ctrlPr>
                        </m:sSubPr>
                        <m:e>
                          <m:r>
                            <a:rPr lang="es-ES_tradnl" i="1">
                              <a:solidFill>
                                <a:srgbClr val="FF0000"/>
                              </a:solidFill>
                              <a:latin typeface="Cambria Math" panose="02040503050406030204" pitchFamily="18" charset="0"/>
                            </a:rPr>
                            <m:t>𝑟</m:t>
                          </m:r>
                        </m:e>
                        <m:sub>
                          <m:r>
                            <a:rPr lang="en-US" i="1">
                              <a:solidFill>
                                <a:srgbClr val="FF0000"/>
                              </a:solidFill>
                              <a:latin typeface="Cambria Math" panose="02040503050406030204" pitchFamily="18" charset="0"/>
                            </a:rPr>
                            <m:t>𝑡</m:t>
                          </m:r>
                          <m:r>
                            <a:rPr lang="en-US" i="1">
                              <a:solidFill>
                                <a:srgbClr val="FF0000"/>
                              </a:solidFill>
                              <a:latin typeface="Cambria Math" panose="02040503050406030204" pitchFamily="18" charset="0"/>
                            </a:rPr>
                            <m:t>+3</m:t>
                          </m:r>
                        </m:sub>
                      </m:sSub>
                      <m:r>
                        <a:rPr lang="es-ES_tradnl" i="1">
                          <a:solidFill>
                            <a:srgbClr val="FF0000"/>
                          </a:solidFill>
                          <a:latin typeface="Cambria Math" panose="02040503050406030204" pitchFamily="18" charset="0"/>
                        </a:rPr>
                        <m:t>+…+</m:t>
                      </m:r>
                      <m:sSup>
                        <m:sSupPr>
                          <m:ctrlPr>
                            <a:rPr lang="es-ES_tradnl" i="1">
                              <a:solidFill>
                                <a:srgbClr val="FF0000"/>
                              </a:solidFill>
                              <a:latin typeface="Cambria Math" panose="02040503050406030204" pitchFamily="18" charset="0"/>
                            </a:rPr>
                          </m:ctrlPr>
                        </m:sSupPr>
                        <m:e>
                          <m:r>
                            <a:rPr lang="es-ES_tradnl" i="1">
                              <a:solidFill>
                                <a:srgbClr val="FF0000"/>
                              </a:solidFill>
                              <a:latin typeface="Cambria Math" panose="02040503050406030204" pitchFamily="18" charset="0"/>
                              <a:ea typeface="Cambria Math" panose="02040503050406030204" pitchFamily="18" charset="0"/>
                            </a:rPr>
                            <m:t>𝛾</m:t>
                          </m:r>
                        </m:e>
                        <m:sup>
                          <m:r>
                            <a:rPr lang="en-US" i="1">
                              <a:solidFill>
                                <a:srgbClr val="FF0000"/>
                              </a:solidFill>
                              <a:latin typeface="Cambria Math" panose="02040503050406030204" pitchFamily="18" charset="0"/>
                              <a:ea typeface="Cambria Math" panose="02040503050406030204" pitchFamily="18" charset="0"/>
                            </a:rPr>
                            <m:t>𝑡</m:t>
                          </m:r>
                          <m:r>
                            <a:rPr lang="en-US" i="1">
                              <a:solidFill>
                                <a:srgbClr val="FF0000"/>
                              </a:solidFill>
                              <a:latin typeface="Cambria Math" panose="02040503050406030204" pitchFamily="18" charset="0"/>
                              <a:ea typeface="Cambria Math" panose="02040503050406030204" pitchFamily="18" charset="0"/>
                            </a:rPr>
                            <m:t>+</m:t>
                          </m:r>
                          <m:r>
                            <a:rPr lang="en-US" i="1">
                              <a:solidFill>
                                <a:srgbClr val="FF0000"/>
                              </a:solidFill>
                              <a:latin typeface="Cambria Math" panose="02040503050406030204" pitchFamily="18" charset="0"/>
                              <a:ea typeface="Cambria Math" panose="02040503050406030204" pitchFamily="18" charset="0"/>
                            </a:rPr>
                            <m:t>𝑛</m:t>
                          </m:r>
                          <m:r>
                            <a:rPr lang="en-US" b="0" i="1" smtClean="0">
                              <a:solidFill>
                                <a:srgbClr val="FF0000"/>
                              </a:solidFill>
                              <a:latin typeface="Cambria Math" panose="02040503050406030204" pitchFamily="18" charset="0"/>
                              <a:ea typeface="Cambria Math" panose="02040503050406030204" pitchFamily="18" charset="0"/>
                            </a:rPr>
                            <m:t>−1</m:t>
                          </m:r>
                        </m:sup>
                      </m:sSup>
                      <m:sSub>
                        <m:sSubPr>
                          <m:ctrlPr>
                            <a:rPr lang="es-ES_tradnl" i="1">
                              <a:solidFill>
                                <a:srgbClr val="FF0000"/>
                              </a:solidFill>
                              <a:latin typeface="Cambria Math" panose="02040503050406030204" pitchFamily="18" charset="0"/>
                            </a:rPr>
                          </m:ctrlPr>
                        </m:sSubPr>
                        <m:e>
                          <m:r>
                            <a:rPr lang="es-ES_tradnl" i="1">
                              <a:solidFill>
                                <a:srgbClr val="FF0000"/>
                              </a:solidFill>
                              <a:latin typeface="Cambria Math" panose="02040503050406030204" pitchFamily="18" charset="0"/>
                            </a:rPr>
                            <m:t>𝑟</m:t>
                          </m:r>
                        </m:e>
                        <m:sub>
                          <m:r>
                            <a:rPr lang="en-US" i="1">
                              <a:solidFill>
                                <a:srgbClr val="FF0000"/>
                              </a:solidFill>
                              <a:latin typeface="Cambria Math" panose="02040503050406030204" pitchFamily="18" charset="0"/>
                            </a:rPr>
                            <m:t>𝑡</m:t>
                          </m:r>
                          <m:r>
                            <a:rPr lang="en-US" i="1">
                              <a:solidFill>
                                <a:srgbClr val="FF0000"/>
                              </a:solidFill>
                              <a:latin typeface="Cambria Math" panose="02040503050406030204" pitchFamily="18" charset="0"/>
                            </a:rPr>
                            <m:t>+</m:t>
                          </m:r>
                          <m:r>
                            <a:rPr lang="en-US" i="1">
                              <a:solidFill>
                                <a:srgbClr val="FF0000"/>
                              </a:solidFill>
                              <a:latin typeface="Cambria Math" panose="02040503050406030204" pitchFamily="18" charset="0"/>
                            </a:rPr>
                            <m:t>𝑛</m:t>
                          </m:r>
                        </m:sub>
                      </m:sSub>
                    </m:oMath>
                  </m:oMathPara>
                </a14:m>
                <a:endParaRPr lang="es-ES_tradnl" noProof="0" dirty="0"/>
              </a:p>
            </p:txBody>
          </p:sp>
        </mc:Choice>
        <mc:Fallback xmlns="">
          <p:sp>
            <p:nvSpPr>
              <p:cNvPr id="18" name="TextBox 17">
                <a:extLst>
                  <a:ext uri="{FF2B5EF4-FFF2-40B4-BE49-F238E27FC236}">
                    <a16:creationId xmlns:a16="http://schemas.microsoft.com/office/drawing/2014/main" id="{4CE53E20-2577-272F-34EF-01E01EA2E855}"/>
                  </a:ext>
                </a:extLst>
              </p:cNvPr>
              <p:cNvSpPr txBox="1">
                <a:spLocks noRot="1" noChangeAspect="1" noMove="1" noResize="1" noEditPoints="1" noAdjustHandles="1" noChangeArrowheads="1" noChangeShapeType="1" noTextEdit="1"/>
              </p:cNvSpPr>
              <p:nvPr/>
            </p:nvSpPr>
            <p:spPr>
              <a:xfrm>
                <a:off x="6521873" y="5132338"/>
                <a:ext cx="5717356" cy="369332"/>
              </a:xfrm>
              <a:prstGeom prst="rect">
                <a:avLst/>
              </a:prstGeom>
              <a:blipFill>
                <a:blip r:embed="rId5"/>
                <a:stretch>
                  <a:fillRect b="-6667"/>
                </a:stretch>
              </a:blipFill>
            </p:spPr>
            <p:txBody>
              <a:bodyPr/>
              <a:lstStyle/>
              <a:p>
                <a:r>
                  <a:rPr lang="es-ES_tradnl">
                    <a:noFill/>
                  </a:rPr>
                  <a:t> </a:t>
                </a:r>
              </a:p>
            </p:txBody>
          </p:sp>
        </mc:Fallback>
      </mc:AlternateContent>
      <p:sp>
        <p:nvSpPr>
          <p:cNvPr id="19" name="Oval 18">
            <a:extLst>
              <a:ext uri="{FF2B5EF4-FFF2-40B4-BE49-F238E27FC236}">
                <a16:creationId xmlns:a16="http://schemas.microsoft.com/office/drawing/2014/main" id="{93EB7DEE-C297-1914-51AE-226309AF9D82}"/>
              </a:ext>
            </a:extLst>
          </p:cNvPr>
          <p:cNvSpPr/>
          <p:nvPr/>
        </p:nvSpPr>
        <p:spPr>
          <a:xfrm>
            <a:off x="500979"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err="1"/>
              <a:t>s</a:t>
            </a:r>
            <a:r>
              <a:rPr lang="es-ES_tradnl" sz="2000" baseline="-25000" dirty="0" err="1"/>
              <a:t>t</a:t>
            </a:r>
            <a:endParaRPr lang="es-ES_tradnl" sz="1400" baseline="-25000" dirty="0"/>
          </a:p>
        </p:txBody>
      </p:sp>
      <p:cxnSp>
        <p:nvCxnSpPr>
          <p:cNvPr id="20" name="Straight Arrow Connector 19">
            <a:extLst>
              <a:ext uri="{FF2B5EF4-FFF2-40B4-BE49-F238E27FC236}">
                <a16:creationId xmlns:a16="http://schemas.microsoft.com/office/drawing/2014/main" id="{6FC6C048-5F7C-F937-E0B3-BC231E55A6E4}"/>
              </a:ext>
            </a:extLst>
          </p:cNvPr>
          <p:cNvCxnSpPr>
            <a:cxnSpLocks/>
            <a:endCxn id="21" idx="2"/>
          </p:cNvCxnSpPr>
          <p:nvPr/>
        </p:nvCxnSpPr>
        <p:spPr>
          <a:xfrm>
            <a:off x="1259779"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6151CDF7-70C4-AFAE-0B72-1743845D2FA7}"/>
              </a:ext>
            </a:extLst>
          </p:cNvPr>
          <p:cNvSpPr/>
          <p:nvPr/>
        </p:nvSpPr>
        <p:spPr>
          <a:xfrm>
            <a:off x="2266110"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a:t>s</a:t>
            </a:r>
            <a:r>
              <a:rPr lang="es-ES_tradnl" sz="2000" baseline="-25000" dirty="0"/>
              <a:t>t+1</a:t>
            </a:r>
            <a:endParaRPr lang="es-ES_tradnl" sz="1400" baseline="-25000" dirty="0"/>
          </a:p>
        </p:txBody>
      </p:sp>
      <p:cxnSp>
        <p:nvCxnSpPr>
          <p:cNvPr id="22" name="Straight Arrow Connector 21">
            <a:extLst>
              <a:ext uri="{FF2B5EF4-FFF2-40B4-BE49-F238E27FC236}">
                <a16:creationId xmlns:a16="http://schemas.microsoft.com/office/drawing/2014/main" id="{FF9389A0-B581-C4B8-138C-ED29D3D54EE7}"/>
              </a:ext>
            </a:extLst>
          </p:cNvPr>
          <p:cNvCxnSpPr>
            <a:cxnSpLocks/>
          </p:cNvCxnSpPr>
          <p:nvPr/>
        </p:nvCxnSpPr>
        <p:spPr>
          <a:xfrm>
            <a:off x="3016787"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94BD7148-5B87-870F-C6AA-E562FE1214C7}"/>
                  </a:ext>
                </a:extLst>
              </p:cNvPr>
              <p:cNvSpPr txBox="1"/>
              <p:nvPr/>
            </p:nvSpPr>
            <p:spPr>
              <a:xfrm>
                <a:off x="1384876" y="4570075"/>
                <a:ext cx="758801"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𝑡</m:t>
                    </m:r>
                  </m:oMath>
                </a14:m>
                <a:endParaRPr lang="es-ES_tradnl" sz="2000" i="1" baseline="-25000" dirty="0">
                  <a:solidFill>
                    <a:srgbClr val="FFC000"/>
                  </a:solidFill>
                </a:endParaRPr>
              </a:p>
            </p:txBody>
          </p:sp>
        </mc:Choice>
        <mc:Fallback xmlns="">
          <p:sp>
            <p:nvSpPr>
              <p:cNvPr id="23" name="TextBox 22">
                <a:extLst>
                  <a:ext uri="{FF2B5EF4-FFF2-40B4-BE49-F238E27FC236}">
                    <a16:creationId xmlns:a16="http://schemas.microsoft.com/office/drawing/2014/main" id="{94BD7148-5B87-870F-C6AA-E562FE1214C7}"/>
                  </a:ext>
                </a:extLst>
              </p:cNvPr>
              <p:cNvSpPr txBox="1">
                <a:spLocks noRot="1" noChangeAspect="1" noMove="1" noResize="1" noEditPoints="1" noAdjustHandles="1" noChangeArrowheads="1" noChangeShapeType="1" noTextEdit="1"/>
              </p:cNvSpPr>
              <p:nvPr/>
            </p:nvSpPr>
            <p:spPr>
              <a:xfrm>
                <a:off x="1384876" y="4570075"/>
                <a:ext cx="758801" cy="400110"/>
              </a:xfrm>
              <a:prstGeom prst="rect">
                <a:avLst/>
              </a:prstGeom>
              <a:blipFill>
                <a:blip r:embed="rId6"/>
                <a:stretch>
                  <a:fillRect l="-6557" t="-9375" b="-25000"/>
                </a:stretch>
              </a:blipFill>
            </p:spPr>
            <p:txBody>
              <a:bodyPr/>
              <a:lstStyle/>
              <a:p>
                <a:r>
                  <a:rPr lang="es-ES_tradnl">
                    <a:noFill/>
                  </a:rPr>
                  <a:t> </a:t>
                </a:r>
              </a:p>
            </p:txBody>
          </p:sp>
        </mc:Fallback>
      </mc:AlternateContent>
      <p:cxnSp>
        <p:nvCxnSpPr>
          <p:cNvPr id="24" name="Straight Arrow Connector 23">
            <a:extLst>
              <a:ext uri="{FF2B5EF4-FFF2-40B4-BE49-F238E27FC236}">
                <a16:creationId xmlns:a16="http://schemas.microsoft.com/office/drawing/2014/main" id="{E58244A3-FC62-6A95-F0EF-344162B5D7BF}"/>
              </a:ext>
            </a:extLst>
          </p:cNvPr>
          <p:cNvCxnSpPr>
            <a:cxnSpLocks/>
          </p:cNvCxnSpPr>
          <p:nvPr/>
        </p:nvCxnSpPr>
        <p:spPr>
          <a:xfrm>
            <a:off x="4559517" y="495655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5331FAAF-2F03-8B84-6BB8-8AE15613A287}"/>
              </a:ext>
            </a:extLst>
          </p:cNvPr>
          <p:cNvSpPr/>
          <p:nvPr/>
        </p:nvSpPr>
        <p:spPr>
          <a:xfrm>
            <a:off x="5565848" y="4627099"/>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dirty="0" err="1">
                <a:solidFill>
                  <a:sysClr val="windowText" lastClr="000000"/>
                </a:solidFill>
              </a:rPr>
              <a:t>s</a:t>
            </a:r>
            <a:r>
              <a:rPr lang="es-ES_tradnl" sz="2000" baseline="-25000" dirty="0" err="1">
                <a:solidFill>
                  <a:sysClr val="windowText" lastClr="000000"/>
                </a:solidFill>
              </a:rPr>
              <a:t>f</a:t>
            </a:r>
            <a:endParaRPr lang="es-ES_tradnl" sz="2400" dirty="0">
              <a:solidFill>
                <a:sysClr val="windowText" lastClr="000000"/>
              </a:solidFill>
            </a:endParaRPr>
          </a:p>
        </p:txBody>
      </p:sp>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D057E12D-6634-51ED-BF5E-3D842C23D8F9}"/>
                  </a:ext>
                </a:extLst>
              </p:cNvPr>
              <p:cNvSpPr txBox="1"/>
              <p:nvPr/>
            </p:nvSpPr>
            <p:spPr>
              <a:xfrm>
                <a:off x="3058970" y="4570075"/>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1</m:t>
                    </m:r>
                  </m:oMath>
                </a14:m>
                <a:endParaRPr lang="es-ES_tradnl" sz="1400" i="1" baseline="-25000" dirty="0"/>
              </a:p>
            </p:txBody>
          </p:sp>
        </mc:Choice>
        <mc:Fallback xmlns="">
          <p:sp>
            <p:nvSpPr>
              <p:cNvPr id="26" name="TextBox 25">
                <a:extLst>
                  <a:ext uri="{FF2B5EF4-FFF2-40B4-BE49-F238E27FC236}">
                    <a16:creationId xmlns:a16="http://schemas.microsoft.com/office/drawing/2014/main" id="{D057E12D-6634-51ED-BF5E-3D842C23D8F9}"/>
                  </a:ext>
                </a:extLst>
              </p:cNvPr>
              <p:cNvSpPr txBox="1">
                <a:spLocks noRot="1" noChangeAspect="1" noMove="1" noResize="1" noEditPoints="1" noAdjustHandles="1" noChangeArrowheads="1" noChangeShapeType="1" noTextEdit="1"/>
              </p:cNvSpPr>
              <p:nvPr/>
            </p:nvSpPr>
            <p:spPr>
              <a:xfrm>
                <a:off x="3058970" y="4570075"/>
                <a:ext cx="921965" cy="400110"/>
              </a:xfrm>
              <a:prstGeom prst="rect">
                <a:avLst/>
              </a:prstGeom>
              <a:blipFill>
                <a:blip r:embed="rId7"/>
                <a:stretch>
                  <a:fillRect l="-6757"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2863D9E8-62E9-113E-8EA6-287861122887}"/>
                  </a:ext>
                </a:extLst>
              </p:cNvPr>
              <p:cNvSpPr txBox="1"/>
              <p:nvPr/>
            </p:nvSpPr>
            <p:spPr>
              <a:xfrm>
                <a:off x="4559517" y="4546471"/>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n</m:t>
                    </m:r>
                  </m:oMath>
                </a14:m>
                <a:endParaRPr lang="es-ES_tradnl" sz="1400" i="1" baseline="-25000" dirty="0"/>
              </a:p>
            </p:txBody>
          </p:sp>
        </mc:Choice>
        <mc:Fallback xmlns="">
          <p:sp>
            <p:nvSpPr>
              <p:cNvPr id="29" name="TextBox 28">
                <a:extLst>
                  <a:ext uri="{FF2B5EF4-FFF2-40B4-BE49-F238E27FC236}">
                    <a16:creationId xmlns:a16="http://schemas.microsoft.com/office/drawing/2014/main" id="{2863D9E8-62E9-113E-8EA6-287861122887}"/>
                  </a:ext>
                </a:extLst>
              </p:cNvPr>
              <p:cNvSpPr txBox="1">
                <a:spLocks noRot="1" noChangeAspect="1" noMove="1" noResize="1" noEditPoints="1" noAdjustHandles="1" noChangeArrowheads="1" noChangeShapeType="1" noTextEdit="1"/>
              </p:cNvSpPr>
              <p:nvPr/>
            </p:nvSpPr>
            <p:spPr>
              <a:xfrm>
                <a:off x="4559517" y="4546471"/>
                <a:ext cx="921965" cy="400110"/>
              </a:xfrm>
              <a:prstGeom prst="rect">
                <a:avLst/>
              </a:prstGeom>
              <a:blipFill>
                <a:blip r:embed="rId8"/>
                <a:stretch>
                  <a:fillRect l="-8219" t="-9375" b="-25000"/>
                </a:stretch>
              </a:blipFill>
            </p:spPr>
            <p:txBody>
              <a:bodyPr/>
              <a:lstStyle/>
              <a:p>
                <a:r>
                  <a:rPr lang="es-ES_tradnl">
                    <a:noFill/>
                  </a:rPr>
                  <a:t> </a:t>
                </a:r>
              </a:p>
            </p:txBody>
          </p:sp>
        </mc:Fallback>
      </mc:AlternateContent>
      <p:sp>
        <p:nvSpPr>
          <p:cNvPr id="30" name="TextBox 29">
            <a:extLst>
              <a:ext uri="{FF2B5EF4-FFF2-40B4-BE49-F238E27FC236}">
                <a16:creationId xmlns:a16="http://schemas.microsoft.com/office/drawing/2014/main" id="{EDF0F5B8-1FEA-4A1D-460D-564BFC911E33}"/>
              </a:ext>
            </a:extLst>
          </p:cNvPr>
          <p:cNvSpPr txBox="1"/>
          <p:nvPr/>
        </p:nvSpPr>
        <p:spPr>
          <a:xfrm>
            <a:off x="4067074" y="4632110"/>
            <a:ext cx="492443" cy="461665"/>
          </a:xfrm>
          <a:prstGeom prst="rect">
            <a:avLst/>
          </a:prstGeom>
          <a:noFill/>
        </p:spPr>
        <p:txBody>
          <a:bodyPr wrap="none" rtlCol="0">
            <a:spAutoFit/>
          </a:bodyPr>
          <a:lstStyle/>
          <a:p>
            <a:r>
              <a:rPr lang="es-ES_tradnl" sz="2400" dirty="0"/>
              <a:t>…</a:t>
            </a:r>
            <a:endParaRPr lang="es-ES_tradnl" sz="2000" dirty="0"/>
          </a:p>
        </p:txBody>
      </p:sp>
    </p:spTree>
    <p:extLst>
      <p:ext uri="{BB962C8B-B14F-4D97-AF65-F5344CB8AC3E}">
        <p14:creationId xmlns:p14="http://schemas.microsoft.com/office/powerpoint/2010/main" val="247104729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798F9B-99CB-C0BB-E198-BCC228A2DB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DCEAA3-37EE-C094-CDA7-EA9280BD3438}"/>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FA962E50-43BC-FEB3-AC0E-6EB0DA3237E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5AC1A051-FCF3-1020-0997-0ACA39522140}"/>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D10D8C7B-CEC3-7852-6CD4-8C899C812DB7}"/>
                  </a:ext>
                </a:extLst>
              </p:cNvPr>
              <p:cNvSpPr txBox="1"/>
              <p:nvPr/>
            </p:nvSpPr>
            <p:spPr>
              <a:xfrm>
                <a:off x="6521873" y="4561860"/>
                <a:ext cx="5979282"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𝑅𝑒𝑡</m:t>
                          </m:r>
                        </m:e>
                        <m:sub>
                          <m:r>
                            <a:rPr lang="en-US" i="1">
                              <a:solidFill>
                                <a:schemeClr val="accent1"/>
                              </a:solidFill>
                              <a:latin typeface="Cambria Math" panose="02040503050406030204" pitchFamily="18" charset="0"/>
                            </a:rPr>
                            <m:t>𝑡</m:t>
                          </m:r>
                        </m:sub>
                      </m:sSub>
                      <m:r>
                        <a:rPr lang="en-US" i="1">
                          <a:latin typeface="Cambria Math" panose="02040503050406030204" pitchFamily="18" charset="0"/>
                        </a:rPr>
                        <m:t>=</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sub>
                      </m:sSub>
                      <m:r>
                        <a:rPr lang="es-ES_tradnl" i="1">
                          <a:latin typeface="Cambria Math" panose="02040503050406030204" pitchFamily="18" charset="0"/>
                        </a:rPr>
                        <m:t>+</m:t>
                      </m:r>
                      <m:r>
                        <a:rPr lang="es-ES_tradnl" i="1">
                          <a:latin typeface="Cambria Math" panose="02040503050406030204" pitchFamily="18" charset="0"/>
                          <a:ea typeface="Cambria Math" panose="02040503050406030204" pitchFamily="18" charset="0"/>
                        </a:rPr>
                        <m:t>𝛾</m:t>
                      </m:r>
                      <m:sSub>
                        <m:sSubPr>
                          <m:ctrlPr>
                            <a:rPr lang="en-US" i="1">
                              <a:solidFill>
                                <a:schemeClr val="accent4"/>
                              </a:solidFill>
                              <a:latin typeface="Cambria Math" panose="02040503050406030204" pitchFamily="18" charset="0"/>
                            </a:rPr>
                          </m:ctrlPr>
                        </m:sSubPr>
                        <m:e>
                          <m:r>
                            <a:rPr lang="en-US" i="1">
                              <a:solidFill>
                                <a:schemeClr val="accent4"/>
                              </a:solidFill>
                              <a:latin typeface="Cambria Math" panose="02040503050406030204" pitchFamily="18" charset="0"/>
                            </a:rPr>
                            <m:t>𝑅𝑒𝑡</m:t>
                          </m:r>
                        </m:e>
                        <m:sub>
                          <m:r>
                            <a:rPr lang="en-US" i="1">
                              <a:solidFill>
                                <a:schemeClr val="accent4"/>
                              </a:solidFill>
                              <a:latin typeface="Cambria Math" panose="02040503050406030204" pitchFamily="18" charset="0"/>
                            </a:rPr>
                            <m:t>𝑡</m:t>
                          </m:r>
                          <m:r>
                            <a:rPr lang="en-US" i="1">
                              <a:solidFill>
                                <a:schemeClr val="accent4"/>
                              </a:solidFill>
                              <a:latin typeface="Cambria Math" panose="02040503050406030204" pitchFamily="18" charset="0"/>
                            </a:rPr>
                            <m:t>+1</m:t>
                          </m:r>
                        </m:sub>
                      </m:sSub>
                    </m:oMath>
                  </m:oMathPara>
                </a14:m>
                <a:endParaRPr lang="es-ES_tradnl" dirty="0"/>
              </a:p>
            </p:txBody>
          </p:sp>
        </mc:Choice>
        <mc:Fallback xmlns="">
          <p:sp>
            <p:nvSpPr>
              <p:cNvPr id="13" name="TextBox 12">
                <a:extLst>
                  <a:ext uri="{FF2B5EF4-FFF2-40B4-BE49-F238E27FC236}">
                    <a16:creationId xmlns:a16="http://schemas.microsoft.com/office/drawing/2014/main" id="{D10D8C7B-CEC3-7852-6CD4-8C899C812DB7}"/>
                  </a:ext>
                </a:extLst>
              </p:cNvPr>
              <p:cNvSpPr txBox="1">
                <a:spLocks noRot="1" noChangeAspect="1" noMove="1" noResize="1" noEditPoints="1" noAdjustHandles="1" noChangeArrowheads="1" noChangeShapeType="1" noTextEdit="1"/>
              </p:cNvSpPr>
              <p:nvPr/>
            </p:nvSpPr>
            <p:spPr>
              <a:xfrm>
                <a:off x="6521873" y="4561860"/>
                <a:ext cx="5979282" cy="369332"/>
              </a:xfrm>
              <a:prstGeom prst="rect">
                <a:avLst/>
              </a:prstGeom>
              <a:blipFill>
                <a:blip r:embed="rId4"/>
                <a:stretch>
                  <a:fillRect b="-6667"/>
                </a:stretch>
              </a:blipFill>
            </p:spPr>
            <p:txBody>
              <a:bodyPr/>
              <a:lstStyle/>
              <a:p>
                <a:r>
                  <a:rPr lang="es-ES_tradnl">
                    <a:noFill/>
                  </a:rPr>
                  <a:t> </a:t>
                </a:r>
              </a:p>
            </p:txBody>
          </p:sp>
        </mc:Fallback>
      </mc:AlternateContent>
      <p:sp>
        <p:nvSpPr>
          <p:cNvPr id="17" name="Content Placeholder 3">
            <a:extLst>
              <a:ext uri="{FF2B5EF4-FFF2-40B4-BE49-F238E27FC236}">
                <a16:creationId xmlns:a16="http://schemas.microsoft.com/office/drawing/2014/main" id="{887A0ABF-6385-7534-9136-CD74D30011FB}"/>
              </a:ext>
            </a:extLst>
          </p:cNvPr>
          <p:cNvSpPr>
            <a:spLocks noGrp="1"/>
          </p:cNvSpPr>
          <p:nvPr>
            <p:ph idx="1"/>
          </p:nvPr>
        </p:nvSpPr>
        <p:spPr>
          <a:xfrm>
            <a:off x="800100" y="1721775"/>
            <a:ext cx="10452015" cy="2629789"/>
          </a:xfrm>
        </p:spPr>
        <p:txBody>
          <a:bodyPr>
            <a:normAutofit fontScale="92500"/>
          </a:bodyPr>
          <a:lstStyle/>
          <a:p>
            <a:pPr marL="0" indent="0">
              <a:buNone/>
            </a:pPr>
            <a:r>
              <a:rPr lang="es-ES_tradnl" noProof="0" dirty="0"/>
              <a:t>La ecuación de </a:t>
            </a:r>
            <a:r>
              <a:rPr lang="es-ES_tradnl" noProof="0" dirty="0" err="1"/>
              <a:t>Bellman</a:t>
            </a:r>
            <a:r>
              <a:rPr lang="es-ES_tradnl" noProof="0" dirty="0"/>
              <a:t> es un concepto central en el aprendizaje por refuerzo. </a:t>
            </a:r>
          </a:p>
          <a:p>
            <a:pPr marL="0" indent="0">
              <a:buNone/>
            </a:pPr>
            <a:r>
              <a:rPr lang="es-ES_tradnl" noProof="0" dirty="0"/>
              <a:t>Describe cómo el valor de estar en un estado determinado, bajo una política dada, se relaciona con:</a:t>
            </a:r>
          </a:p>
          <a:p>
            <a:r>
              <a:rPr lang="es-ES_tradnl" noProof="0" dirty="0"/>
              <a:t>La recompensa inmediata, y</a:t>
            </a:r>
          </a:p>
          <a:p>
            <a:r>
              <a:rPr lang="es-ES_tradnl" noProof="0" dirty="0"/>
              <a:t>El valor esperado del siguiente estado.</a:t>
            </a:r>
          </a:p>
          <a:p>
            <a:pPr marL="0" indent="0">
              <a:buNone/>
            </a:pPr>
            <a:r>
              <a:rPr lang="es-ES_tradnl" noProof="0" dirty="0"/>
              <a:t>Para calcular el valor de un estado </a:t>
            </a:r>
            <a:r>
              <a:rPr lang="es-ES_tradnl" noProof="0" dirty="0" err="1"/>
              <a:t>s</a:t>
            </a:r>
            <a:r>
              <a:rPr lang="es-ES_tradnl" baseline="-25000" noProof="0" dirty="0" err="1"/>
              <a:t>t</a:t>
            </a:r>
            <a:r>
              <a:rPr lang="es-ES_tradnl" noProof="0" dirty="0"/>
              <a:t>, V(</a:t>
            </a:r>
            <a:r>
              <a:rPr lang="es-ES_tradnl" noProof="0" dirty="0" err="1"/>
              <a:t>s</a:t>
            </a:r>
            <a:r>
              <a:rPr lang="es-ES_tradnl" baseline="-25000" noProof="0" dirty="0" err="1"/>
              <a:t>t</a:t>
            </a:r>
            <a:r>
              <a:rPr lang="es-ES_tradnl" noProof="0" dirty="0"/>
              <a:t>) , se utiliza la </a:t>
            </a:r>
            <a:r>
              <a:rPr lang="es-ES_tradnl" b="1" noProof="0" dirty="0">
                <a:solidFill>
                  <a:schemeClr val="accent4"/>
                </a:solidFill>
              </a:rPr>
              <a:t>suma ponderada </a:t>
            </a:r>
            <a:r>
              <a:rPr lang="es-ES_tradnl" noProof="0" dirty="0"/>
              <a:t>de las recompensas futuras (el retorno).</a:t>
            </a:r>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5E605915-CA49-66C7-180B-48A03792F7B9}"/>
                  </a:ext>
                </a:extLst>
              </p:cNvPr>
              <p:cNvSpPr txBox="1"/>
              <p:nvPr/>
            </p:nvSpPr>
            <p:spPr>
              <a:xfrm>
                <a:off x="6521873" y="5132338"/>
                <a:ext cx="5717356" cy="369332"/>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i="1">
                              <a:solidFill>
                                <a:schemeClr val="accent4"/>
                              </a:solidFill>
                              <a:latin typeface="Cambria Math" panose="02040503050406030204" pitchFamily="18" charset="0"/>
                            </a:rPr>
                          </m:ctrlPr>
                        </m:sSubPr>
                        <m:e>
                          <m:r>
                            <a:rPr lang="en-US" i="1">
                              <a:solidFill>
                                <a:schemeClr val="accent4"/>
                              </a:solidFill>
                              <a:latin typeface="Cambria Math" panose="02040503050406030204" pitchFamily="18" charset="0"/>
                            </a:rPr>
                            <m:t>𝑅𝑒𝑡</m:t>
                          </m:r>
                        </m:e>
                        <m:sub>
                          <m:r>
                            <a:rPr lang="en-US" i="1">
                              <a:solidFill>
                                <a:schemeClr val="accent4"/>
                              </a:solidFill>
                              <a:latin typeface="Cambria Math" panose="02040503050406030204" pitchFamily="18" charset="0"/>
                            </a:rPr>
                            <m:t>𝑡</m:t>
                          </m:r>
                          <m:r>
                            <a:rPr lang="en-US" i="1">
                              <a:solidFill>
                                <a:schemeClr val="accent4"/>
                              </a:solidFill>
                              <a:latin typeface="Cambria Math" panose="02040503050406030204" pitchFamily="18" charset="0"/>
                            </a:rPr>
                            <m:t>+1</m:t>
                          </m:r>
                        </m:sub>
                      </m:sSub>
                      <m:r>
                        <a:rPr lang="en-US" b="0" i="1" smtClean="0">
                          <a:latin typeface="Cambria Math" panose="02040503050406030204" pitchFamily="18" charset="0"/>
                        </a:rPr>
                        <m:t>=</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b="0" i="1" smtClean="0">
                              <a:latin typeface="Cambria Math" panose="02040503050406030204" pitchFamily="18" charset="0"/>
                            </a:rPr>
                            <m:t>+1</m:t>
                          </m:r>
                        </m:sub>
                      </m:sSub>
                      <m:r>
                        <a:rPr lang="es-ES_tradnl" i="1">
                          <a:latin typeface="Cambria Math" panose="02040503050406030204" pitchFamily="18" charset="0"/>
                        </a:rPr>
                        <m:t>+</m:t>
                      </m:r>
                      <m:r>
                        <a:rPr lang="es-ES_tradnl" i="1">
                          <a:latin typeface="Cambria Math" panose="02040503050406030204" pitchFamily="18" charset="0"/>
                          <a:ea typeface="Cambria Math" panose="02040503050406030204" pitchFamily="18" charset="0"/>
                        </a:rPr>
                        <m:t>𝛾</m:t>
                      </m:r>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+2</m:t>
                          </m:r>
                        </m:sub>
                      </m:sSub>
                      <m:r>
                        <a:rPr lang="es-ES_tradnl" i="1">
                          <a:latin typeface="Cambria Math" panose="02040503050406030204" pitchFamily="18" charset="0"/>
                        </a:rPr>
                        <m:t>+</m:t>
                      </m:r>
                      <m:sSup>
                        <m:sSupPr>
                          <m:ctrlPr>
                            <a:rPr lang="es-ES_tradnl" i="1">
                              <a:latin typeface="Cambria Math" panose="02040503050406030204" pitchFamily="18" charset="0"/>
                            </a:rPr>
                          </m:ctrlPr>
                        </m:sSupPr>
                        <m:e>
                          <m:r>
                            <a:rPr lang="es-ES_tradnl" i="1">
                              <a:latin typeface="Cambria Math" panose="02040503050406030204" pitchFamily="18" charset="0"/>
                              <a:ea typeface="Cambria Math" panose="02040503050406030204" pitchFamily="18" charset="0"/>
                            </a:rPr>
                            <m:t>𝛾</m:t>
                          </m:r>
                        </m:e>
                        <m:sup>
                          <m:r>
                            <a:rPr lang="es-ES_tradnl" i="1">
                              <a:latin typeface="Cambria Math" panose="02040503050406030204" pitchFamily="18" charset="0"/>
                            </a:rPr>
                            <m:t>2</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+3</m:t>
                          </m:r>
                        </m:sub>
                      </m:sSub>
                      <m:r>
                        <a:rPr lang="es-ES_tradnl" i="1">
                          <a:latin typeface="Cambria Math" panose="02040503050406030204" pitchFamily="18" charset="0"/>
                        </a:rPr>
                        <m:t>+…+</m:t>
                      </m:r>
                      <m:sSup>
                        <m:sSupPr>
                          <m:ctrlPr>
                            <a:rPr lang="es-ES_tradnl" i="1">
                              <a:latin typeface="Cambria Math" panose="02040503050406030204" pitchFamily="18" charset="0"/>
                            </a:rPr>
                          </m:ctrlPr>
                        </m:sSupPr>
                        <m:e>
                          <m:r>
                            <a:rPr lang="es-ES_tradnl" i="1">
                              <a:latin typeface="Cambria Math" panose="02040503050406030204" pitchFamily="18" charset="0"/>
                              <a:ea typeface="Cambria Math" panose="02040503050406030204" pitchFamily="18" charset="0"/>
                            </a:rPr>
                            <m:t>𝛾</m:t>
                          </m:r>
                        </m:e>
                        <m:sup>
                          <m:r>
                            <a:rPr lang="en-US" i="1">
                              <a:latin typeface="Cambria Math" panose="02040503050406030204" pitchFamily="18" charset="0"/>
                              <a:ea typeface="Cambria Math" panose="02040503050406030204" pitchFamily="18" charset="0"/>
                            </a:rPr>
                            <m:t>𝑡</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𝑛</m:t>
                          </m:r>
                          <m:r>
                            <a:rPr lang="en-US" b="0" i="1" smtClean="0">
                              <a:latin typeface="Cambria Math" panose="02040503050406030204" pitchFamily="18" charset="0"/>
                              <a:ea typeface="Cambria Math" panose="02040503050406030204" pitchFamily="18" charset="0"/>
                            </a:rPr>
                            <m:t>−1</m:t>
                          </m:r>
                        </m:sup>
                      </m:sSup>
                      <m:sSub>
                        <m:sSubPr>
                          <m:ctrlPr>
                            <a:rPr lang="es-ES_tradnl" i="1">
                              <a:latin typeface="Cambria Math" panose="02040503050406030204" pitchFamily="18" charset="0"/>
                            </a:rPr>
                          </m:ctrlPr>
                        </m:sSubPr>
                        <m:e>
                          <m:r>
                            <a:rPr lang="es-ES_tradnl" i="1">
                              <a:latin typeface="Cambria Math" panose="02040503050406030204" pitchFamily="18" charset="0"/>
                            </a:rPr>
                            <m:t>𝑟</m:t>
                          </m:r>
                        </m:e>
                        <m:sub>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𝑛</m:t>
                          </m:r>
                        </m:sub>
                      </m:sSub>
                    </m:oMath>
                  </m:oMathPara>
                </a14:m>
                <a:endParaRPr lang="es-ES_tradnl" noProof="0" dirty="0"/>
              </a:p>
            </p:txBody>
          </p:sp>
        </mc:Choice>
        <mc:Fallback xmlns="">
          <p:sp>
            <p:nvSpPr>
              <p:cNvPr id="33" name="TextBox 32">
                <a:extLst>
                  <a:ext uri="{FF2B5EF4-FFF2-40B4-BE49-F238E27FC236}">
                    <a16:creationId xmlns:a16="http://schemas.microsoft.com/office/drawing/2014/main" id="{5E605915-CA49-66C7-180B-48A03792F7B9}"/>
                  </a:ext>
                </a:extLst>
              </p:cNvPr>
              <p:cNvSpPr txBox="1">
                <a:spLocks noRot="1" noChangeAspect="1" noMove="1" noResize="1" noEditPoints="1" noAdjustHandles="1" noChangeArrowheads="1" noChangeShapeType="1" noTextEdit="1"/>
              </p:cNvSpPr>
              <p:nvPr/>
            </p:nvSpPr>
            <p:spPr>
              <a:xfrm>
                <a:off x="6521873" y="5132338"/>
                <a:ext cx="5717356" cy="369332"/>
              </a:xfrm>
              <a:prstGeom prst="rect">
                <a:avLst/>
              </a:prstGeom>
              <a:blipFill>
                <a:blip r:embed="rId5"/>
                <a:stretch>
                  <a:fillRect b="-6667"/>
                </a:stretch>
              </a:blipFill>
            </p:spPr>
            <p:txBody>
              <a:bodyPr/>
              <a:lstStyle/>
              <a:p>
                <a:r>
                  <a:rPr lang="es-ES_tradnl">
                    <a:noFill/>
                  </a:rPr>
                  <a:t> </a:t>
                </a:r>
              </a:p>
            </p:txBody>
          </p:sp>
        </mc:Fallback>
      </mc:AlternateContent>
      <p:sp>
        <p:nvSpPr>
          <p:cNvPr id="35" name="Oval 34">
            <a:extLst>
              <a:ext uri="{FF2B5EF4-FFF2-40B4-BE49-F238E27FC236}">
                <a16:creationId xmlns:a16="http://schemas.microsoft.com/office/drawing/2014/main" id="{4876E636-5547-9002-BB1D-8A543EA3C66B}"/>
              </a:ext>
            </a:extLst>
          </p:cNvPr>
          <p:cNvSpPr/>
          <p:nvPr/>
        </p:nvSpPr>
        <p:spPr>
          <a:xfrm>
            <a:off x="500979"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err="1"/>
              <a:t>s</a:t>
            </a:r>
            <a:r>
              <a:rPr lang="es-ES_tradnl" sz="2000" baseline="-25000" dirty="0" err="1"/>
              <a:t>t</a:t>
            </a:r>
            <a:endParaRPr lang="es-ES_tradnl" sz="1400" baseline="-25000" dirty="0"/>
          </a:p>
        </p:txBody>
      </p:sp>
      <p:cxnSp>
        <p:nvCxnSpPr>
          <p:cNvPr id="36" name="Straight Arrow Connector 35">
            <a:extLst>
              <a:ext uri="{FF2B5EF4-FFF2-40B4-BE49-F238E27FC236}">
                <a16:creationId xmlns:a16="http://schemas.microsoft.com/office/drawing/2014/main" id="{18480188-11F8-B007-31C6-070D35A871E4}"/>
              </a:ext>
            </a:extLst>
          </p:cNvPr>
          <p:cNvCxnSpPr>
            <a:cxnSpLocks/>
            <a:endCxn id="37" idx="2"/>
          </p:cNvCxnSpPr>
          <p:nvPr/>
        </p:nvCxnSpPr>
        <p:spPr>
          <a:xfrm>
            <a:off x="1259779"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1BC3F76-566C-1FB0-B9A1-48C3AB675AA0}"/>
              </a:ext>
            </a:extLst>
          </p:cNvPr>
          <p:cNvSpPr/>
          <p:nvPr/>
        </p:nvSpPr>
        <p:spPr>
          <a:xfrm>
            <a:off x="2266110"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a:t>s</a:t>
            </a:r>
            <a:r>
              <a:rPr lang="es-ES_tradnl" sz="2000" baseline="-25000" dirty="0"/>
              <a:t>t+1</a:t>
            </a:r>
            <a:endParaRPr lang="es-ES_tradnl" sz="1400" baseline="-25000" dirty="0"/>
          </a:p>
        </p:txBody>
      </p:sp>
      <p:cxnSp>
        <p:nvCxnSpPr>
          <p:cNvPr id="40" name="Straight Arrow Connector 39">
            <a:extLst>
              <a:ext uri="{FF2B5EF4-FFF2-40B4-BE49-F238E27FC236}">
                <a16:creationId xmlns:a16="http://schemas.microsoft.com/office/drawing/2014/main" id="{1338470F-44B7-C568-C516-DB0782C75D98}"/>
              </a:ext>
            </a:extLst>
          </p:cNvPr>
          <p:cNvCxnSpPr>
            <a:cxnSpLocks/>
          </p:cNvCxnSpPr>
          <p:nvPr/>
        </p:nvCxnSpPr>
        <p:spPr>
          <a:xfrm>
            <a:off x="3016787"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8C194D6F-7C7A-43AB-8606-D68116F100FE}"/>
                  </a:ext>
                </a:extLst>
              </p:cNvPr>
              <p:cNvSpPr txBox="1"/>
              <p:nvPr/>
            </p:nvSpPr>
            <p:spPr>
              <a:xfrm>
                <a:off x="1384876" y="4570075"/>
                <a:ext cx="758801"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𝑡</m:t>
                    </m:r>
                  </m:oMath>
                </a14:m>
                <a:endParaRPr lang="es-ES_tradnl" sz="2000" i="1" baseline="-25000" dirty="0">
                  <a:solidFill>
                    <a:srgbClr val="FFC000"/>
                  </a:solidFill>
                </a:endParaRPr>
              </a:p>
            </p:txBody>
          </p:sp>
        </mc:Choice>
        <mc:Fallback xmlns="">
          <p:sp>
            <p:nvSpPr>
              <p:cNvPr id="41" name="TextBox 40">
                <a:extLst>
                  <a:ext uri="{FF2B5EF4-FFF2-40B4-BE49-F238E27FC236}">
                    <a16:creationId xmlns:a16="http://schemas.microsoft.com/office/drawing/2014/main" id="{8C194D6F-7C7A-43AB-8606-D68116F100FE}"/>
                  </a:ext>
                </a:extLst>
              </p:cNvPr>
              <p:cNvSpPr txBox="1">
                <a:spLocks noRot="1" noChangeAspect="1" noMove="1" noResize="1" noEditPoints="1" noAdjustHandles="1" noChangeArrowheads="1" noChangeShapeType="1" noTextEdit="1"/>
              </p:cNvSpPr>
              <p:nvPr/>
            </p:nvSpPr>
            <p:spPr>
              <a:xfrm>
                <a:off x="1384876" y="4570075"/>
                <a:ext cx="758801" cy="400110"/>
              </a:xfrm>
              <a:prstGeom prst="rect">
                <a:avLst/>
              </a:prstGeom>
              <a:blipFill>
                <a:blip r:embed="rId6"/>
                <a:stretch>
                  <a:fillRect l="-6557" t="-9375" b="-25000"/>
                </a:stretch>
              </a:blipFill>
            </p:spPr>
            <p:txBody>
              <a:bodyPr/>
              <a:lstStyle/>
              <a:p>
                <a:r>
                  <a:rPr lang="es-ES_tradnl">
                    <a:noFill/>
                  </a:rPr>
                  <a:t> </a:t>
                </a:r>
              </a:p>
            </p:txBody>
          </p:sp>
        </mc:Fallback>
      </mc:AlternateContent>
      <p:cxnSp>
        <p:nvCxnSpPr>
          <p:cNvPr id="45" name="Straight Arrow Connector 44">
            <a:extLst>
              <a:ext uri="{FF2B5EF4-FFF2-40B4-BE49-F238E27FC236}">
                <a16:creationId xmlns:a16="http://schemas.microsoft.com/office/drawing/2014/main" id="{FE2480C9-6961-AFA5-6905-B0024D55D768}"/>
              </a:ext>
            </a:extLst>
          </p:cNvPr>
          <p:cNvCxnSpPr>
            <a:cxnSpLocks/>
          </p:cNvCxnSpPr>
          <p:nvPr/>
        </p:nvCxnSpPr>
        <p:spPr>
          <a:xfrm>
            <a:off x="4559517" y="495655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3C5A2ACA-9B2C-534A-A895-83D1DE40CE3E}"/>
              </a:ext>
            </a:extLst>
          </p:cNvPr>
          <p:cNvSpPr/>
          <p:nvPr/>
        </p:nvSpPr>
        <p:spPr>
          <a:xfrm>
            <a:off x="5565848" y="4627099"/>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dirty="0" err="1">
                <a:solidFill>
                  <a:sysClr val="windowText" lastClr="000000"/>
                </a:solidFill>
              </a:rPr>
              <a:t>s</a:t>
            </a:r>
            <a:r>
              <a:rPr lang="es-ES_tradnl" sz="2000" baseline="-25000" dirty="0" err="1">
                <a:solidFill>
                  <a:sysClr val="windowText" lastClr="000000"/>
                </a:solidFill>
              </a:rPr>
              <a:t>f</a:t>
            </a:r>
            <a:endParaRPr lang="es-ES_tradnl" sz="2400" dirty="0">
              <a:solidFill>
                <a:sysClr val="windowText" lastClr="000000"/>
              </a:solidFill>
            </a:endParaRPr>
          </a:p>
        </p:txBody>
      </p:sp>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551042FF-F1C2-5D99-6E44-F3B1506BB1AD}"/>
                  </a:ext>
                </a:extLst>
              </p:cNvPr>
              <p:cNvSpPr txBox="1"/>
              <p:nvPr/>
            </p:nvSpPr>
            <p:spPr>
              <a:xfrm>
                <a:off x="3058970" y="4570075"/>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1</m:t>
                    </m:r>
                  </m:oMath>
                </a14:m>
                <a:endParaRPr lang="es-ES_tradnl" sz="1400" i="1" baseline="-25000" dirty="0"/>
              </a:p>
            </p:txBody>
          </p:sp>
        </mc:Choice>
        <mc:Fallback xmlns="">
          <p:sp>
            <p:nvSpPr>
              <p:cNvPr id="47" name="TextBox 46">
                <a:extLst>
                  <a:ext uri="{FF2B5EF4-FFF2-40B4-BE49-F238E27FC236}">
                    <a16:creationId xmlns:a16="http://schemas.microsoft.com/office/drawing/2014/main" id="{551042FF-F1C2-5D99-6E44-F3B1506BB1AD}"/>
                  </a:ext>
                </a:extLst>
              </p:cNvPr>
              <p:cNvSpPr txBox="1">
                <a:spLocks noRot="1" noChangeAspect="1" noMove="1" noResize="1" noEditPoints="1" noAdjustHandles="1" noChangeArrowheads="1" noChangeShapeType="1" noTextEdit="1"/>
              </p:cNvSpPr>
              <p:nvPr/>
            </p:nvSpPr>
            <p:spPr>
              <a:xfrm>
                <a:off x="3058970" y="4570075"/>
                <a:ext cx="921965" cy="400110"/>
              </a:xfrm>
              <a:prstGeom prst="rect">
                <a:avLst/>
              </a:prstGeom>
              <a:blipFill>
                <a:blip r:embed="rId7"/>
                <a:stretch>
                  <a:fillRect l="-6757"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id="{1A727D20-1423-85EF-488C-47D330F3B8A9}"/>
                  </a:ext>
                </a:extLst>
              </p:cNvPr>
              <p:cNvSpPr txBox="1"/>
              <p:nvPr/>
            </p:nvSpPr>
            <p:spPr>
              <a:xfrm>
                <a:off x="4559517" y="4546471"/>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n</m:t>
                    </m:r>
                  </m:oMath>
                </a14:m>
                <a:endParaRPr lang="es-ES_tradnl" sz="1400" i="1" baseline="-25000" dirty="0"/>
              </a:p>
            </p:txBody>
          </p:sp>
        </mc:Choice>
        <mc:Fallback xmlns="">
          <p:sp>
            <p:nvSpPr>
              <p:cNvPr id="48" name="TextBox 47">
                <a:extLst>
                  <a:ext uri="{FF2B5EF4-FFF2-40B4-BE49-F238E27FC236}">
                    <a16:creationId xmlns:a16="http://schemas.microsoft.com/office/drawing/2014/main" id="{1A727D20-1423-85EF-488C-47D330F3B8A9}"/>
                  </a:ext>
                </a:extLst>
              </p:cNvPr>
              <p:cNvSpPr txBox="1">
                <a:spLocks noRot="1" noChangeAspect="1" noMove="1" noResize="1" noEditPoints="1" noAdjustHandles="1" noChangeArrowheads="1" noChangeShapeType="1" noTextEdit="1"/>
              </p:cNvSpPr>
              <p:nvPr/>
            </p:nvSpPr>
            <p:spPr>
              <a:xfrm>
                <a:off x="4559517" y="4546471"/>
                <a:ext cx="921965" cy="400110"/>
              </a:xfrm>
              <a:prstGeom prst="rect">
                <a:avLst/>
              </a:prstGeom>
              <a:blipFill>
                <a:blip r:embed="rId8"/>
                <a:stretch>
                  <a:fillRect l="-8219" t="-9375" b="-25000"/>
                </a:stretch>
              </a:blipFill>
            </p:spPr>
            <p:txBody>
              <a:bodyPr/>
              <a:lstStyle/>
              <a:p>
                <a:r>
                  <a:rPr lang="es-ES_tradnl">
                    <a:noFill/>
                  </a:rPr>
                  <a:t> </a:t>
                </a:r>
              </a:p>
            </p:txBody>
          </p:sp>
        </mc:Fallback>
      </mc:AlternateContent>
      <p:sp>
        <p:nvSpPr>
          <p:cNvPr id="49" name="TextBox 48">
            <a:extLst>
              <a:ext uri="{FF2B5EF4-FFF2-40B4-BE49-F238E27FC236}">
                <a16:creationId xmlns:a16="http://schemas.microsoft.com/office/drawing/2014/main" id="{BC2E6FC1-CF40-B65C-88D7-2E52CCB0AB72}"/>
              </a:ext>
            </a:extLst>
          </p:cNvPr>
          <p:cNvSpPr txBox="1"/>
          <p:nvPr/>
        </p:nvSpPr>
        <p:spPr>
          <a:xfrm>
            <a:off x="4067074" y="4632110"/>
            <a:ext cx="492443" cy="461665"/>
          </a:xfrm>
          <a:prstGeom prst="rect">
            <a:avLst/>
          </a:prstGeom>
          <a:noFill/>
        </p:spPr>
        <p:txBody>
          <a:bodyPr wrap="none" rtlCol="0">
            <a:spAutoFit/>
          </a:bodyPr>
          <a:lstStyle/>
          <a:p>
            <a:r>
              <a:rPr lang="es-ES_tradnl" sz="2400" dirty="0"/>
              <a:t>…</a:t>
            </a:r>
            <a:endParaRPr lang="es-ES_tradnl" sz="2000" dirty="0"/>
          </a:p>
        </p:txBody>
      </p:sp>
    </p:spTree>
    <p:extLst>
      <p:ext uri="{BB962C8B-B14F-4D97-AF65-F5344CB8AC3E}">
        <p14:creationId xmlns:p14="http://schemas.microsoft.com/office/powerpoint/2010/main" val="53199094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774782-050D-8318-FE39-A45C7A937F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508405-7C98-2E0E-C9CE-421B46F9C7A9}"/>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C7E18E83-1A4D-7CF1-6344-5EA53297DFE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997C7C92-C5E3-2A6D-6A8C-D13898A2F6C9}"/>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DA342C20-E1F7-10D2-3E44-0F04041354AD}"/>
                  </a:ext>
                </a:extLst>
              </p:cNvPr>
              <p:cNvSpPr txBox="1"/>
              <p:nvPr/>
            </p:nvSpPr>
            <p:spPr>
              <a:xfrm>
                <a:off x="6895865" y="4627099"/>
                <a:ext cx="4558696" cy="646331"/>
              </a:xfrm>
              <a:prstGeom prst="rect">
                <a:avLst/>
              </a:prstGeom>
              <a:noFill/>
            </p:spPr>
            <p:txBody>
              <a:bodyPr wrap="square">
                <a:spAutoFit/>
              </a:bodyPr>
              <a:lstStyle/>
              <a:p>
                <a:pPr lvl="0" defTabSz="914400">
                  <a:defRPr/>
                </a:pPr>
                <a14:m>
                  <m:oMathPara xmlns:m="http://schemas.openxmlformats.org/officeDocument/2006/math">
                    <m:oMathParaPr>
                      <m:jc m:val="left"/>
                    </m:oMathParaPr>
                    <m:oMath xmlns:m="http://schemas.openxmlformats.org/officeDocument/2006/math">
                      <m:sSub>
                        <m:sSubPr>
                          <m:ctrlPr>
                            <a:rPr lang="en-US" sz="3600" i="1">
                              <a:solidFill>
                                <a:schemeClr val="accent1"/>
                              </a:solidFill>
                              <a:latin typeface="Cambria Math" panose="02040503050406030204" pitchFamily="18" charset="0"/>
                            </a:rPr>
                          </m:ctrlPr>
                        </m:sSubPr>
                        <m:e>
                          <m:r>
                            <a:rPr lang="en-US" sz="3600" i="1">
                              <a:solidFill>
                                <a:schemeClr val="accent1"/>
                              </a:solidFill>
                              <a:latin typeface="Cambria Math" panose="02040503050406030204" pitchFamily="18" charset="0"/>
                            </a:rPr>
                            <m:t>𝑅𝑒𝑡</m:t>
                          </m:r>
                        </m:e>
                        <m:sub>
                          <m:r>
                            <a:rPr lang="en-US" sz="3600" i="1">
                              <a:solidFill>
                                <a:schemeClr val="accent1"/>
                              </a:solidFill>
                              <a:latin typeface="Cambria Math" panose="02040503050406030204" pitchFamily="18" charset="0"/>
                            </a:rPr>
                            <m:t>𝑡</m:t>
                          </m:r>
                        </m:sub>
                      </m:sSub>
                      <m:r>
                        <a:rPr lang="en-US" sz="3600" i="1">
                          <a:latin typeface="Cambria Math" panose="02040503050406030204" pitchFamily="18" charset="0"/>
                        </a:rPr>
                        <m:t>=</m:t>
                      </m:r>
                      <m:sSub>
                        <m:sSubPr>
                          <m:ctrlPr>
                            <a:rPr lang="es-ES_tradnl" sz="3600" i="1">
                              <a:latin typeface="Cambria Math" panose="02040503050406030204" pitchFamily="18" charset="0"/>
                            </a:rPr>
                          </m:ctrlPr>
                        </m:sSubPr>
                        <m:e>
                          <m:r>
                            <a:rPr lang="es-ES_tradnl" sz="3600" i="1">
                              <a:latin typeface="Cambria Math" panose="02040503050406030204" pitchFamily="18" charset="0"/>
                            </a:rPr>
                            <m:t>𝑟</m:t>
                          </m:r>
                        </m:e>
                        <m:sub>
                          <m:r>
                            <a:rPr lang="en-US" sz="3600" i="1">
                              <a:latin typeface="Cambria Math" panose="02040503050406030204" pitchFamily="18" charset="0"/>
                            </a:rPr>
                            <m:t>𝑡</m:t>
                          </m:r>
                        </m:sub>
                      </m:sSub>
                      <m:r>
                        <a:rPr lang="es-ES_tradnl" sz="3600" i="1">
                          <a:latin typeface="Cambria Math" panose="02040503050406030204" pitchFamily="18" charset="0"/>
                        </a:rPr>
                        <m:t>+</m:t>
                      </m:r>
                      <m:r>
                        <a:rPr lang="es-ES_tradnl" sz="3600" i="1">
                          <a:latin typeface="Cambria Math" panose="02040503050406030204" pitchFamily="18" charset="0"/>
                          <a:ea typeface="Cambria Math" panose="02040503050406030204" pitchFamily="18" charset="0"/>
                        </a:rPr>
                        <m:t>𝛾</m:t>
                      </m:r>
                      <m:sSub>
                        <m:sSubPr>
                          <m:ctrlPr>
                            <a:rPr lang="en-US" sz="3600" i="1">
                              <a:solidFill>
                                <a:schemeClr val="accent4"/>
                              </a:solidFill>
                              <a:latin typeface="Cambria Math" panose="02040503050406030204" pitchFamily="18" charset="0"/>
                            </a:rPr>
                          </m:ctrlPr>
                        </m:sSubPr>
                        <m:e>
                          <m:r>
                            <a:rPr lang="en-US" sz="3600" i="1">
                              <a:solidFill>
                                <a:schemeClr val="accent4"/>
                              </a:solidFill>
                              <a:latin typeface="Cambria Math" panose="02040503050406030204" pitchFamily="18" charset="0"/>
                            </a:rPr>
                            <m:t>𝑅𝑒𝑡</m:t>
                          </m:r>
                        </m:e>
                        <m:sub>
                          <m:r>
                            <a:rPr lang="en-US" sz="3600" i="1">
                              <a:solidFill>
                                <a:schemeClr val="accent4"/>
                              </a:solidFill>
                              <a:latin typeface="Cambria Math" panose="02040503050406030204" pitchFamily="18" charset="0"/>
                            </a:rPr>
                            <m:t>𝑡</m:t>
                          </m:r>
                          <m:r>
                            <a:rPr lang="en-US" sz="3600" i="1">
                              <a:solidFill>
                                <a:schemeClr val="accent4"/>
                              </a:solidFill>
                              <a:latin typeface="Cambria Math" panose="02040503050406030204" pitchFamily="18" charset="0"/>
                            </a:rPr>
                            <m:t>+1</m:t>
                          </m:r>
                        </m:sub>
                      </m:sSub>
                    </m:oMath>
                  </m:oMathPara>
                </a14:m>
                <a:endParaRPr lang="es-ES_tradnl" sz="3600" dirty="0"/>
              </a:p>
            </p:txBody>
          </p:sp>
        </mc:Choice>
        <mc:Fallback xmlns="">
          <p:sp>
            <p:nvSpPr>
              <p:cNvPr id="13" name="TextBox 12">
                <a:extLst>
                  <a:ext uri="{FF2B5EF4-FFF2-40B4-BE49-F238E27FC236}">
                    <a16:creationId xmlns:a16="http://schemas.microsoft.com/office/drawing/2014/main" id="{DA342C20-E1F7-10D2-3E44-0F04041354AD}"/>
                  </a:ext>
                </a:extLst>
              </p:cNvPr>
              <p:cNvSpPr txBox="1">
                <a:spLocks noRot="1" noChangeAspect="1" noMove="1" noResize="1" noEditPoints="1" noAdjustHandles="1" noChangeArrowheads="1" noChangeShapeType="1" noTextEdit="1"/>
              </p:cNvSpPr>
              <p:nvPr/>
            </p:nvSpPr>
            <p:spPr>
              <a:xfrm>
                <a:off x="6895865" y="4627099"/>
                <a:ext cx="4558696" cy="646331"/>
              </a:xfrm>
              <a:prstGeom prst="rect">
                <a:avLst/>
              </a:prstGeom>
              <a:blipFill>
                <a:blip r:embed="rId4"/>
                <a:stretch>
                  <a:fillRect l="-1111" b="-13462"/>
                </a:stretch>
              </a:blipFill>
            </p:spPr>
            <p:txBody>
              <a:bodyPr/>
              <a:lstStyle/>
              <a:p>
                <a:r>
                  <a:rPr lang="es-ES_tradnl">
                    <a:noFill/>
                  </a:rPr>
                  <a:t> </a:t>
                </a:r>
              </a:p>
            </p:txBody>
          </p:sp>
        </mc:Fallback>
      </mc:AlternateContent>
      <p:sp>
        <p:nvSpPr>
          <p:cNvPr id="9" name="Content Placeholder 3">
            <a:extLst>
              <a:ext uri="{FF2B5EF4-FFF2-40B4-BE49-F238E27FC236}">
                <a16:creationId xmlns:a16="http://schemas.microsoft.com/office/drawing/2014/main" id="{ED363A3A-49D2-3182-BCD5-D5513617F48F}"/>
              </a:ext>
            </a:extLst>
          </p:cNvPr>
          <p:cNvSpPr>
            <a:spLocks noGrp="1"/>
          </p:cNvSpPr>
          <p:nvPr>
            <p:ph idx="1"/>
          </p:nvPr>
        </p:nvSpPr>
        <p:spPr>
          <a:xfrm>
            <a:off x="800100" y="1721775"/>
            <a:ext cx="10452015" cy="2629789"/>
          </a:xfrm>
        </p:spPr>
        <p:txBody>
          <a:bodyPr>
            <a:normAutofit fontScale="92500"/>
          </a:bodyPr>
          <a:lstStyle/>
          <a:p>
            <a:pPr marL="0" indent="0">
              <a:buNone/>
            </a:pPr>
            <a:r>
              <a:rPr lang="es-ES_tradnl" noProof="0" dirty="0"/>
              <a:t>La ecuación de </a:t>
            </a:r>
            <a:r>
              <a:rPr lang="es-ES_tradnl" noProof="0" dirty="0" err="1"/>
              <a:t>Bellman</a:t>
            </a:r>
            <a:r>
              <a:rPr lang="es-ES_tradnl" noProof="0" dirty="0"/>
              <a:t> es un concepto central en el aprendizaje por refuerzo. </a:t>
            </a:r>
          </a:p>
          <a:p>
            <a:pPr marL="0" indent="0">
              <a:buNone/>
            </a:pPr>
            <a:r>
              <a:rPr lang="es-ES_tradnl" noProof="0" dirty="0"/>
              <a:t>Describe cómo el valor de estar en un estado determinado, bajo una política dada, se relaciona con:</a:t>
            </a:r>
          </a:p>
          <a:p>
            <a:r>
              <a:rPr lang="es-ES_tradnl" noProof="0" dirty="0"/>
              <a:t>La recompensa inmediata, y</a:t>
            </a:r>
          </a:p>
          <a:p>
            <a:r>
              <a:rPr lang="es-ES_tradnl" noProof="0" dirty="0"/>
              <a:t>El valor esperado del siguiente estado.</a:t>
            </a:r>
          </a:p>
          <a:p>
            <a:pPr marL="0" indent="0">
              <a:buNone/>
            </a:pPr>
            <a:r>
              <a:rPr lang="es-ES_tradnl" noProof="0" dirty="0"/>
              <a:t>Para calcular el valor de un estado </a:t>
            </a:r>
            <a:r>
              <a:rPr lang="es-ES_tradnl" noProof="0" dirty="0" err="1"/>
              <a:t>s</a:t>
            </a:r>
            <a:r>
              <a:rPr lang="es-ES_tradnl" baseline="-25000" noProof="0" dirty="0" err="1"/>
              <a:t>t</a:t>
            </a:r>
            <a:r>
              <a:rPr lang="es-ES_tradnl" noProof="0" dirty="0"/>
              <a:t>, V(</a:t>
            </a:r>
            <a:r>
              <a:rPr lang="es-ES_tradnl" noProof="0" dirty="0" err="1"/>
              <a:t>s</a:t>
            </a:r>
            <a:r>
              <a:rPr lang="es-ES_tradnl" baseline="-25000" noProof="0" dirty="0" err="1"/>
              <a:t>t</a:t>
            </a:r>
            <a:r>
              <a:rPr lang="es-ES_tradnl" noProof="0" dirty="0"/>
              <a:t>) , se utiliza la </a:t>
            </a:r>
            <a:r>
              <a:rPr lang="es-ES_tradnl" b="1" noProof="0" dirty="0">
                <a:solidFill>
                  <a:schemeClr val="accent4"/>
                </a:solidFill>
              </a:rPr>
              <a:t>suma ponderada </a:t>
            </a:r>
            <a:r>
              <a:rPr lang="es-ES_tradnl" noProof="0" dirty="0"/>
              <a:t>de las recompensas futuras (el retorno).</a:t>
            </a:r>
          </a:p>
        </p:txBody>
      </p:sp>
      <p:sp>
        <p:nvSpPr>
          <p:cNvPr id="12" name="Oval 11">
            <a:extLst>
              <a:ext uri="{FF2B5EF4-FFF2-40B4-BE49-F238E27FC236}">
                <a16:creationId xmlns:a16="http://schemas.microsoft.com/office/drawing/2014/main" id="{598AB396-4800-EB63-1188-E67FEF06C55D}"/>
              </a:ext>
            </a:extLst>
          </p:cNvPr>
          <p:cNvSpPr/>
          <p:nvPr/>
        </p:nvSpPr>
        <p:spPr>
          <a:xfrm>
            <a:off x="500979"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err="1"/>
              <a:t>s</a:t>
            </a:r>
            <a:r>
              <a:rPr lang="es-ES_tradnl" sz="2000" baseline="-25000" dirty="0" err="1"/>
              <a:t>t</a:t>
            </a:r>
            <a:endParaRPr lang="es-ES_tradnl" sz="1400" baseline="-25000" dirty="0"/>
          </a:p>
        </p:txBody>
      </p:sp>
      <p:cxnSp>
        <p:nvCxnSpPr>
          <p:cNvPr id="14" name="Straight Arrow Connector 13">
            <a:extLst>
              <a:ext uri="{FF2B5EF4-FFF2-40B4-BE49-F238E27FC236}">
                <a16:creationId xmlns:a16="http://schemas.microsoft.com/office/drawing/2014/main" id="{B7BBDBBA-17E3-1EE7-BC91-ED6835FB4EC9}"/>
              </a:ext>
            </a:extLst>
          </p:cNvPr>
          <p:cNvCxnSpPr>
            <a:cxnSpLocks/>
            <a:endCxn id="16" idx="2"/>
          </p:cNvCxnSpPr>
          <p:nvPr/>
        </p:nvCxnSpPr>
        <p:spPr>
          <a:xfrm>
            <a:off x="1259779"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9725499F-3F30-7FFB-A99A-ACD0A57469A1}"/>
              </a:ext>
            </a:extLst>
          </p:cNvPr>
          <p:cNvSpPr/>
          <p:nvPr/>
        </p:nvSpPr>
        <p:spPr>
          <a:xfrm>
            <a:off x="2266110" y="4586180"/>
            <a:ext cx="758800" cy="730824"/>
          </a:xfrm>
          <a:prstGeom prst="ellipse">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000" dirty="0"/>
              <a:t>s</a:t>
            </a:r>
            <a:r>
              <a:rPr lang="es-ES_tradnl" sz="2000" baseline="-25000" dirty="0"/>
              <a:t>t+1</a:t>
            </a:r>
            <a:endParaRPr lang="es-ES_tradnl" sz="1400" baseline="-25000" dirty="0"/>
          </a:p>
        </p:txBody>
      </p:sp>
      <p:cxnSp>
        <p:nvCxnSpPr>
          <p:cNvPr id="17" name="Straight Arrow Connector 16">
            <a:extLst>
              <a:ext uri="{FF2B5EF4-FFF2-40B4-BE49-F238E27FC236}">
                <a16:creationId xmlns:a16="http://schemas.microsoft.com/office/drawing/2014/main" id="{89D75DEE-A966-6FB9-D84F-B7430A0F5360}"/>
              </a:ext>
            </a:extLst>
          </p:cNvPr>
          <p:cNvCxnSpPr>
            <a:cxnSpLocks/>
          </p:cNvCxnSpPr>
          <p:nvPr/>
        </p:nvCxnSpPr>
        <p:spPr>
          <a:xfrm>
            <a:off x="3016787" y="4951592"/>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20927BCB-90B1-3BEF-823A-BA9D865DF73D}"/>
                  </a:ext>
                </a:extLst>
              </p:cNvPr>
              <p:cNvSpPr txBox="1"/>
              <p:nvPr/>
            </p:nvSpPr>
            <p:spPr>
              <a:xfrm>
                <a:off x="1384876" y="4570075"/>
                <a:ext cx="758801" cy="400110"/>
              </a:xfrm>
              <a:prstGeom prst="rect">
                <a:avLst/>
              </a:prstGeom>
              <a:noFill/>
            </p:spPr>
            <p:txBody>
              <a:bodyPr wrap="square">
                <a:spAutoFit/>
              </a:bodyPr>
              <a:lstStyle/>
              <a:p>
                <a:r>
                  <a:rPr lang="es-ES_tradnl" sz="2000" dirty="0"/>
                  <a:t>🏆</a:t>
                </a:r>
                <a14:m>
                  <m:oMath xmlns:m="http://schemas.openxmlformats.org/officeDocument/2006/math">
                    <m:r>
                      <a:rPr lang="en-US" sz="2000" i="1">
                        <a:latin typeface="Cambria Math" panose="02040503050406030204" pitchFamily="18" charset="0"/>
                        <a:ea typeface="Cambria Math" panose="02040503050406030204" pitchFamily="18" charset="0"/>
                      </a:rPr>
                      <m:t>𝑟</m:t>
                    </m:r>
                    <m:r>
                      <a:rPr lang="en-US" sz="2000" b="0" i="1" baseline="-25000" smtClean="0">
                        <a:latin typeface="Cambria Math" panose="02040503050406030204" pitchFamily="18" charset="0"/>
                        <a:ea typeface="Cambria Math" panose="02040503050406030204" pitchFamily="18" charset="0"/>
                      </a:rPr>
                      <m:t>𝑡</m:t>
                    </m:r>
                  </m:oMath>
                </a14:m>
                <a:endParaRPr lang="es-ES_tradnl" sz="2000" i="1" baseline="-25000" dirty="0">
                  <a:solidFill>
                    <a:srgbClr val="FFC000"/>
                  </a:solidFill>
                </a:endParaRPr>
              </a:p>
            </p:txBody>
          </p:sp>
        </mc:Choice>
        <mc:Fallback xmlns="">
          <p:sp>
            <p:nvSpPr>
              <p:cNvPr id="18" name="TextBox 17">
                <a:extLst>
                  <a:ext uri="{FF2B5EF4-FFF2-40B4-BE49-F238E27FC236}">
                    <a16:creationId xmlns:a16="http://schemas.microsoft.com/office/drawing/2014/main" id="{20927BCB-90B1-3BEF-823A-BA9D865DF73D}"/>
                  </a:ext>
                </a:extLst>
              </p:cNvPr>
              <p:cNvSpPr txBox="1">
                <a:spLocks noRot="1" noChangeAspect="1" noMove="1" noResize="1" noEditPoints="1" noAdjustHandles="1" noChangeArrowheads="1" noChangeShapeType="1" noTextEdit="1"/>
              </p:cNvSpPr>
              <p:nvPr/>
            </p:nvSpPr>
            <p:spPr>
              <a:xfrm>
                <a:off x="1384876" y="4570075"/>
                <a:ext cx="758801" cy="400110"/>
              </a:xfrm>
              <a:prstGeom prst="rect">
                <a:avLst/>
              </a:prstGeom>
              <a:blipFill>
                <a:blip r:embed="rId5"/>
                <a:stretch>
                  <a:fillRect l="-6557" t="-9375" b="-25000"/>
                </a:stretch>
              </a:blipFill>
            </p:spPr>
            <p:txBody>
              <a:bodyPr/>
              <a:lstStyle/>
              <a:p>
                <a:r>
                  <a:rPr lang="es-ES_tradnl">
                    <a:noFill/>
                  </a:rPr>
                  <a:t> </a:t>
                </a:r>
              </a:p>
            </p:txBody>
          </p:sp>
        </mc:Fallback>
      </mc:AlternateContent>
      <p:cxnSp>
        <p:nvCxnSpPr>
          <p:cNvPr id="19" name="Straight Arrow Connector 18">
            <a:extLst>
              <a:ext uri="{FF2B5EF4-FFF2-40B4-BE49-F238E27FC236}">
                <a16:creationId xmlns:a16="http://schemas.microsoft.com/office/drawing/2014/main" id="{5BA8A946-C089-8AEC-6D40-5CE5B8EFFF9F}"/>
              </a:ext>
            </a:extLst>
          </p:cNvPr>
          <p:cNvCxnSpPr>
            <a:cxnSpLocks/>
          </p:cNvCxnSpPr>
          <p:nvPr/>
        </p:nvCxnSpPr>
        <p:spPr>
          <a:xfrm>
            <a:off x="4559517" y="4956550"/>
            <a:ext cx="10063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F8A520DC-4DC4-B429-E35D-2C69651E8102}"/>
              </a:ext>
            </a:extLst>
          </p:cNvPr>
          <p:cNvSpPr/>
          <p:nvPr/>
        </p:nvSpPr>
        <p:spPr>
          <a:xfrm>
            <a:off x="5565848" y="4627099"/>
            <a:ext cx="681160" cy="683181"/>
          </a:xfrm>
          <a:prstGeom prst="rect">
            <a:avLst/>
          </a:prstGeom>
          <a:solidFill>
            <a:schemeClr val="accent2">
              <a:lumMod val="60000"/>
              <a:lumOff val="40000"/>
            </a:schemeClr>
          </a:solidFill>
          <a:ln w="38100">
            <a:solidFill>
              <a:schemeClr val="accent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dirty="0" err="1">
                <a:solidFill>
                  <a:sysClr val="windowText" lastClr="000000"/>
                </a:solidFill>
              </a:rPr>
              <a:t>s</a:t>
            </a:r>
            <a:r>
              <a:rPr lang="es-ES_tradnl" sz="2000" baseline="-25000" dirty="0" err="1">
                <a:solidFill>
                  <a:sysClr val="windowText" lastClr="000000"/>
                </a:solidFill>
              </a:rPr>
              <a:t>f</a:t>
            </a:r>
            <a:endParaRPr lang="es-ES_tradnl" sz="2400" dirty="0">
              <a:solidFill>
                <a:sysClr val="windowText" lastClr="000000"/>
              </a:solidFill>
            </a:endParaRP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4EE2FE3A-A1BC-A534-FD2B-9EC21E29CE14}"/>
                  </a:ext>
                </a:extLst>
              </p:cNvPr>
              <p:cNvSpPr txBox="1"/>
              <p:nvPr/>
            </p:nvSpPr>
            <p:spPr>
              <a:xfrm>
                <a:off x="3058970" y="4570075"/>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1</m:t>
                    </m:r>
                  </m:oMath>
                </a14:m>
                <a:endParaRPr lang="es-ES_tradnl" sz="1400" i="1" baseline="-25000" dirty="0"/>
              </a:p>
            </p:txBody>
          </p:sp>
        </mc:Choice>
        <mc:Fallback xmlns="">
          <p:sp>
            <p:nvSpPr>
              <p:cNvPr id="21" name="TextBox 20">
                <a:extLst>
                  <a:ext uri="{FF2B5EF4-FFF2-40B4-BE49-F238E27FC236}">
                    <a16:creationId xmlns:a16="http://schemas.microsoft.com/office/drawing/2014/main" id="{4EE2FE3A-A1BC-A534-FD2B-9EC21E29CE14}"/>
                  </a:ext>
                </a:extLst>
              </p:cNvPr>
              <p:cNvSpPr txBox="1">
                <a:spLocks noRot="1" noChangeAspect="1" noMove="1" noResize="1" noEditPoints="1" noAdjustHandles="1" noChangeArrowheads="1" noChangeShapeType="1" noTextEdit="1"/>
              </p:cNvSpPr>
              <p:nvPr/>
            </p:nvSpPr>
            <p:spPr>
              <a:xfrm>
                <a:off x="3058970" y="4570075"/>
                <a:ext cx="921965" cy="400110"/>
              </a:xfrm>
              <a:prstGeom prst="rect">
                <a:avLst/>
              </a:prstGeom>
              <a:blipFill>
                <a:blip r:embed="rId6"/>
                <a:stretch>
                  <a:fillRect l="-6757" t="-9375" b="-250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194B2A3A-F227-D6D0-392A-100F32F54A60}"/>
                  </a:ext>
                </a:extLst>
              </p:cNvPr>
              <p:cNvSpPr txBox="1"/>
              <p:nvPr/>
            </p:nvSpPr>
            <p:spPr>
              <a:xfrm>
                <a:off x="4559517" y="4546471"/>
                <a:ext cx="921965" cy="400110"/>
              </a:xfrm>
              <a:prstGeom prst="rect">
                <a:avLst/>
              </a:prstGeom>
              <a:noFill/>
            </p:spPr>
            <p:txBody>
              <a:bodyPr wrap="square">
                <a:spAutoFit/>
              </a:bodyPr>
              <a:lstStyle/>
              <a:p>
                <a:r>
                  <a:rPr lang="es-ES_tradnl" sz="2000" dirty="0"/>
                  <a:t>🏆</a:t>
                </a:r>
                <a14:m>
                  <m:oMath xmlns:m="http://schemas.openxmlformats.org/officeDocument/2006/math">
                    <m:r>
                      <m:rPr>
                        <m:nor/>
                      </m:rPr>
                      <a:rPr lang="es-ES_tradnl" sz="2000" i="1" dirty="0" smtClean="0">
                        <a:latin typeface="Cambria Math" panose="02040503050406030204" pitchFamily="18" charset="0"/>
                      </a:rPr>
                      <m:t>r</m:t>
                    </m:r>
                    <m:r>
                      <m:rPr>
                        <m:nor/>
                      </m:rPr>
                      <a:rPr lang="es-ES_tradnl" sz="2000" i="1" baseline="-25000" dirty="0"/>
                      <m:t>t</m:t>
                    </m:r>
                    <m:r>
                      <m:rPr>
                        <m:nor/>
                      </m:rPr>
                      <a:rPr lang="es-ES_tradnl" sz="2000" i="1" baseline="-25000" dirty="0"/>
                      <m:t>+</m:t>
                    </m:r>
                    <m:r>
                      <m:rPr>
                        <m:nor/>
                      </m:rPr>
                      <a:rPr lang="en-US" sz="2000" b="0" i="1" baseline="-25000" dirty="0" smtClean="0"/>
                      <m:t>n</m:t>
                    </m:r>
                  </m:oMath>
                </a14:m>
                <a:endParaRPr lang="es-ES_tradnl" sz="1400" i="1" baseline="-25000" dirty="0"/>
              </a:p>
            </p:txBody>
          </p:sp>
        </mc:Choice>
        <mc:Fallback xmlns="">
          <p:sp>
            <p:nvSpPr>
              <p:cNvPr id="22" name="TextBox 21">
                <a:extLst>
                  <a:ext uri="{FF2B5EF4-FFF2-40B4-BE49-F238E27FC236}">
                    <a16:creationId xmlns:a16="http://schemas.microsoft.com/office/drawing/2014/main" id="{194B2A3A-F227-D6D0-392A-100F32F54A60}"/>
                  </a:ext>
                </a:extLst>
              </p:cNvPr>
              <p:cNvSpPr txBox="1">
                <a:spLocks noRot="1" noChangeAspect="1" noMove="1" noResize="1" noEditPoints="1" noAdjustHandles="1" noChangeArrowheads="1" noChangeShapeType="1" noTextEdit="1"/>
              </p:cNvSpPr>
              <p:nvPr/>
            </p:nvSpPr>
            <p:spPr>
              <a:xfrm>
                <a:off x="4559517" y="4546471"/>
                <a:ext cx="921965" cy="400110"/>
              </a:xfrm>
              <a:prstGeom prst="rect">
                <a:avLst/>
              </a:prstGeom>
              <a:blipFill>
                <a:blip r:embed="rId7"/>
                <a:stretch>
                  <a:fillRect l="-8219" t="-9375" b="-25000"/>
                </a:stretch>
              </a:blipFill>
            </p:spPr>
            <p:txBody>
              <a:bodyPr/>
              <a:lstStyle/>
              <a:p>
                <a:r>
                  <a:rPr lang="es-ES_tradnl">
                    <a:noFill/>
                  </a:rPr>
                  <a:t> </a:t>
                </a:r>
              </a:p>
            </p:txBody>
          </p:sp>
        </mc:Fallback>
      </mc:AlternateContent>
      <p:sp>
        <p:nvSpPr>
          <p:cNvPr id="23" name="TextBox 22">
            <a:extLst>
              <a:ext uri="{FF2B5EF4-FFF2-40B4-BE49-F238E27FC236}">
                <a16:creationId xmlns:a16="http://schemas.microsoft.com/office/drawing/2014/main" id="{4D67F404-F9CC-631A-D052-BB7A026F2F68}"/>
              </a:ext>
            </a:extLst>
          </p:cNvPr>
          <p:cNvSpPr txBox="1"/>
          <p:nvPr/>
        </p:nvSpPr>
        <p:spPr>
          <a:xfrm>
            <a:off x="4067074" y="4632110"/>
            <a:ext cx="492443" cy="461665"/>
          </a:xfrm>
          <a:prstGeom prst="rect">
            <a:avLst/>
          </a:prstGeom>
          <a:noFill/>
        </p:spPr>
        <p:txBody>
          <a:bodyPr wrap="none" rtlCol="0">
            <a:spAutoFit/>
          </a:bodyPr>
          <a:lstStyle/>
          <a:p>
            <a:r>
              <a:rPr lang="es-ES_tradnl" sz="2400" dirty="0"/>
              <a:t>…</a:t>
            </a:r>
            <a:endParaRPr lang="es-ES_tradnl" sz="2000" dirty="0"/>
          </a:p>
        </p:txBody>
      </p:sp>
    </p:spTree>
    <p:extLst>
      <p:ext uri="{BB962C8B-B14F-4D97-AF65-F5344CB8AC3E}">
        <p14:creationId xmlns:p14="http://schemas.microsoft.com/office/powerpoint/2010/main" val="49958963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48119"/>
            <a:ext cx="10691265" cy="4336994"/>
          </a:xfrm>
        </p:spPr>
        <p:txBody>
          <a:bodyPr>
            <a:normAutofit/>
          </a:bodyPr>
          <a:lstStyle/>
          <a:p>
            <a:pPr marL="0" indent="0">
              <a:buNone/>
            </a:pPr>
            <a:r>
              <a:rPr lang="es-ES_tradnl" sz="2400" dirty="0"/>
              <a:t>La ecuación tiene una naturaleza recursiva, y eso es algo que podemos aprovechar…</a:t>
            </a:r>
            <a:endParaRPr lang="es-ES_tradnl" sz="2800" noProof="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362433520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1ACD70-6C7B-96C3-9ED7-CC643C9099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FC8358-55F3-1143-32FB-E0540CE13252}"/>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A205E7DF-D60C-0C93-7B03-ADC95A1733A8}"/>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143CD03F-03F6-042B-7D2A-867991E26D60}"/>
                  </a:ext>
                </a:extLst>
              </p:cNvPr>
              <p:cNvSpPr>
                <a:spLocks noGrp="1"/>
              </p:cNvSpPr>
              <p:nvPr>
                <p:ph idx="1"/>
              </p:nvPr>
            </p:nvSpPr>
            <p:spPr>
              <a:xfrm>
                <a:off x="700635" y="1748119"/>
                <a:ext cx="10691265" cy="4336994"/>
              </a:xfrm>
            </p:spPr>
            <p:txBody>
              <a:bodyPr>
                <a:normAutofit/>
              </a:bodyPr>
              <a:lstStyle/>
              <a:p>
                <a:pPr marL="0" indent="0">
                  <a:buNone/>
                </a:pPr>
                <a:r>
                  <a:rPr lang="es-ES_tradnl" sz="2400" dirty="0"/>
                  <a:t>La ecuación tiene una naturaleza recursiva, y eso es algo que podemos aprovechar…</a:t>
                </a:r>
              </a:p>
              <a:p>
                <a:pPr marL="0" indent="0">
                  <a:buNone/>
                </a:pPr>
                <a:r>
                  <a:rPr lang="es-ES_tradnl" sz="2400" dirty="0"/>
                  <a:t>usando la </a:t>
                </a:r>
                <a:r>
                  <a:rPr lang="es-ES_tradnl" sz="2400" b="1" dirty="0">
                    <a:solidFill>
                      <a:schemeClr val="accent6">
                        <a:lumMod val="60000"/>
                        <a:lumOff val="40000"/>
                      </a:schemeClr>
                    </a:solidFill>
                  </a:rPr>
                  <a:t>ecuación de </a:t>
                </a:r>
                <a:r>
                  <a:rPr lang="es-ES_tradnl" sz="2400" b="1" dirty="0" err="1">
                    <a:solidFill>
                      <a:schemeClr val="accent6">
                        <a:lumMod val="60000"/>
                        <a:lumOff val="40000"/>
                      </a:schemeClr>
                    </a:solidFill>
                  </a:rPr>
                  <a:t>Bellman</a:t>
                </a:r>
                <a:r>
                  <a:rPr lang="es-ES_tradnl" sz="2400" b="1" dirty="0">
                    <a:solidFill>
                      <a:schemeClr val="accent6">
                        <a:lumMod val="60000"/>
                        <a:lumOff val="40000"/>
                      </a:schemeClr>
                    </a:solidFill>
                  </a:rPr>
                  <a:t>:</a:t>
                </a:r>
                <a:br>
                  <a:rPr lang="es-ES_tradnl" sz="2400" b="1" dirty="0">
                    <a:solidFill>
                      <a:schemeClr val="accent6">
                        <a:lumMod val="60000"/>
                        <a:lumOff val="40000"/>
                      </a:schemeClr>
                    </a:solidFill>
                  </a:rPr>
                </a:br>
                <a:r>
                  <a:rPr lang="es-ES_tradnl" sz="1050" b="1" dirty="0">
                    <a:solidFill>
                      <a:schemeClr val="bg1"/>
                    </a:solidFill>
                  </a:rPr>
                  <a:t>a</a:t>
                </a:r>
                <a:endParaRPr lang="es-ES_tradnl" sz="2400" b="1"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sSub>
                        <m:sSubPr>
                          <m:ctrlPr>
                            <a:rPr lang="es-ES_tradnl" sz="2400" b="0" i="1" smtClean="0">
                              <a:solidFill>
                                <a:schemeClr val="accent1"/>
                              </a:solidFill>
                              <a:latin typeface="Cambria Math" panose="02040503050406030204" pitchFamily="18" charset="0"/>
                            </a:rPr>
                          </m:ctrlPr>
                        </m:sSubPr>
                        <m:e>
                          <m:r>
                            <a:rPr lang="es-ES_tradnl" sz="2400" b="0" i="1" smtClean="0">
                              <a:solidFill>
                                <a:schemeClr val="accent1"/>
                              </a:solidFill>
                              <a:latin typeface="Cambria Math" panose="02040503050406030204" pitchFamily="18" charset="0"/>
                            </a:rPr>
                            <m:t>𝑉</m:t>
                          </m:r>
                        </m:e>
                        <m:sub>
                          <m:r>
                            <a:rPr lang="es-ES_tradnl" sz="2400" b="0" i="1" smtClean="0">
                              <a:solidFill>
                                <a:schemeClr val="accent1"/>
                              </a:solidFill>
                              <a:latin typeface="Cambria Math" panose="02040503050406030204" pitchFamily="18" charset="0"/>
                              <a:ea typeface="Cambria Math" panose="02040503050406030204" pitchFamily="18" charset="0"/>
                            </a:rPr>
                            <m:t>𝜋</m:t>
                          </m:r>
                        </m:sub>
                      </m:sSub>
                      <m:d>
                        <m:dPr>
                          <m:ctrlPr>
                            <a:rPr lang="es-ES_tradnl" sz="2400" b="0" i="1" smtClean="0">
                              <a:solidFill>
                                <a:schemeClr val="accent1"/>
                              </a:solidFill>
                              <a:latin typeface="Cambria Math" panose="02040503050406030204" pitchFamily="18" charset="0"/>
                            </a:rPr>
                          </m:ctrlPr>
                        </m:dPr>
                        <m:e>
                          <m:r>
                            <m:rPr>
                              <m:nor/>
                            </m:rPr>
                            <a:rPr lang="es-ES_tradnl" sz="2400" dirty="0">
                              <a:solidFill>
                                <a:schemeClr val="accent1"/>
                              </a:solidFill>
                            </a:rPr>
                            <m:t>s</m:t>
                          </m:r>
                          <m:r>
                            <m:rPr>
                              <m:nor/>
                            </m:rPr>
                            <a:rPr lang="es-ES_tradnl" sz="2400" baseline="-25000" dirty="0">
                              <a:solidFill>
                                <a:schemeClr val="accent1"/>
                              </a:solidFill>
                            </a:rPr>
                            <m:t>t</m:t>
                          </m:r>
                        </m:e>
                      </m:d>
                      <m:r>
                        <a:rPr lang="es-ES_tradnl" sz="2400" b="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b="0" i="1" smtClean="0">
                              <a:latin typeface="Cambria Math" panose="02040503050406030204" pitchFamily="18" charset="0"/>
                            </a:rPr>
                            <m:t>𝐸</m:t>
                          </m:r>
                        </m:e>
                        <m:sub>
                          <m:r>
                            <a:rPr lang="es-ES_tradnl" sz="2400" i="1" smtClean="0">
                              <a:latin typeface="Cambria Math" panose="02040503050406030204" pitchFamily="18" charset="0"/>
                              <a:ea typeface="Cambria Math" panose="02040503050406030204" pitchFamily="18" charset="0"/>
                            </a:rPr>
                            <m:t>𝜋</m:t>
                          </m:r>
                        </m:sub>
                      </m:sSub>
                      <m:d>
                        <m:dPr>
                          <m:begChr m:val="["/>
                          <m:endChr m:val="]"/>
                          <m:ctrlPr>
                            <a:rPr lang="es-ES_tradnl" sz="2400" b="0" i="1" smtClean="0">
                              <a:latin typeface="Cambria Math" panose="02040503050406030204" pitchFamily="18" charset="0"/>
                              <a:ea typeface="Cambria Math" panose="02040503050406030204" pitchFamily="18" charset="0"/>
                            </a:rPr>
                          </m:ctrlPr>
                        </m:dPr>
                        <m:e>
                          <m:sSub>
                            <m:sSubPr>
                              <m:ctrlPr>
                                <a:rPr lang="es-ES_tradnl" sz="2400" i="1" smtClean="0">
                                  <a:solidFill>
                                    <a:schemeClr val="accent3"/>
                                  </a:solidFill>
                                  <a:latin typeface="Cambria Math" panose="02040503050406030204" pitchFamily="18" charset="0"/>
                                </a:rPr>
                              </m:ctrlPr>
                            </m:sSubPr>
                            <m:e>
                              <m:r>
                                <a:rPr lang="es-ES_tradnl" sz="2400" i="1">
                                  <a:solidFill>
                                    <a:schemeClr val="accent3"/>
                                  </a:solidFill>
                                  <a:latin typeface="Cambria Math" panose="02040503050406030204" pitchFamily="18" charset="0"/>
                                </a:rPr>
                                <m:t>𝑟</m:t>
                              </m:r>
                            </m:e>
                            <m:sub>
                              <m:r>
                                <a:rPr lang="es-ES_tradnl" sz="2400" i="1" smtClean="0">
                                  <a:solidFill>
                                    <a:schemeClr val="accent3"/>
                                  </a:solidFill>
                                  <a:latin typeface="Cambria Math" panose="02040503050406030204" pitchFamily="18" charset="0"/>
                                </a:rPr>
                                <m:t>𝑡</m:t>
                              </m:r>
                            </m:sub>
                          </m:sSub>
                          <m:r>
                            <a:rPr lang="es-ES_tradnl" sz="2400" b="0" i="1" smtClean="0">
                              <a:latin typeface="Cambria Math" panose="02040503050406030204" pitchFamily="18" charset="0"/>
                              <a:ea typeface="Cambria Math" panose="02040503050406030204" pitchFamily="18" charset="0"/>
                            </a:rPr>
                            <m:t>+</m:t>
                          </m:r>
                          <m:r>
                            <a:rPr lang="es-ES_tradnl" sz="2400" b="0" i="1" smtClean="0">
                              <a:solidFill>
                                <a:srgbClr val="FF00FF"/>
                              </a:solidFill>
                              <a:latin typeface="Cambria Math" panose="02040503050406030204" pitchFamily="18" charset="0"/>
                              <a:ea typeface="Cambria Math" panose="02040503050406030204" pitchFamily="18" charset="0"/>
                            </a:rPr>
                            <m:t>𝛾</m:t>
                          </m:r>
                          <m:sSub>
                            <m:sSubPr>
                              <m:ctrlPr>
                                <a:rPr lang="es-ES_tradnl" sz="2400" i="1" smtClean="0">
                                  <a:solidFill>
                                    <a:schemeClr val="accent4"/>
                                  </a:solidFill>
                                  <a:latin typeface="Cambria Math" panose="02040503050406030204" pitchFamily="18" charset="0"/>
                                </a:rPr>
                              </m:ctrlPr>
                            </m:sSubPr>
                            <m:e>
                              <m:r>
                                <a:rPr lang="es-ES_tradnl" sz="2400" i="1" smtClean="0">
                                  <a:solidFill>
                                    <a:schemeClr val="accent4"/>
                                  </a:solidFill>
                                  <a:latin typeface="Cambria Math" panose="02040503050406030204" pitchFamily="18" charset="0"/>
                                </a:rPr>
                                <m:t>𝑉</m:t>
                              </m:r>
                            </m:e>
                            <m:sub>
                              <m:r>
                                <a:rPr lang="es-ES_tradnl" sz="2400" i="1" smtClean="0">
                                  <a:solidFill>
                                    <a:schemeClr val="accent4"/>
                                  </a:solidFill>
                                  <a:latin typeface="Cambria Math" panose="02040503050406030204" pitchFamily="18" charset="0"/>
                                  <a:ea typeface="Cambria Math" panose="02040503050406030204" pitchFamily="18" charset="0"/>
                                </a:rPr>
                                <m:t>𝜋</m:t>
                              </m:r>
                            </m:sub>
                          </m:sSub>
                          <m:d>
                            <m:dPr>
                              <m:ctrlPr>
                                <a:rPr lang="es-ES_tradnl" sz="2400" i="1" smtClean="0">
                                  <a:solidFill>
                                    <a:schemeClr val="accent4"/>
                                  </a:solidFill>
                                  <a:latin typeface="Cambria Math" panose="02040503050406030204" pitchFamily="18" charset="0"/>
                                </a:rPr>
                              </m:ctrlPr>
                            </m:dPr>
                            <m:e>
                              <m:r>
                                <m:rPr>
                                  <m:nor/>
                                </m:rPr>
                                <a:rPr lang="es-ES_tradnl" sz="2400" dirty="0">
                                  <a:solidFill>
                                    <a:schemeClr val="accent4"/>
                                  </a:solidFill>
                                </a:rPr>
                                <m:t>s</m:t>
                              </m:r>
                              <m:r>
                                <m:rPr>
                                  <m:nor/>
                                </m:rPr>
                                <a:rPr lang="es-ES_tradnl" sz="2400" baseline="-25000" dirty="0">
                                  <a:solidFill>
                                    <a:schemeClr val="accent4"/>
                                  </a:solidFill>
                                </a:rPr>
                                <m:t>t</m:t>
                              </m:r>
                              <m:r>
                                <m:rPr>
                                  <m:nor/>
                                </m:rPr>
                                <a:rPr lang="es-ES_tradnl" sz="2400" b="0" i="0" baseline="-25000" dirty="0" smtClean="0">
                                  <a:solidFill>
                                    <a:schemeClr val="accent4"/>
                                  </a:solidFill>
                                </a:rPr>
                                <m:t>+1</m:t>
                              </m:r>
                            </m:e>
                          </m:d>
                        </m:e>
                      </m:d>
                    </m:oMath>
                  </m:oMathPara>
                </a14:m>
                <a:endParaRPr lang="es-ES_tradnl" sz="2400" b="1" dirty="0">
                  <a:solidFill>
                    <a:schemeClr val="accent6">
                      <a:lumMod val="60000"/>
                      <a:lumOff val="40000"/>
                    </a:schemeClr>
                  </a:solidFill>
                </a:endParaRPr>
              </a:p>
              <a:p>
                <a:r>
                  <a:rPr lang="es-ES_tradnl" sz="1400" dirty="0">
                    <a:solidFill>
                      <a:schemeClr val="bg1"/>
                    </a:solidFill>
                  </a:rPr>
                  <a:t>D</a:t>
                </a:r>
                <a:endParaRPr lang="es-ES_tradnl" sz="2400" dirty="0"/>
              </a:p>
              <a:p>
                <a:pPr marL="0" indent="0">
                  <a:buNone/>
                </a:pPr>
                <a:r>
                  <a:rPr lang="es-ES_tradnl" sz="2400" dirty="0"/>
                  <a:t>Esto nos dice que el valor actual</a:t>
                </a:r>
                <a14:m>
                  <m:oMath xmlns:m="http://schemas.openxmlformats.org/officeDocument/2006/math">
                    <m:r>
                      <a:rPr lang="es-ES_tradnl" sz="2400" b="0" i="0" noProof="0" smtClean="0">
                        <a:solidFill>
                          <a:schemeClr val="accent1"/>
                        </a:solidFill>
                        <a:latin typeface="Cambria Math" panose="02040503050406030204" pitchFamily="18" charset="0"/>
                      </a:rPr>
                      <m:t> </m:t>
                    </m:r>
                    <m:r>
                      <a:rPr lang="es-ES_tradnl" sz="2400" b="1" i="1" noProof="0" smtClean="0">
                        <a:solidFill>
                          <a:schemeClr val="accent1"/>
                        </a:solidFill>
                        <a:latin typeface="Cambria Math" panose="02040503050406030204" pitchFamily="18" charset="0"/>
                      </a:rPr>
                      <m:t>𝑽</m:t>
                    </m:r>
                    <m:d>
                      <m:dPr>
                        <m:ctrlPr>
                          <a:rPr lang="es-ES_tradnl" sz="2400" b="1" i="1" noProof="0" smtClean="0">
                            <a:solidFill>
                              <a:schemeClr val="accent1"/>
                            </a:solidFill>
                            <a:latin typeface="Cambria Math" panose="02040503050406030204" pitchFamily="18" charset="0"/>
                          </a:rPr>
                        </m:ctrlPr>
                      </m:dPr>
                      <m:e>
                        <m:r>
                          <m:rPr>
                            <m:nor/>
                          </m:rPr>
                          <a:rPr lang="es-ES_tradnl" sz="2400" b="1" noProof="0">
                            <a:solidFill>
                              <a:schemeClr val="accent1"/>
                            </a:solidFill>
                          </a:rPr>
                          <m:t>s</m:t>
                        </m:r>
                        <m:r>
                          <m:rPr>
                            <m:nor/>
                          </m:rPr>
                          <a:rPr lang="es-ES_tradnl" sz="2400" b="1" baseline="-25000" noProof="0">
                            <a:solidFill>
                              <a:schemeClr val="accent1"/>
                            </a:solidFill>
                          </a:rPr>
                          <m:t>t</m:t>
                        </m:r>
                      </m:e>
                    </m:d>
                  </m:oMath>
                </a14:m>
                <a:r>
                  <a:rPr lang="es-ES_tradnl" sz="2400" b="1" noProof="0" dirty="0">
                    <a:solidFill>
                      <a:schemeClr val="accent1"/>
                    </a:solidFill>
                  </a:rPr>
                  <a:t> </a:t>
                </a:r>
                <a:r>
                  <a:rPr lang="es-ES_tradnl" sz="2400" dirty="0"/>
                  <a:t>es la recompensa inmediata </a:t>
                </a:r>
                <a14:m>
                  <m:oMath xmlns:m="http://schemas.openxmlformats.org/officeDocument/2006/math">
                    <m:sSub>
                      <m:sSubPr>
                        <m:ctrlPr>
                          <a:rPr lang="es-ES_tradnl" sz="2400" b="1" i="1" noProof="0" smtClean="0">
                            <a:solidFill>
                              <a:srgbClr val="00B0F0"/>
                            </a:solidFill>
                            <a:latin typeface="Cambria Math" panose="02040503050406030204" pitchFamily="18" charset="0"/>
                          </a:rPr>
                        </m:ctrlPr>
                      </m:sSubPr>
                      <m:e>
                        <m:r>
                          <a:rPr lang="es-ES_tradnl" sz="2400" b="1" i="1" noProof="0">
                            <a:solidFill>
                              <a:srgbClr val="00B0F0"/>
                            </a:solidFill>
                            <a:latin typeface="Cambria Math" panose="02040503050406030204" pitchFamily="18" charset="0"/>
                          </a:rPr>
                          <m:t>𝒓</m:t>
                        </m:r>
                      </m:e>
                      <m:sub>
                        <m:r>
                          <a:rPr lang="es-ES_tradnl" sz="2400" b="1" i="1" noProof="0" smtClean="0">
                            <a:solidFill>
                              <a:srgbClr val="00B0F0"/>
                            </a:solidFill>
                            <a:latin typeface="Cambria Math" panose="02040503050406030204" pitchFamily="18" charset="0"/>
                          </a:rPr>
                          <m:t>𝒕</m:t>
                        </m:r>
                      </m:sub>
                    </m:sSub>
                    <m:r>
                      <a:rPr lang="es-ES_tradnl" sz="2400" b="1" i="1" noProof="0" smtClean="0">
                        <a:solidFill>
                          <a:srgbClr val="00B0F0"/>
                        </a:solidFill>
                        <a:latin typeface="Cambria Math" panose="02040503050406030204" pitchFamily="18" charset="0"/>
                      </a:rPr>
                      <m:t> </m:t>
                    </m:r>
                  </m:oMath>
                </a14:m>
                <a:r>
                  <a:rPr lang="es-ES_tradnl" sz="2400" dirty="0"/>
                  <a:t>más el valor esperado descontado del siguiente estado </a:t>
                </a:r>
                <a14:m>
                  <m:oMath xmlns:m="http://schemas.openxmlformats.org/officeDocument/2006/math">
                    <m:r>
                      <a:rPr lang="es-ES_tradnl" sz="2400" b="1" i="1">
                        <a:solidFill>
                          <a:srgbClr val="FF00FF"/>
                        </a:solidFill>
                        <a:latin typeface="Cambria Math" panose="02040503050406030204" pitchFamily="18" charset="0"/>
                        <a:ea typeface="Cambria Math" panose="02040503050406030204" pitchFamily="18" charset="0"/>
                      </a:rPr>
                      <m:t>𝜸</m:t>
                    </m:r>
                    <m:r>
                      <a:rPr lang="es-ES_tradnl" sz="2400" b="1" i="1">
                        <a:solidFill>
                          <a:schemeClr val="accent4"/>
                        </a:solidFill>
                        <a:latin typeface="Cambria Math" panose="02040503050406030204" pitchFamily="18" charset="0"/>
                      </a:rPr>
                      <m:t>𝑽</m:t>
                    </m:r>
                    <m:d>
                      <m:dPr>
                        <m:ctrlPr>
                          <a:rPr lang="es-ES_tradnl" sz="2400" b="1" i="1">
                            <a:solidFill>
                              <a:schemeClr val="accent4"/>
                            </a:solidFill>
                            <a:latin typeface="Cambria Math" panose="02040503050406030204" pitchFamily="18" charset="0"/>
                          </a:rPr>
                        </m:ctrlPr>
                      </m:dPr>
                      <m:e>
                        <m:r>
                          <m:rPr>
                            <m:nor/>
                          </m:rPr>
                          <a:rPr lang="es-ES_tradnl" sz="2400" b="1">
                            <a:solidFill>
                              <a:schemeClr val="accent4"/>
                            </a:solidFill>
                          </a:rPr>
                          <m:t>s</m:t>
                        </m:r>
                        <m:r>
                          <m:rPr>
                            <m:nor/>
                          </m:rPr>
                          <a:rPr lang="es-ES_tradnl" sz="2400" b="1" baseline="-25000">
                            <a:solidFill>
                              <a:schemeClr val="accent4"/>
                            </a:solidFill>
                          </a:rPr>
                          <m:t>t</m:t>
                        </m:r>
                        <m:r>
                          <m:rPr>
                            <m:nor/>
                          </m:rPr>
                          <a:rPr lang="es-ES_tradnl" sz="2400" b="1" baseline="-25000">
                            <a:solidFill>
                              <a:schemeClr val="accent4"/>
                            </a:solidFill>
                          </a:rPr>
                          <m:t>+1</m:t>
                        </m:r>
                      </m:e>
                    </m:d>
                    <m:r>
                      <a:rPr lang="es-ES_tradnl" sz="2400" b="1" i="1" baseline="-25000">
                        <a:solidFill>
                          <a:schemeClr val="accent4"/>
                        </a:solidFill>
                        <a:latin typeface="Cambria Math" panose="02040503050406030204" pitchFamily="18" charset="0"/>
                      </a:rPr>
                      <m:t> </m:t>
                    </m:r>
                  </m:oMath>
                </a14:m>
                <a:endParaRPr lang="es-ES_tradnl" sz="2400" dirty="0"/>
              </a:p>
            </p:txBody>
          </p:sp>
        </mc:Choice>
        <mc:Fallback xmlns="">
          <p:sp>
            <p:nvSpPr>
              <p:cNvPr id="4" name="Content Placeholder 3">
                <a:extLst>
                  <a:ext uri="{FF2B5EF4-FFF2-40B4-BE49-F238E27FC236}">
                    <a16:creationId xmlns:a16="http://schemas.microsoft.com/office/drawing/2014/main" id="{143CD03F-03F6-042B-7D2A-867991E26D60}"/>
                  </a:ext>
                </a:extLst>
              </p:cNvPr>
              <p:cNvSpPr>
                <a:spLocks noGrp="1" noRot="1" noChangeAspect="1" noMove="1" noResize="1" noEditPoints="1" noAdjustHandles="1" noChangeArrowheads="1" noChangeShapeType="1" noTextEdit="1"/>
              </p:cNvSpPr>
              <p:nvPr>
                <p:ph idx="1"/>
              </p:nvPr>
            </p:nvSpPr>
            <p:spPr>
              <a:xfrm>
                <a:off x="700635" y="1748119"/>
                <a:ext cx="10691265" cy="4336994"/>
              </a:xfrm>
              <a:blipFill>
                <a:blip r:embed="rId3"/>
                <a:stretch>
                  <a:fillRect l="-949" t="-875" r="-1068"/>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8473C32C-E505-9ABF-A3A2-259DC5B29489}"/>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18721367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29D758-3990-5CBA-2170-4E29AAB5E9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BDE3ED-B459-1B44-F1C1-9517B9D9CF35}"/>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25EE7D72-F658-6200-F1DD-1371E15DCDFA}"/>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6DA0AEAE-7FA7-068C-A452-2CE88335B95B}"/>
                  </a:ext>
                </a:extLst>
              </p:cNvPr>
              <p:cNvSpPr>
                <a:spLocks noGrp="1"/>
              </p:cNvSpPr>
              <p:nvPr>
                <p:ph idx="1"/>
              </p:nvPr>
            </p:nvSpPr>
            <p:spPr>
              <a:xfrm>
                <a:off x="700635" y="1748119"/>
                <a:ext cx="10691265" cy="4336994"/>
              </a:xfrm>
            </p:spPr>
            <p:txBody>
              <a:bodyPr>
                <a:normAutofit/>
              </a:bodyPr>
              <a:lstStyle/>
              <a:p>
                <a:pPr marL="0" indent="0">
                  <a:buNone/>
                </a:pPr>
                <a:r>
                  <a:rPr lang="es-ES_tradnl" sz="2400" dirty="0"/>
                  <a:t>La ecuación tiene una naturaleza recursiva, y eso es algo que podemos aprovechar...</a:t>
                </a:r>
              </a:p>
              <a:p>
                <a:pPr marL="0" indent="0">
                  <a:buNone/>
                </a:pPr>
                <a:r>
                  <a:rPr lang="es-ES_tradnl" sz="2400" dirty="0"/>
                  <a:t>usando la </a:t>
                </a:r>
                <a:r>
                  <a:rPr lang="es-ES_tradnl" sz="2400" b="1" dirty="0">
                    <a:solidFill>
                      <a:schemeClr val="accent6">
                        <a:lumMod val="60000"/>
                        <a:lumOff val="40000"/>
                      </a:schemeClr>
                    </a:solidFill>
                  </a:rPr>
                  <a:t>ecuación de </a:t>
                </a:r>
                <a:r>
                  <a:rPr lang="es-ES_tradnl" sz="2400" b="1" dirty="0" err="1">
                    <a:solidFill>
                      <a:schemeClr val="accent6">
                        <a:lumMod val="60000"/>
                        <a:lumOff val="40000"/>
                      </a:schemeClr>
                    </a:solidFill>
                  </a:rPr>
                  <a:t>Bellman</a:t>
                </a:r>
                <a:r>
                  <a:rPr lang="es-ES_tradnl" sz="2400" b="1" dirty="0">
                    <a:solidFill>
                      <a:schemeClr val="accent6">
                        <a:lumMod val="60000"/>
                        <a:lumOff val="40000"/>
                      </a:schemeClr>
                    </a:solidFill>
                  </a:rPr>
                  <a:t>:</a:t>
                </a:r>
                <a:br>
                  <a:rPr lang="es-ES_tradnl" sz="2400" b="1" dirty="0">
                    <a:solidFill>
                      <a:schemeClr val="accent6">
                        <a:lumMod val="60000"/>
                        <a:lumOff val="40000"/>
                      </a:schemeClr>
                    </a:solidFill>
                  </a:rPr>
                </a:br>
                <a:r>
                  <a:rPr lang="es-ES_tradnl" sz="1050" b="1" dirty="0">
                    <a:solidFill>
                      <a:schemeClr val="bg1"/>
                    </a:solidFill>
                  </a:rPr>
                  <a:t>a</a:t>
                </a:r>
                <a:endParaRPr lang="es-ES_tradnl" sz="2400" b="1"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sSub>
                        <m:sSubPr>
                          <m:ctrlPr>
                            <a:rPr lang="es-ES_tradnl" sz="2400" b="0" i="1" smtClean="0">
                              <a:solidFill>
                                <a:schemeClr val="accent1"/>
                              </a:solidFill>
                              <a:latin typeface="Cambria Math" panose="02040503050406030204" pitchFamily="18" charset="0"/>
                            </a:rPr>
                          </m:ctrlPr>
                        </m:sSubPr>
                        <m:e>
                          <m:r>
                            <a:rPr lang="es-ES_tradnl" sz="2400" b="0" i="1" smtClean="0">
                              <a:solidFill>
                                <a:schemeClr val="accent1"/>
                              </a:solidFill>
                              <a:latin typeface="Cambria Math" panose="02040503050406030204" pitchFamily="18" charset="0"/>
                            </a:rPr>
                            <m:t>𝑉</m:t>
                          </m:r>
                        </m:e>
                        <m:sub>
                          <m:r>
                            <a:rPr lang="es-ES_tradnl" sz="2400" b="0" i="1" smtClean="0">
                              <a:solidFill>
                                <a:schemeClr val="accent1"/>
                              </a:solidFill>
                              <a:latin typeface="Cambria Math" panose="02040503050406030204" pitchFamily="18" charset="0"/>
                              <a:ea typeface="Cambria Math" panose="02040503050406030204" pitchFamily="18" charset="0"/>
                            </a:rPr>
                            <m:t>𝜋</m:t>
                          </m:r>
                        </m:sub>
                      </m:sSub>
                      <m:d>
                        <m:dPr>
                          <m:ctrlPr>
                            <a:rPr lang="es-ES_tradnl" sz="2400" b="0" i="1" smtClean="0">
                              <a:solidFill>
                                <a:schemeClr val="accent1"/>
                              </a:solidFill>
                              <a:latin typeface="Cambria Math" panose="02040503050406030204" pitchFamily="18" charset="0"/>
                            </a:rPr>
                          </m:ctrlPr>
                        </m:dPr>
                        <m:e>
                          <m:r>
                            <m:rPr>
                              <m:nor/>
                            </m:rPr>
                            <a:rPr lang="es-ES_tradnl" sz="2400" dirty="0">
                              <a:solidFill>
                                <a:schemeClr val="accent1"/>
                              </a:solidFill>
                            </a:rPr>
                            <m:t>s</m:t>
                          </m:r>
                          <m:r>
                            <m:rPr>
                              <m:nor/>
                            </m:rPr>
                            <a:rPr lang="es-ES_tradnl" sz="2400" baseline="-25000" dirty="0">
                              <a:solidFill>
                                <a:schemeClr val="accent1"/>
                              </a:solidFill>
                            </a:rPr>
                            <m:t>t</m:t>
                          </m:r>
                        </m:e>
                      </m:d>
                      <m:r>
                        <a:rPr lang="es-ES_tradnl" sz="2400" b="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b="0" i="1" smtClean="0">
                              <a:latin typeface="Cambria Math" panose="02040503050406030204" pitchFamily="18" charset="0"/>
                            </a:rPr>
                            <m:t>𝐸</m:t>
                          </m:r>
                        </m:e>
                        <m:sub>
                          <m:r>
                            <a:rPr lang="es-ES_tradnl" sz="2400" i="1" smtClean="0">
                              <a:latin typeface="Cambria Math" panose="02040503050406030204" pitchFamily="18" charset="0"/>
                              <a:ea typeface="Cambria Math" panose="02040503050406030204" pitchFamily="18" charset="0"/>
                            </a:rPr>
                            <m:t>𝜋</m:t>
                          </m:r>
                        </m:sub>
                      </m:sSub>
                      <m:d>
                        <m:dPr>
                          <m:begChr m:val="["/>
                          <m:endChr m:val="]"/>
                          <m:ctrlPr>
                            <a:rPr lang="es-ES_tradnl" sz="2400" b="0" i="1" smtClean="0">
                              <a:latin typeface="Cambria Math" panose="02040503050406030204" pitchFamily="18" charset="0"/>
                              <a:ea typeface="Cambria Math" panose="02040503050406030204" pitchFamily="18" charset="0"/>
                            </a:rPr>
                          </m:ctrlPr>
                        </m:dPr>
                        <m:e>
                          <m:sSub>
                            <m:sSubPr>
                              <m:ctrlPr>
                                <a:rPr lang="es-ES_tradnl" sz="2400" i="1" smtClean="0">
                                  <a:solidFill>
                                    <a:schemeClr val="accent3"/>
                                  </a:solidFill>
                                  <a:latin typeface="Cambria Math" panose="02040503050406030204" pitchFamily="18" charset="0"/>
                                </a:rPr>
                              </m:ctrlPr>
                            </m:sSubPr>
                            <m:e>
                              <m:r>
                                <a:rPr lang="es-ES_tradnl" sz="2400" i="1">
                                  <a:solidFill>
                                    <a:schemeClr val="accent3"/>
                                  </a:solidFill>
                                  <a:latin typeface="Cambria Math" panose="02040503050406030204" pitchFamily="18" charset="0"/>
                                </a:rPr>
                                <m:t>𝑟</m:t>
                              </m:r>
                            </m:e>
                            <m:sub>
                              <m:r>
                                <a:rPr lang="es-ES_tradnl" sz="2400" i="1" smtClean="0">
                                  <a:solidFill>
                                    <a:schemeClr val="accent3"/>
                                  </a:solidFill>
                                  <a:latin typeface="Cambria Math" panose="02040503050406030204" pitchFamily="18" charset="0"/>
                                </a:rPr>
                                <m:t>𝑡</m:t>
                              </m:r>
                            </m:sub>
                          </m:sSub>
                          <m:r>
                            <a:rPr lang="es-ES_tradnl" sz="2400" b="0" i="1" smtClean="0">
                              <a:latin typeface="Cambria Math" panose="02040503050406030204" pitchFamily="18" charset="0"/>
                              <a:ea typeface="Cambria Math" panose="02040503050406030204" pitchFamily="18" charset="0"/>
                            </a:rPr>
                            <m:t>+</m:t>
                          </m:r>
                          <m:r>
                            <a:rPr lang="es-ES_tradnl" sz="2400" b="0" i="1" smtClean="0">
                              <a:solidFill>
                                <a:srgbClr val="FF00FF"/>
                              </a:solidFill>
                              <a:latin typeface="Cambria Math" panose="02040503050406030204" pitchFamily="18" charset="0"/>
                              <a:ea typeface="Cambria Math" panose="02040503050406030204" pitchFamily="18" charset="0"/>
                            </a:rPr>
                            <m:t>𝛾</m:t>
                          </m:r>
                          <m:sSub>
                            <m:sSubPr>
                              <m:ctrlPr>
                                <a:rPr lang="es-ES_tradnl" sz="2400" i="1" smtClean="0">
                                  <a:solidFill>
                                    <a:schemeClr val="accent4"/>
                                  </a:solidFill>
                                  <a:latin typeface="Cambria Math" panose="02040503050406030204" pitchFamily="18" charset="0"/>
                                </a:rPr>
                              </m:ctrlPr>
                            </m:sSubPr>
                            <m:e>
                              <m:r>
                                <a:rPr lang="es-ES_tradnl" sz="2400" i="1" smtClean="0">
                                  <a:solidFill>
                                    <a:schemeClr val="accent4"/>
                                  </a:solidFill>
                                  <a:latin typeface="Cambria Math" panose="02040503050406030204" pitchFamily="18" charset="0"/>
                                </a:rPr>
                                <m:t>𝑉</m:t>
                              </m:r>
                            </m:e>
                            <m:sub>
                              <m:r>
                                <a:rPr lang="es-ES_tradnl" sz="2400" i="1" smtClean="0">
                                  <a:solidFill>
                                    <a:schemeClr val="accent4"/>
                                  </a:solidFill>
                                  <a:latin typeface="Cambria Math" panose="02040503050406030204" pitchFamily="18" charset="0"/>
                                  <a:ea typeface="Cambria Math" panose="02040503050406030204" pitchFamily="18" charset="0"/>
                                </a:rPr>
                                <m:t>𝜋</m:t>
                              </m:r>
                            </m:sub>
                          </m:sSub>
                          <m:d>
                            <m:dPr>
                              <m:ctrlPr>
                                <a:rPr lang="es-ES_tradnl" sz="2400" i="1" smtClean="0">
                                  <a:solidFill>
                                    <a:schemeClr val="accent4"/>
                                  </a:solidFill>
                                  <a:latin typeface="Cambria Math" panose="02040503050406030204" pitchFamily="18" charset="0"/>
                                </a:rPr>
                              </m:ctrlPr>
                            </m:dPr>
                            <m:e>
                              <m:r>
                                <m:rPr>
                                  <m:nor/>
                                </m:rPr>
                                <a:rPr lang="es-ES_tradnl" sz="2400" dirty="0">
                                  <a:solidFill>
                                    <a:schemeClr val="accent4"/>
                                  </a:solidFill>
                                </a:rPr>
                                <m:t>s</m:t>
                              </m:r>
                              <m:r>
                                <m:rPr>
                                  <m:nor/>
                                </m:rPr>
                                <a:rPr lang="es-ES_tradnl" sz="2400" baseline="-25000" dirty="0">
                                  <a:solidFill>
                                    <a:schemeClr val="accent4"/>
                                  </a:solidFill>
                                </a:rPr>
                                <m:t>t</m:t>
                              </m:r>
                              <m:r>
                                <m:rPr>
                                  <m:nor/>
                                </m:rPr>
                                <a:rPr lang="es-ES_tradnl" sz="2400" b="0" i="0" baseline="-25000" dirty="0" smtClean="0">
                                  <a:solidFill>
                                    <a:schemeClr val="accent4"/>
                                  </a:solidFill>
                                </a:rPr>
                                <m:t>+1</m:t>
                              </m:r>
                            </m:e>
                          </m:d>
                        </m:e>
                      </m:d>
                    </m:oMath>
                  </m:oMathPara>
                </a14:m>
                <a:endParaRPr lang="es-ES_tradnl" sz="2400" b="1" dirty="0">
                  <a:solidFill>
                    <a:schemeClr val="accent6">
                      <a:lumMod val="60000"/>
                      <a:lumOff val="40000"/>
                    </a:schemeClr>
                  </a:solidFill>
                </a:endParaRPr>
              </a:p>
              <a:p>
                <a:r>
                  <a:rPr lang="es-ES_tradnl" sz="1400" dirty="0">
                    <a:solidFill>
                      <a:schemeClr val="bg1"/>
                    </a:solidFill>
                  </a:rPr>
                  <a:t>D</a:t>
                </a:r>
                <a:endParaRPr lang="es-ES_tradnl" sz="2400" dirty="0"/>
              </a:p>
              <a:p>
                <a:pPr marL="0" indent="0">
                  <a:buNone/>
                </a:pPr>
                <a:r>
                  <a:rPr lang="es-ES_tradnl" sz="2400" dirty="0"/>
                  <a:t>Esto nos dice que el valor actual</a:t>
                </a:r>
                <a14:m>
                  <m:oMath xmlns:m="http://schemas.openxmlformats.org/officeDocument/2006/math">
                    <m:r>
                      <a:rPr lang="es-ES_tradnl" sz="2400" b="0" i="0" noProof="0" smtClean="0">
                        <a:solidFill>
                          <a:schemeClr val="accent1"/>
                        </a:solidFill>
                        <a:latin typeface="Cambria Math" panose="02040503050406030204" pitchFamily="18" charset="0"/>
                      </a:rPr>
                      <m:t> </m:t>
                    </m:r>
                    <m:r>
                      <a:rPr lang="es-ES_tradnl" sz="2400" b="1" i="1" noProof="0" smtClean="0">
                        <a:solidFill>
                          <a:schemeClr val="accent1"/>
                        </a:solidFill>
                        <a:latin typeface="Cambria Math" panose="02040503050406030204" pitchFamily="18" charset="0"/>
                      </a:rPr>
                      <m:t>𝑽</m:t>
                    </m:r>
                    <m:d>
                      <m:dPr>
                        <m:ctrlPr>
                          <a:rPr lang="es-ES_tradnl" sz="2400" b="1" i="1" noProof="0" smtClean="0">
                            <a:solidFill>
                              <a:schemeClr val="accent1"/>
                            </a:solidFill>
                            <a:latin typeface="Cambria Math" panose="02040503050406030204" pitchFamily="18" charset="0"/>
                          </a:rPr>
                        </m:ctrlPr>
                      </m:dPr>
                      <m:e>
                        <m:r>
                          <m:rPr>
                            <m:nor/>
                          </m:rPr>
                          <a:rPr lang="es-ES_tradnl" sz="2400" b="1" noProof="0">
                            <a:solidFill>
                              <a:schemeClr val="accent1"/>
                            </a:solidFill>
                          </a:rPr>
                          <m:t>s</m:t>
                        </m:r>
                        <m:r>
                          <m:rPr>
                            <m:nor/>
                          </m:rPr>
                          <a:rPr lang="es-ES_tradnl" sz="2400" b="1" baseline="-25000" noProof="0">
                            <a:solidFill>
                              <a:schemeClr val="accent1"/>
                            </a:solidFill>
                          </a:rPr>
                          <m:t>t</m:t>
                        </m:r>
                      </m:e>
                    </m:d>
                  </m:oMath>
                </a14:m>
                <a:r>
                  <a:rPr lang="es-ES_tradnl" sz="2400" b="1" noProof="0" dirty="0">
                    <a:solidFill>
                      <a:schemeClr val="accent1"/>
                    </a:solidFill>
                  </a:rPr>
                  <a:t> </a:t>
                </a:r>
                <a:r>
                  <a:rPr lang="es-ES_tradnl" sz="2400" dirty="0"/>
                  <a:t>es la recompensa inmediata </a:t>
                </a:r>
                <a14:m>
                  <m:oMath xmlns:m="http://schemas.openxmlformats.org/officeDocument/2006/math">
                    <m:sSub>
                      <m:sSubPr>
                        <m:ctrlPr>
                          <a:rPr lang="es-ES_tradnl" sz="2400" b="1" i="1" noProof="0" smtClean="0">
                            <a:solidFill>
                              <a:srgbClr val="00B0F0"/>
                            </a:solidFill>
                            <a:latin typeface="Cambria Math" panose="02040503050406030204" pitchFamily="18" charset="0"/>
                          </a:rPr>
                        </m:ctrlPr>
                      </m:sSubPr>
                      <m:e>
                        <m:r>
                          <a:rPr lang="es-ES_tradnl" sz="2400" b="1" i="1" noProof="0">
                            <a:solidFill>
                              <a:srgbClr val="00B0F0"/>
                            </a:solidFill>
                            <a:latin typeface="Cambria Math" panose="02040503050406030204" pitchFamily="18" charset="0"/>
                          </a:rPr>
                          <m:t>𝒓</m:t>
                        </m:r>
                      </m:e>
                      <m:sub>
                        <m:r>
                          <a:rPr lang="es-ES_tradnl" sz="2400" b="1" i="1" noProof="0" smtClean="0">
                            <a:solidFill>
                              <a:srgbClr val="00B0F0"/>
                            </a:solidFill>
                            <a:latin typeface="Cambria Math" panose="02040503050406030204" pitchFamily="18" charset="0"/>
                          </a:rPr>
                          <m:t>𝒕</m:t>
                        </m:r>
                      </m:sub>
                    </m:sSub>
                    <m:r>
                      <a:rPr lang="es-ES_tradnl" sz="2400" b="1" i="1" noProof="0" smtClean="0">
                        <a:solidFill>
                          <a:srgbClr val="00B0F0"/>
                        </a:solidFill>
                        <a:latin typeface="Cambria Math" panose="02040503050406030204" pitchFamily="18" charset="0"/>
                      </a:rPr>
                      <m:t> </m:t>
                    </m:r>
                  </m:oMath>
                </a14:m>
                <a:r>
                  <a:rPr lang="es-ES_tradnl" sz="2400" dirty="0"/>
                  <a:t>más el valor esperado descontado del siguiente estado </a:t>
                </a:r>
                <a14:m>
                  <m:oMath xmlns:m="http://schemas.openxmlformats.org/officeDocument/2006/math">
                    <m:r>
                      <a:rPr lang="es-ES_tradnl" sz="2400" b="1" i="1">
                        <a:solidFill>
                          <a:srgbClr val="FF00FF"/>
                        </a:solidFill>
                        <a:latin typeface="Cambria Math" panose="02040503050406030204" pitchFamily="18" charset="0"/>
                        <a:ea typeface="Cambria Math" panose="02040503050406030204" pitchFamily="18" charset="0"/>
                      </a:rPr>
                      <m:t>𝜸</m:t>
                    </m:r>
                    <m:r>
                      <a:rPr lang="es-ES_tradnl" sz="2400" b="1" i="1">
                        <a:solidFill>
                          <a:schemeClr val="accent4"/>
                        </a:solidFill>
                        <a:latin typeface="Cambria Math" panose="02040503050406030204" pitchFamily="18" charset="0"/>
                      </a:rPr>
                      <m:t>𝑽</m:t>
                    </m:r>
                    <m:d>
                      <m:dPr>
                        <m:ctrlPr>
                          <a:rPr lang="es-ES_tradnl" sz="2400" b="1" i="1">
                            <a:solidFill>
                              <a:schemeClr val="accent4"/>
                            </a:solidFill>
                            <a:latin typeface="Cambria Math" panose="02040503050406030204" pitchFamily="18" charset="0"/>
                          </a:rPr>
                        </m:ctrlPr>
                      </m:dPr>
                      <m:e>
                        <m:r>
                          <m:rPr>
                            <m:nor/>
                          </m:rPr>
                          <a:rPr lang="es-ES_tradnl" sz="2400" b="1">
                            <a:solidFill>
                              <a:schemeClr val="accent4"/>
                            </a:solidFill>
                          </a:rPr>
                          <m:t>s</m:t>
                        </m:r>
                        <m:r>
                          <m:rPr>
                            <m:nor/>
                          </m:rPr>
                          <a:rPr lang="es-ES_tradnl" sz="2400" b="1" baseline="-25000">
                            <a:solidFill>
                              <a:schemeClr val="accent4"/>
                            </a:solidFill>
                          </a:rPr>
                          <m:t>t</m:t>
                        </m:r>
                        <m:r>
                          <m:rPr>
                            <m:nor/>
                          </m:rPr>
                          <a:rPr lang="es-ES_tradnl" sz="2400" b="1" baseline="-25000">
                            <a:solidFill>
                              <a:schemeClr val="accent4"/>
                            </a:solidFill>
                          </a:rPr>
                          <m:t>+1</m:t>
                        </m:r>
                      </m:e>
                    </m:d>
                    <m:r>
                      <a:rPr lang="es-ES_tradnl" sz="2400" b="1" i="1" baseline="-25000">
                        <a:solidFill>
                          <a:schemeClr val="accent4"/>
                        </a:solidFill>
                        <a:latin typeface="Cambria Math" panose="02040503050406030204" pitchFamily="18" charset="0"/>
                      </a:rPr>
                      <m:t> </m:t>
                    </m:r>
                  </m:oMath>
                </a14:m>
                <a:endParaRPr lang="es-ES_tradnl" sz="2400" dirty="0"/>
              </a:p>
            </p:txBody>
          </p:sp>
        </mc:Choice>
        <mc:Fallback xmlns="">
          <p:sp>
            <p:nvSpPr>
              <p:cNvPr id="4" name="Content Placeholder 3">
                <a:extLst>
                  <a:ext uri="{FF2B5EF4-FFF2-40B4-BE49-F238E27FC236}">
                    <a16:creationId xmlns:a16="http://schemas.microsoft.com/office/drawing/2014/main" id="{6DA0AEAE-7FA7-068C-A452-2CE88335B95B}"/>
                  </a:ext>
                </a:extLst>
              </p:cNvPr>
              <p:cNvSpPr>
                <a:spLocks noGrp="1" noRot="1" noChangeAspect="1" noMove="1" noResize="1" noEditPoints="1" noAdjustHandles="1" noChangeArrowheads="1" noChangeShapeType="1" noTextEdit="1"/>
              </p:cNvSpPr>
              <p:nvPr>
                <p:ph idx="1"/>
              </p:nvPr>
            </p:nvSpPr>
            <p:spPr>
              <a:xfrm>
                <a:off x="700635" y="1748119"/>
                <a:ext cx="10691265" cy="4336994"/>
              </a:xfrm>
              <a:blipFill>
                <a:blip r:embed="rId3"/>
                <a:stretch>
                  <a:fillRect l="-949" t="-875" r="-1068"/>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EA3FBF42-2D9F-9282-3665-0022F87FDE25}"/>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3" name="Oval 2">
            <a:extLst>
              <a:ext uri="{FF2B5EF4-FFF2-40B4-BE49-F238E27FC236}">
                <a16:creationId xmlns:a16="http://schemas.microsoft.com/office/drawing/2014/main" id="{F3334A62-F01D-CAA5-F1F9-2844CB404C5B}"/>
              </a:ext>
            </a:extLst>
          </p:cNvPr>
          <p:cNvSpPr/>
          <p:nvPr/>
        </p:nvSpPr>
        <p:spPr>
          <a:xfrm>
            <a:off x="4399118" y="3493764"/>
            <a:ext cx="301449" cy="272716"/>
          </a:xfrm>
          <a:prstGeom prst="ellipse">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6" name="Straight Arrow Connector 5">
            <a:extLst>
              <a:ext uri="{FF2B5EF4-FFF2-40B4-BE49-F238E27FC236}">
                <a16:creationId xmlns:a16="http://schemas.microsoft.com/office/drawing/2014/main" id="{7E8D474A-6D27-9F0A-E65E-2EA6F5774E24}"/>
              </a:ext>
            </a:extLst>
          </p:cNvPr>
          <p:cNvCxnSpPr>
            <a:cxnSpLocks/>
            <a:endCxn id="8" idx="3"/>
          </p:cNvCxnSpPr>
          <p:nvPr/>
        </p:nvCxnSpPr>
        <p:spPr>
          <a:xfrm flipH="1">
            <a:off x="3793365" y="3766480"/>
            <a:ext cx="605753" cy="24159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E588A2B6-60F5-7BA5-C73B-F84AF8464DDF}"/>
                  </a:ext>
                </a:extLst>
              </p:cNvPr>
              <p:cNvSpPr txBox="1"/>
              <p:nvPr/>
            </p:nvSpPr>
            <p:spPr>
              <a:xfrm>
                <a:off x="1921634" y="3808021"/>
                <a:ext cx="1871731" cy="400110"/>
              </a:xfrm>
              <a:prstGeom prst="rect">
                <a:avLst/>
              </a:prstGeom>
              <a:noFill/>
            </p:spPr>
            <p:txBody>
              <a:bodyPr wrap="none" rtlCol="0">
                <a:spAutoFit/>
              </a:bodyPr>
              <a:lstStyle/>
              <a:p>
                <a:r>
                  <a:rPr lang="es-ES_tradnl" sz="2000" i="1" dirty="0">
                    <a:solidFill>
                      <a:srgbClr val="C00000"/>
                    </a:solidFill>
                  </a:rPr>
                  <a:t>Bajo la política </a:t>
                </a:r>
                <a14:m>
                  <m:oMath xmlns:m="http://schemas.openxmlformats.org/officeDocument/2006/math">
                    <m:r>
                      <a:rPr lang="es-ES_tradnl" sz="2000" i="1" smtClean="0">
                        <a:solidFill>
                          <a:srgbClr val="C00000"/>
                        </a:solidFill>
                        <a:latin typeface="Cambria Math" panose="02040503050406030204" pitchFamily="18" charset="0"/>
                        <a:ea typeface="Cambria Math" panose="02040503050406030204" pitchFamily="18" charset="0"/>
                      </a:rPr>
                      <m:t>𝜋</m:t>
                    </m:r>
                  </m:oMath>
                </a14:m>
                <a:endParaRPr lang="es-ES_tradnl" sz="2000" i="1" dirty="0">
                  <a:solidFill>
                    <a:srgbClr val="C00000"/>
                  </a:solidFill>
                </a:endParaRPr>
              </a:p>
            </p:txBody>
          </p:sp>
        </mc:Choice>
        <mc:Fallback xmlns="">
          <p:sp>
            <p:nvSpPr>
              <p:cNvPr id="8" name="TextBox 7">
                <a:extLst>
                  <a:ext uri="{FF2B5EF4-FFF2-40B4-BE49-F238E27FC236}">
                    <a16:creationId xmlns:a16="http://schemas.microsoft.com/office/drawing/2014/main" id="{E588A2B6-60F5-7BA5-C73B-F84AF8464DDF}"/>
                  </a:ext>
                </a:extLst>
              </p:cNvPr>
              <p:cNvSpPr txBox="1">
                <a:spLocks noRot="1" noChangeAspect="1" noMove="1" noResize="1" noEditPoints="1" noAdjustHandles="1" noChangeArrowheads="1" noChangeShapeType="1" noTextEdit="1"/>
              </p:cNvSpPr>
              <p:nvPr/>
            </p:nvSpPr>
            <p:spPr>
              <a:xfrm>
                <a:off x="1921634" y="3808021"/>
                <a:ext cx="1871731" cy="400110"/>
              </a:xfrm>
              <a:prstGeom prst="rect">
                <a:avLst/>
              </a:prstGeom>
              <a:blipFill>
                <a:blip r:embed="rId5"/>
                <a:stretch>
                  <a:fillRect l="-3378" t="-9375" b="-25000"/>
                </a:stretch>
              </a:blipFill>
            </p:spPr>
            <p:txBody>
              <a:bodyPr/>
              <a:lstStyle/>
              <a:p>
                <a:r>
                  <a:rPr lang="es-ES_tradnl">
                    <a:noFill/>
                  </a:rPr>
                  <a:t> </a:t>
                </a:r>
              </a:p>
            </p:txBody>
          </p:sp>
        </mc:Fallback>
      </mc:AlternateContent>
    </p:spTree>
    <p:extLst>
      <p:ext uri="{BB962C8B-B14F-4D97-AF65-F5344CB8AC3E}">
        <p14:creationId xmlns:p14="http://schemas.microsoft.com/office/powerpoint/2010/main" val="4082144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12E458-4B32-CDBA-6B7F-26C189088D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DAC608-3ACE-316E-3ADD-E34288E85C82}"/>
              </a:ext>
            </a:extLst>
          </p:cNvPr>
          <p:cNvSpPr>
            <a:spLocks noGrp="1"/>
          </p:cNvSpPr>
          <p:nvPr>
            <p:ph type="title"/>
          </p:nvPr>
        </p:nvSpPr>
        <p:spPr/>
        <p:txBody>
          <a:bodyPr/>
          <a:lstStyle/>
          <a:p>
            <a:r>
              <a:rPr lang="es-ES_tradnl" dirty="0"/>
              <a:t>aprendizaje por refuerzo</a:t>
            </a:r>
          </a:p>
        </p:txBody>
      </p:sp>
      <p:sp>
        <p:nvSpPr>
          <p:cNvPr id="5" name="Footer Placeholder 4">
            <a:extLst>
              <a:ext uri="{FF2B5EF4-FFF2-40B4-BE49-F238E27FC236}">
                <a16:creationId xmlns:a16="http://schemas.microsoft.com/office/drawing/2014/main" id="{D8F41DB2-9BEF-5028-C943-1E37AF06B66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282F281B-35F1-D96B-1DCA-48C7A94F690E}"/>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11" name="Picture 10" descr="A robot in front of fire&#10;&#10;AI-generated content may be incorrect.">
            <a:extLst>
              <a:ext uri="{FF2B5EF4-FFF2-40B4-BE49-F238E27FC236}">
                <a16:creationId xmlns:a16="http://schemas.microsoft.com/office/drawing/2014/main" id="{D8F6A512-8636-BB33-0ABD-0ADD29AE94FF}"/>
              </a:ext>
            </a:extLst>
          </p:cNvPr>
          <p:cNvPicPr>
            <a:picLocks noChangeAspect="1"/>
          </p:cNvPicPr>
          <p:nvPr/>
        </p:nvPicPr>
        <p:blipFill>
          <a:blip r:embed="rId4"/>
          <a:stretch>
            <a:fillRect/>
          </a:stretch>
        </p:blipFill>
        <p:spPr>
          <a:xfrm>
            <a:off x="6465457" y="1817482"/>
            <a:ext cx="4179776" cy="4179776"/>
          </a:xfrm>
          <a:prstGeom prst="rect">
            <a:avLst/>
          </a:prstGeom>
        </p:spPr>
      </p:pic>
      <p:pic>
        <p:nvPicPr>
          <p:cNvPr id="13" name="Picture 12" descr="A drone flying over a city&#10;&#10;AI-generated content may be incorrect.">
            <a:extLst>
              <a:ext uri="{FF2B5EF4-FFF2-40B4-BE49-F238E27FC236}">
                <a16:creationId xmlns:a16="http://schemas.microsoft.com/office/drawing/2014/main" id="{83548D7D-81D2-F94D-53A0-A00D18403781}"/>
              </a:ext>
            </a:extLst>
          </p:cNvPr>
          <p:cNvPicPr>
            <a:picLocks noChangeAspect="1"/>
          </p:cNvPicPr>
          <p:nvPr/>
        </p:nvPicPr>
        <p:blipFill>
          <a:blip r:embed="rId5"/>
          <a:stretch>
            <a:fillRect/>
          </a:stretch>
        </p:blipFill>
        <p:spPr>
          <a:xfrm>
            <a:off x="1864925" y="1817482"/>
            <a:ext cx="4179776" cy="4179776"/>
          </a:xfrm>
          <a:prstGeom prst="rect">
            <a:avLst/>
          </a:prstGeom>
        </p:spPr>
      </p:pic>
      <p:pic>
        <p:nvPicPr>
          <p:cNvPr id="3" name="Picture 2" descr="Two robots playing a board game&#10;&#10;AI-generated content may be incorrect.">
            <a:extLst>
              <a:ext uri="{FF2B5EF4-FFF2-40B4-BE49-F238E27FC236}">
                <a16:creationId xmlns:a16="http://schemas.microsoft.com/office/drawing/2014/main" id="{BE68FB66-B3BF-0C2C-41DF-F92A6CD0A0FF}"/>
              </a:ext>
            </a:extLst>
          </p:cNvPr>
          <p:cNvPicPr>
            <a:picLocks noChangeAspect="1"/>
          </p:cNvPicPr>
          <p:nvPr/>
        </p:nvPicPr>
        <p:blipFill>
          <a:blip r:embed="rId6"/>
          <a:stretch>
            <a:fillRect/>
          </a:stretch>
        </p:blipFill>
        <p:spPr>
          <a:xfrm>
            <a:off x="1864924" y="1817481"/>
            <a:ext cx="4179775" cy="4179775"/>
          </a:xfrm>
          <a:prstGeom prst="rect">
            <a:avLst/>
          </a:prstGeom>
        </p:spPr>
      </p:pic>
      <p:pic>
        <p:nvPicPr>
          <p:cNvPr id="4" name="Picture 3" descr="A room with robots and monitors&#10;&#10;AI-generated content may be incorrect.">
            <a:extLst>
              <a:ext uri="{FF2B5EF4-FFF2-40B4-BE49-F238E27FC236}">
                <a16:creationId xmlns:a16="http://schemas.microsoft.com/office/drawing/2014/main" id="{A223CC59-8ED8-D4A2-8B8D-D31CA12A0C5C}"/>
              </a:ext>
            </a:extLst>
          </p:cNvPr>
          <p:cNvPicPr>
            <a:picLocks noChangeAspect="1"/>
          </p:cNvPicPr>
          <p:nvPr/>
        </p:nvPicPr>
        <p:blipFill>
          <a:blip r:embed="rId7"/>
          <a:stretch>
            <a:fillRect/>
          </a:stretch>
        </p:blipFill>
        <p:spPr>
          <a:xfrm>
            <a:off x="6466278" y="1817481"/>
            <a:ext cx="4179775" cy="4179775"/>
          </a:xfrm>
          <a:prstGeom prst="rect">
            <a:avLst/>
          </a:prstGeom>
        </p:spPr>
      </p:pic>
    </p:spTree>
    <p:extLst>
      <p:ext uri="{BB962C8B-B14F-4D97-AF65-F5344CB8AC3E}">
        <p14:creationId xmlns:p14="http://schemas.microsoft.com/office/powerpoint/2010/main" val="396405418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5F3D1B-572F-4C57-5F2F-D8CD1DCB96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27BBC2-CFE8-6A67-C737-83978DA8D714}"/>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BD3781DF-1C1C-95E4-E79F-C2E771136505}"/>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0D286BEE-5FAE-2920-5C76-0D22CE336A95}"/>
                  </a:ext>
                </a:extLst>
              </p:cNvPr>
              <p:cNvSpPr>
                <a:spLocks noGrp="1"/>
              </p:cNvSpPr>
              <p:nvPr>
                <p:ph idx="1"/>
              </p:nvPr>
            </p:nvSpPr>
            <p:spPr>
              <a:xfrm>
                <a:off x="700635" y="1748119"/>
                <a:ext cx="10691265" cy="4336994"/>
              </a:xfrm>
            </p:spPr>
            <p:txBody>
              <a:bodyPr>
                <a:normAutofit/>
              </a:bodyPr>
              <a:lstStyle/>
              <a:p>
                <a:pPr marL="0" indent="0">
                  <a:buNone/>
                </a:pPr>
                <a:r>
                  <a:rPr lang="es-ES_tradnl" sz="2400" dirty="0"/>
                  <a:t>La ecuación tiene una naturaleza recursiva, y eso es algo que podemos aprovechar…</a:t>
                </a:r>
              </a:p>
              <a:p>
                <a:pPr marL="0" indent="0">
                  <a:buNone/>
                </a:pPr>
                <a:r>
                  <a:rPr lang="es-ES_tradnl" sz="2400" dirty="0"/>
                  <a:t>usando la </a:t>
                </a:r>
                <a:r>
                  <a:rPr lang="es-ES_tradnl" sz="2400" b="1" dirty="0">
                    <a:solidFill>
                      <a:schemeClr val="accent6">
                        <a:lumMod val="60000"/>
                        <a:lumOff val="40000"/>
                      </a:schemeClr>
                    </a:solidFill>
                  </a:rPr>
                  <a:t>ecuación de </a:t>
                </a:r>
                <a:r>
                  <a:rPr lang="es-ES_tradnl" sz="2400" b="1" dirty="0" err="1">
                    <a:solidFill>
                      <a:schemeClr val="accent6">
                        <a:lumMod val="60000"/>
                        <a:lumOff val="40000"/>
                      </a:schemeClr>
                    </a:solidFill>
                  </a:rPr>
                  <a:t>Bellman</a:t>
                </a:r>
                <a:r>
                  <a:rPr lang="es-ES_tradnl" sz="2400" b="1" dirty="0">
                    <a:solidFill>
                      <a:schemeClr val="accent6">
                        <a:lumMod val="60000"/>
                        <a:lumOff val="40000"/>
                      </a:schemeClr>
                    </a:solidFill>
                  </a:rPr>
                  <a:t>:</a:t>
                </a:r>
                <a:br>
                  <a:rPr lang="es-ES_tradnl" sz="2400" b="1" dirty="0">
                    <a:solidFill>
                      <a:schemeClr val="accent6">
                        <a:lumMod val="60000"/>
                        <a:lumOff val="40000"/>
                      </a:schemeClr>
                    </a:solidFill>
                  </a:rPr>
                </a:br>
                <a:r>
                  <a:rPr lang="es-ES_tradnl" sz="1050" b="1" dirty="0">
                    <a:solidFill>
                      <a:schemeClr val="bg1"/>
                    </a:solidFill>
                  </a:rPr>
                  <a:t>a</a:t>
                </a:r>
                <a:endParaRPr lang="es-ES_tradnl" sz="2400" b="1"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sSub>
                        <m:sSubPr>
                          <m:ctrlPr>
                            <a:rPr lang="es-ES_tradnl" sz="2400" b="0" i="1" smtClean="0">
                              <a:solidFill>
                                <a:schemeClr val="accent1"/>
                              </a:solidFill>
                              <a:latin typeface="Cambria Math" panose="02040503050406030204" pitchFamily="18" charset="0"/>
                            </a:rPr>
                          </m:ctrlPr>
                        </m:sSubPr>
                        <m:e>
                          <m:r>
                            <a:rPr lang="es-ES_tradnl" sz="2400" b="0" i="1" smtClean="0">
                              <a:solidFill>
                                <a:schemeClr val="accent1"/>
                              </a:solidFill>
                              <a:latin typeface="Cambria Math" panose="02040503050406030204" pitchFamily="18" charset="0"/>
                            </a:rPr>
                            <m:t>𝑉</m:t>
                          </m:r>
                        </m:e>
                        <m:sub>
                          <m:r>
                            <a:rPr lang="es-ES_tradnl" sz="2400" b="0" i="1" smtClean="0">
                              <a:solidFill>
                                <a:schemeClr val="accent1"/>
                              </a:solidFill>
                              <a:latin typeface="Cambria Math" panose="02040503050406030204" pitchFamily="18" charset="0"/>
                              <a:ea typeface="Cambria Math" panose="02040503050406030204" pitchFamily="18" charset="0"/>
                            </a:rPr>
                            <m:t>𝜋</m:t>
                          </m:r>
                        </m:sub>
                      </m:sSub>
                      <m:d>
                        <m:dPr>
                          <m:ctrlPr>
                            <a:rPr lang="es-ES_tradnl" sz="2400" b="0" i="1" smtClean="0">
                              <a:solidFill>
                                <a:schemeClr val="accent1"/>
                              </a:solidFill>
                              <a:latin typeface="Cambria Math" panose="02040503050406030204" pitchFamily="18" charset="0"/>
                            </a:rPr>
                          </m:ctrlPr>
                        </m:dPr>
                        <m:e>
                          <m:r>
                            <m:rPr>
                              <m:nor/>
                            </m:rPr>
                            <a:rPr lang="es-ES_tradnl" sz="2400" dirty="0">
                              <a:solidFill>
                                <a:schemeClr val="accent1"/>
                              </a:solidFill>
                            </a:rPr>
                            <m:t>s</m:t>
                          </m:r>
                          <m:r>
                            <m:rPr>
                              <m:nor/>
                            </m:rPr>
                            <a:rPr lang="es-ES_tradnl" sz="2400" baseline="-25000" dirty="0">
                              <a:solidFill>
                                <a:schemeClr val="accent1"/>
                              </a:solidFill>
                            </a:rPr>
                            <m:t>t</m:t>
                          </m:r>
                        </m:e>
                      </m:d>
                      <m:r>
                        <a:rPr lang="es-ES_tradnl" sz="2400" b="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b="0" i="1" smtClean="0">
                              <a:latin typeface="Cambria Math" panose="02040503050406030204" pitchFamily="18" charset="0"/>
                            </a:rPr>
                            <m:t>𝐸</m:t>
                          </m:r>
                        </m:e>
                        <m:sub>
                          <m:r>
                            <a:rPr lang="es-ES_tradnl" sz="2400" i="1" smtClean="0">
                              <a:latin typeface="Cambria Math" panose="02040503050406030204" pitchFamily="18" charset="0"/>
                              <a:ea typeface="Cambria Math" panose="02040503050406030204" pitchFamily="18" charset="0"/>
                            </a:rPr>
                            <m:t>𝜋</m:t>
                          </m:r>
                        </m:sub>
                      </m:sSub>
                      <m:d>
                        <m:dPr>
                          <m:begChr m:val="["/>
                          <m:endChr m:val="]"/>
                          <m:ctrlPr>
                            <a:rPr lang="es-ES_tradnl" sz="2400" b="0" i="1" smtClean="0">
                              <a:latin typeface="Cambria Math" panose="02040503050406030204" pitchFamily="18" charset="0"/>
                              <a:ea typeface="Cambria Math" panose="02040503050406030204" pitchFamily="18" charset="0"/>
                            </a:rPr>
                          </m:ctrlPr>
                        </m:dPr>
                        <m:e>
                          <m:sSub>
                            <m:sSubPr>
                              <m:ctrlPr>
                                <a:rPr lang="es-ES_tradnl" sz="2400" i="1" smtClean="0">
                                  <a:solidFill>
                                    <a:schemeClr val="accent3"/>
                                  </a:solidFill>
                                  <a:latin typeface="Cambria Math" panose="02040503050406030204" pitchFamily="18" charset="0"/>
                                </a:rPr>
                              </m:ctrlPr>
                            </m:sSubPr>
                            <m:e>
                              <m:r>
                                <a:rPr lang="es-ES_tradnl" sz="2400" i="1">
                                  <a:solidFill>
                                    <a:schemeClr val="accent3"/>
                                  </a:solidFill>
                                  <a:latin typeface="Cambria Math" panose="02040503050406030204" pitchFamily="18" charset="0"/>
                                </a:rPr>
                                <m:t>𝑟</m:t>
                              </m:r>
                            </m:e>
                            <m:sub>
                              <m:r>
                                <a:rPr lang="es-ES_tradnl" sz="2400" i="1" smtClean="0">
                                  <a:solidFill>
                                    <a:schemeClr val="accent3"/>
                                  </a:solidFill>
                                  <a:latin typeface="Cambria Math" panose="02040503050406030204" pitchFamily="18" charset="0"/>
                                </a:rPr>
                                <m:t>𝑡</m:t>
                              </m:r>
                            </m:sub>
                          </m:sSub>
                          <m:r>
                            <a:rPr lang="es-ES_tradnl" sz="2400" b="0" i="1" smtClean="0">
                              <a:latin typeface="Cambria Math" panose="02040503050406030204" pitchFamily="18" charset="0"/>
                              <a:ea typeface="Cambria Math" panose="02040503050406030204" pitchFamily="18" charset="0"/>
                            </a:rPr>
                            <m:t>+</m:t>
                          </m:r>
                          <m:r>
                            <a:rPr lang="es-ES_tradnl" sz="2400" b="0" i="1" smtClean="0">
                              <a:solidFill>
                                <a:srgbClr val="FF00FF"/>
                              </a:solidFill>
                              <a:latin typeface="Cambria Math" panose="02040503050406030204" pitchFamily="18" charset="0"/>
                              <a:ea typeface="Cambria Math" panose="02040503050406030204" pitchFamily="18" charset="0"/>
                            </a:rPr>
                            <m:t>𝛾</m:t>
                          </m:r>
                          <m:sSub>
                            <m:sSubPr>
                              <m:ctrlPr>
                                <a:rPr lang="es-ES_tradnl" sz="2400" i="1" smtClean="0">
                                  <a:solidFill>
                                    <a:schemeClr val="accent4"/>
                                  </a:solidFill>
                                  <a:latin typeface="Cambria Math" panose="02040503050406030204" pitchFamily="18" charset="0"/>
                                </a:rPr>
                              </m:ctrlPr>
                            </m:sSubPr>
                            <m:e>
                              <m:r>
                                <a:rPr lang="es-ES_tradnl" sz="2400" i="1" smtClean="0">
                                  <a:solidFill>
                                    <a:schemeClr val="accent4"/>
                                  </a:solidFill>
                                  <a:latin typeface="Cambria Math" panose="02040503050406030204" pitchFamily="18" charset="0"/>
                                </a:rPr>
                                <m:t>𝑉</m:t>
                              </m:r>
                            </m:e>
                            <m:sub>
                              <m:r>
                                <a:rPr lang="es-ES_tradnl" sz="2400" i="1" smtClean="0">
                                  <a:solidFill>
                                    <a:schemeClr val="accent4"/>
                                  </a:solidFill>
                                  <a:latin typeface="Cambria Math" panose="02040503050406030204" pitchFamily="18" charset="0"/>
                                  <a:ea typeface="Cambria Math" panose="02040503050406030204" pitchFamily="18" charset="0"/>
                                </a:rPr>
                                <m:t>𝜋</m:t>
                              </m:r>
                            </m:sub>
                          </m:sSub>
                          <m:d>
                            <m:dPr>
                              <m:ctrlPr>
                                <a:rPr lang="es-ES_tradnl" sz="2400" i="1" smtClean="0">
                                  <a:solidFill>
                                    <a:schemeClr val="accent4"/>
                                  </a:solidFill>
                                  <a:latin typeface="Cambria Math" panose="02040503050406030204" pitchFamily="18" charset="0"/>
                                </a:rPr>
                              </m:ctrlPr>
                            </m:dPr>
                            <m:e>
                              <m:r>
                                <m:rPr>
                                  <m:nor/>
                                </m:rPr>
                                <a:rPr lang="es-ES_tradnl" sz="2400" dirty="0">
                                  <a:solidFill>
                                    <a:schemeClr val="accent4"/>
                                  </a:solidFill>
                                </a:rPr>
                                <m:t>s</m:t>
                              </m:r>
                              <m:r>
                                <m:rPr>
                                  <m:nor/>
                                </m:rPr>
                                <a:rPr lang="es-ES_tradnl" sz="2400" baseline="-25000" dirty="0">
                                  <a:solidFill>
                                    <a:schemeClr val="accent4"/>
                                  </a:solidFill>
                                </a:rPr>
                                <m:t>t</m:t>
                              </m:r>
                              <m:r>
                                <m:rPr>
                                  <m:nor/>
                                </m:rPr>
                                <a:rPr lang="es-ES_tradnl" sz="2400" b="0" i="0" baseline="-25000" dirty="0" smtClean="0">
                                  <a:solidFill>
                                    <a:schemeClr val="accent4"/>
                                  </a:solidFill>
                                </a:rPr>
                                <m:t>+1</m:t>
                              </m:r>
                            </m:e>
                          </m:d>
                        </m:e>
                      </m:d>
                    </m:oMath>
                  </m:oMathPara>
                </a14:m>
                <a:endParaRPr lang="es-ES_tradnl" sz="2400" b="1" dirty="0">
                  <a:solidFill>
                    <a:schemeClr val="accent6">
                      <a:lumMod val="60000"/>
                      <a:lumOff val="40000"/>
                    </a:schemeClr>
                  </a:solidFill>
                </a:endParaRPr>
              </a:p>
              <a:p>
                <a:r>
                  <a:rPr lang="es-ES_tradnl" sz="1400" dirty="0">
                    <a:solidFill>
                      <a:schemeClr val="bg1"/>
                    </a:solidFill>
                  </a:rPr>
                  <a:t>D</a:t>
                </a:r>
                <a:endParaRPr lang="es-ES_tradnl" sz="2400" dirty="0"/>
              </a:p>
              <a:p>
                <a:pPr marL="0" indent="0">
                  <a:buNone/>
                </a:pPr>
                <a:r>
                  <a:rPr lang="es-ES_tradnl" sz="2400" dirty="0"/>
                  <a:t>Esto nos dice que el valor actual</a:t>
                </a:r>
                <a14:m>
                  <m:oMath xmlns:m="http://schemas.openxmlformats.org/officeDocument/2006/math">
                    <m:r>
                      <a:rPr lang="es-ES_tradnl" sz="2400" b="0" i="0" noProof="0" smtClean="0">
                        <a:solidFill>
                          <a:schemeClr val="accent1"/>
                        </a:solidFill>
                        <a:latin typeface="Cambria Math" panose="02040503050406030204" pitchFamily="18" charset="0"/>
                      </a:rPr>
                      <m:t> </m:t>
                    </m:r>
                    <m:r>
                      <a:rPr lang="es-ES_tradnl" sz="2400" b="1" i="1" noProof="0" smtClean="0">
                        <a:solidFill>
                          <a:schemeClr val="accent1"/>
                        </a:solidFill>
                        <a:latin typeface="Cambria Math" panose="02040503050406030204" pitchFamily="18" charset="0"/>
                      </a:rPr>
                      <m:t>𝑽</m:t>
                    </m:r>
                    <m:d>
                      <m:dPr>
                        <m:ctrlPr>
                          <a:rPr lang="es-ES_tradnl" sz="2400" b="1" i="1" noProof="0" smtClean="0">
                            <a:solidFill>
                              <a:schemeClr val="accent1"/>
                            </a:solidFill>
                            <a:latin typeface="Cambria Math" panose="02040503050406030204" pitchFamily="18" charset="0"/>
                          </a:rPr>
                        </m:ctrlPr>
                      </m:dPr>
                      <m:e>
                        <m:r>
                          <m:rPr>
                            <m:nor/>
                          </m:rPr>
                          <a:rPr lang="es-ES_tradnl" sz="2400" b="1" noProof="0">
                            <a:solidFill>
                              <a:schemeClr val="accent1"/>
                            </a:solidFill>
                          </a:rPr>
                          <m:t>s</m:t>
                        </m:r>
                        <m:r>
                          <m:rPr>
                            <m:nor/>
                          </m:rPr>
                          <a:rPr lang="es-ES_tradnl" sz="2400" b="1" baseline="-25000" noProof="0">
                            <a:solidFill>
                              <a:schemeClr val="accent1"/>
                            </a:solidFill>
                          </a:rPr>
                          <m:t>t</m:t>
                        </m:r>
                      </m:e>
                    </m:d>
                  </m:oMath>
                </a14:m>
                <a:r>
                  <a:rPr lang="es-ES_tradnl" sz="2400" b="1" noProof="0" dirty="0">
                    <a:solidFill>
                      <a:schemeClr val="accent1"/>
                    </a:solidFill>
                  </a:rPr>
                  <a:t> </a:t>
                </a:r>
                <a:r>
                  <a:rPr lang="es-ES_tradnl" sz="2400" dirty="0"/>
                  <a:t>es la recompensa inmediata </a:t>
                </a:r>
                <a14:m>
                  <m:oMath xmlns:m="http://schemas.openxmlformats.org/officeDocument/2006/math">
                    <m:sSub>
                      <m:sSubPr>
                        <m:ctrlPr>
                          <a:rPr lang="es-ES_tradnl" sz="2400" b="1" i="1" noProof="0" smtClean="0">
                            <a:solidFill>
                              <a:srgbClr val="00B0F0"/>
                            </a:solidFill>
                            <a:latin typeface="Cambria Math" panose="02040503050406030204" pitchFamily="18" charset="0"/>
                          </a:rPr>
                        </m:ctrlPr>
                      </m:sSubPr>
                      <m:e>
                        <m:r>
                          <a:rPr lang="es-ES_tradnl" sz="2400" b="1" i="1" noProof="0">
                            <a:solidFill>
                              <a:srgbClr val="00B0F0"/>
                            </a:solidFill>
                            <a:latin typeface="Cambria Math" panose="02040503050406030204" pitchFamily="18" charset="0"/>
                          </a:rPr>
                          <m:t>𝒓</m:t>
                        </m:r>
                      </m:e>
                      <m:sub>
                        <m:r>
                          <a:rPr lang="es-ES_tradnl" sz="2400" b="1" i="1" noProof="0" smtClean="0">
                            <a:solidFill>
                              <a:srgbClr val="00B0F0"/>
                            </a:solidFill>
                            <a:latin typeface="Cambria Math" panose="02040503050406030204" pitchFamily="18" charset="0"/>
                          </a:rPr>
                          <m:t>𝒕</m:t>
                        </m:r>
                      </m:sub>
                    </m:sSub>
                    <m:r>
                      <a:rPr lang="es-ES_tradnl" sz="2400" b="1" i="1" noProof="0" smtClean="0">
                        <a:solidFill>
                          <a:srgbClr val="00B0F0"/>
                        </a:solidFill>
                        <a:latin typeface="Cambria Math" panose="02040503050406030204" pitchFamily="18" charset="0"/>
                      </a:rPr>
                      <m:t> </m:t>
                    </m:r>
                  </m:oMath>
                </a14:m>
                <a:r>
                  <a:rPr lang="es-ES_tradnl" sz="2400" dirty="0"/>
                  <a:t>más el valor esperado descontado del siguiente estado </a:t>
                </a:r>
                <a14:m>
                  <m:oMath xmlns:m="http://schemas.openxmlformats.org/officeDocument/2006/math">
                    <m:r>
                      <a:rPr lang="es-ES_tradnl" sz="2400" b="1" i="1">
                        <a:solidFill>
                          <a:srgbClr val="FF00FF"/>
                        </a:solidFill>
                        <a:latin typeface="Cambria Math" panose="02040503050406030204" pitchFamily="18" charset="0"/>
                        <a:ea typeface="Cambria Math" panose="02040503050406030204" pitchFamily="18" charset="0"/>
                      </a:rPr>
                      <m:t>𝜸</m:t>
                    </m:r>
                    <m:r>
                      <a:rPr lang="es-ES_tradnl" sz="2400" b="1" i="1">
                        <a:solidFill>
                          <a:schemeClr val="accent4"/>
                        </a:solidFill>
                        <a:latin typeface="Cambria Math" panose="02040503050406030204" pitchFamily="18" charset="0"/>
                      </a:rPr>
                      <m:t>𝑽</m:t>
                    </m:r>
                    <m:d>
                      <m:dPr>
                        <m:ctrlPr>
                          <a:rPr lang="es-ES_tradnl" sz="2400" b="1" i="1">
                            <a:solidFill>
                              <a:schemeClr val="accent4"/>
                            </a:solidFill>
                            <a:latin typeface="Cambria Math" panose="02040503050406030204" pitchFamily="18" charset="0"/>
                          </a:rPr>
                        </m:ctrlPr>
                      </m:dPr>
                      <m:e>
                        <m:r>
                          <m:rPr>
                            <m:nor/>
                          </m:rPr>
                          <a:rPr lang="es-ES_tradnl" sz="2400" b="1">
                            <a:solidFill>
                              <a:schemeClr val="accent4"/>
                            </a:solidFill>
                          </a:rPr>
                          <m:t>s</m:t>
                        </m:r>
                        <m:r>
                          <m:rPr>
                            <m:nor/>
                          </m:rPr>
                          <a:rPr lang="es-ES_tradnl" sz="2400" b="1" baseline="-25000">
                            <a:solidFill>
                              <a:schemeClr val="accent4"/>
                            </a:solidFill>
                          </a:rPr>
                          <m:t>t</m:t>
                        </m:r>
                        <m:r>
                          <m:rPr>
                            <m:nor/>
                          </m:rPr>
                          <a:rPr lang="es-ES_tradnl" sz="2400" b="1" baseline="-25000">
                            <a:solidFill>
                              <a:schemeClr val="accent4"/>
                            </a:solidFill>
                          </a:rPr>
                          <m:t>+1</m:t>
                        </m:r>
                      </m:e>
                    </m:d>
                    <m:r>
                      <a:rPr lang="es-ES_tradnl" sz="2400" b="1" i="1" baseline="-25000">
                        <a:solidFill>
                          <a:schemeClr val="accent4"/>
                        </a:solidFill>
                        <a:latin typeface="Cambria Math" panose="02040503050406030204" pitchFamily="18" charset="0"/>
                      </a:rPr>
                      <m:t> </m:t>
                    </m:r>
                  </m:oMath>
                </a14:m>
                <a:endParaRPr lang="es-ES_tradnl" sz="2400" dirty="0"/>
              </a:p>
            </p:txBody>
          </p:sp>
        </mc:Choice>
        <mc:Fallback xmlns="">
          <p:sp>
            <p:nvSpPr>
              <p:cNvPr id="4" name="Content Placeholder 3">
                <a:extLst>
                  <a:ext uri="{FF2B5EF4-FFF2-40B4-BE49-F238E27FC236}">
                    <a16:creationId xmlns:a16="http://schemas.microsoft.com/office/drawing/2014/main" id="{0D286BEE-5FAE-2920-5C76-0D22CE336A95}"/>
                  </a:ext>
                </a:extLst>
              </p:cNvPr>
              <p:cNvSpPr>
                <a:spLocks noGrp="1" noRot="1" noChangeAspect="1" noMove="1" noResize="1" noEditPoints="1" noAdjustHandles="1" noChangeArrowheads="1" noChangeShapeType="1" noTextEdit="1"/>
              </p:cNvSpPr>
              <p:nvPr>
                <p:ph idx="1"/>
              </p:nvPr>
            </p:nvSpPr>
            <p:spPr>
              <a:xfrm>
                <a:off x="700635" y="1748119"/>
                <a:ext cx="10691265" cy="4336994"/>
              </a:xfrm>
              <a:blipFill>
                <a:blip r:embed="rId3"/>
                <a:stretch>
                  <a:fillRect l="-949" t="-875" r="-1068"/>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F14CC966-2965-9622-C056-3F8AA01A84DE}"/>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113195516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89C4EA-69BD-8A41-ADDC-2C78F561EC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79DE47-05E3-C37E-6AF3-03BA699AC85D}"/>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C4BD2DF4-A8B1-9030-BCF6-9E0506EDA9E9}"/>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28F5C52A-59C2-6A7A-582A-F6860CCE5231}"/>
                  </a:ext>
                </a:extLst>
              </p:cNvPr>
              <p:cNvSpPr>
                <a:spLocks noGrp="1"/>
              </p:cNvSpPr>
              <p:nvPr>
                <p:ph idx="1"/>
              </p:nvPr>
            </p:nvSpPr>
            <p:spPr>
              <a:xfrm>
                <a:off x="700635" y="1748119"/>
                <a:ext cx="10691265" cy="4336994"/>
              </a:xfrm>
            </p:spPr>
            <p:txBody>
              <a:bodyPr>
                <a:normAutofit/>
              </a:bodyPr>
              <a:lstStyle/>
              <a:p>
                <a:pPr marL="0" indent="0">
                  <a:buNone/>
                </a:pPr>
                <a:r>
                  <a:rPr lang="es-ES_tradnl" sz="2400" dirty="0"/>
                  <a:t>La ecuación tiene una naturaleza recursiva, y eso es algo que podemos aprovechar…</a:t>
                </a:r>
              </a:p>
              <a:p>
                <a:pPr marL="0" indent="0">
                  <a:buNone/>
                </a:pPr>
                <a:r>
                  <a:rPr lang="es-ES_tradnl" sz="2400" dirty="0"/>
                  <a:t>usando la </a:t>
                </a:r>
                <a:r>
                  <a:rPr lang="es-ES_tradnl" sz="2400" b="1" dirty="0">
                    <a:solidFill>
                      <a:schemeClr val="accent6">
                        <a:lumMod val="60000"/>
                        <a:lumOff val="40000"/>
                      </a:schemeClr>
                    </a:solidFill>
                  </a:rPr>
                  <a:t>ecuación de </a:t>
                </a:r>
                <a:r>
                  <a:rPr lang="es-ES_tradnl" sz="2400" b="1" dirty="0" err="1">
                    <a:solidFill>
                      <a:schemeClr val="accent6">
                        <a:lumMod val="60000"/>
                        <a:lumOff val="40000"/>
                      </a:schemeClr>
                    </a:solidFill>
                  </a:rPr>
                  <a:t>Bellman</a:t>
                </a:r>
                <a:r>
                  <a:rPr lang="es-ES_tradnl" sz="2400" b="1" dirty="0">
                    <a:solidFill>
                      <a:schemeClr val="accent6">
                        <a:lumMod val="60000"/>
                        <a:lumOff val="40000"/>
                      </a:schemeClr>
                    </a:solidFill>
                  </a:rPr>
                  <a:t>:</a:t>
                </a:r>
                <a:br>
                  <a:rPr lang="es-ES_tradnl" sz="2400" b="1" dirty="0">
                    <a:solidFill>
                      <a:schemeClr val="accent6">
                        <a:lumMod val="60000"/>
                        <a:lumOff val="40000"/>
                      </a:schemeClr>
                    </a:solidFill>
                  </a:rPr>
                </a:br>
                <a:r>
                  <a:rPr lang="es-ES_tradnl" sz="1050" b="1" dirty="0">
                    <a:solidFill>
                      <a:schemeClr val="bg1"/>
                    </a:solidFill>
                  </a:rPr>
                  <a:t>a</a:t>
                </a:r>
                <a:endParaRPr lang="es-ES_tradnl" sz="2400" b="1"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sSub>
                        <m:sSubPr>
                          <m:ctrlPr>
                            <a:rPr lang="es-ES_tradnl" sz="2400" b="0" i="1" smtClean="0">
                              <a:solidFill>
                                <a:schemeClr val="accent1"/>
                              </a:solidFill>
                              <a:latin typeface="Cambria Math" panose="02040503050406030204" pitchFamily="18" charset="0"/>
                            </a:rPr>
                          </m:ctrlPr>
                        </m:sSubPr>
                        <m:e>
                          <m:r>
                            <a:rPr lang="es-ES_tradnl" sz="2400" b="0" i="1" smtClean="0">
                              <a:solidFill>
                                <a:schemeClr val="accent1"/>
                              </a:solidFill>
                              <a:latin typeface="Cambria Math" panose="02040503050406030204" pitchFamily="18" charset="0"/>
                            </a:rPr>
                            <m:t>𝑉</m:t>
                          </m:r>
                        </m:e>
                        <m:sub>
                          <m:r>
                            <a:rPr lang="es-ES_tradnl" sz="2400" b="0" i="1" smtClean="0">
                              <a:solidFill>
                                <a:schemeClr val="accent1"/>
                              </a:solidFill>
                              <a:latin typeface="Cambria Math" panose="02040503050406030204" pitchFamily="18" charset="0"/>
                              <a:ea typeface="Cambria Math" panose="02040503050406030204" pitchFamily="18" charset="0"/>
                            </a:rPr>
                            <m:t>𝜋</m:t>
                          </m:r>
                        </m:sub>
                      </m:sSub>
                      <m:d>
                        <m:dPr>
                          <m:ctrlPr>
                            <a:rPr lang="es-ES_tradnl" sz="2400" b="0" i="1" smtClean="0">
                              <a:solidFill>
                                <a:schemeClr val="accent1"/>
                              </a:solidFill>
                              <a:latin typeface="Cambria Math" panose="02040503050406030204" pitchFamily="18" charset="0"/>
                            </a:rPr>
                          </m:ctrlPr>
                        </m:dPr>
                        <m:e>
                          <m:r>
                            <m:rPr>
                              <m:nor/>
                            </m:rPr>
                            <a:rPr lang="es-ES_tradnl" sz="2400" dirty="0">
                              <a:solidFill>
                                <a:schemeClr val="accent1"/>
                              </a:solidFill>
                            </a:rPr>
                            <m:t>s</m:t>
                          </m:r>
                          <m:r>
                            <m:rPr>
                              <m:nor/>
                            </m:rPr>
                            <a:rPr lang="es-ES_tradnl" sz="2400" baseline="-25000" dirty="0">
                              <a:solidFill>
                                <a:schemeClr val="accent1"/>
                              </a:solidFill>
                            </a:rPr>
                            <m:t>t</m:t>
                          </m:r>
                        </m:e>
                      </m:d>
                      <m:r>
                        <a:rPr lang="es-ES_tradnl" sz="2400" b="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b="0" i="1" smtClean="0">
                              <a:latin typeface="Cambria Math" panose="02040503050406030204" pitchFamily="18" charset="0"/>
                            </a:rPr>
                            <m:t>𝐸</m:t>
                          </m:r>
                        </m:e>
                        <m:sub>
                          <m:r>
                            <a:rPr lang="es-ES_tradnl" sz="2400" i="1" smtClean="0">
                              <a:latin typeface="Cambria Math" panose="02040503050406030204" pitchFamily="18" charset="0"/>
                              <a:ea typeface="Cambria Math" panose="02040503050406030204" pitchFamily="18" charset="0"/>
                            </a:rPr>
                            <m:t>𝜋</m:t>
                          </m:r>
                        </m:sub>
                      </m:sSub>
                      <m:d>
                        <m:dPr>
                          <m:begChr m:val="["/>
                          <m:endChr m:val="]"/>
                          <m:ctrlPr>
                            <a:rPr lang="es-ES_tradnl" sz="2400" b="0" i="1" smtClean="0">
                              <a:latin typeface="Cambria Math" panose="02040503050406030204" pitchFamily="18" charset="0"/>
                              <a:ea typeface="Cambria Math" panose="02040503050406030204" pitchFamily="18" charset="0"/>
                            </a:rPr>
                          </m:ctrlPr>
                        </m:dPr>
                        <m:e>
                          <m:sSub>
                            <m:sSubPr>
                              <m:ctrlPr>
                                <a:rPr lang="es-ES_tradnl" sz="2400" i="1" smtClean="0">
                                  <a:solidFill>
                                    <a:schemeClr val="accent3"/>
                                  </a:solidFill>
                                  <a:latin typeface="Cambria Math" panose="02040503050406030204" pitchFamily="18" charset="0"/>
                                </a:rPr>
                              </m:ctrlPr>
                            </m:sSubPr>
                            <m:e>
                              <m:r>
                                <a:rPr lang="es-ES_tradnl" sz="2400" i="1">
                                  <a:solidFill>
                                    <a:schemeClr val="accent3"/>
                                  </a:solidFill>
                                  <a:latin typeface="Cambria Math" panose="02040503050406030204" pitchFamily="18" charset="0"/>
                                </a:rPr>
                                <m:t>𝑟</m:t>
                              </m:r>
                            </m:e>
                            <m:sub>
                              <m:r>
                                <a:rPr lang="es-ES_tradnl" sz="2400" i="1" smtClean="0">
                                  <a:solidFill>
                                    <a:schemeClr val="accent3"/>
                                  </a:solidFill>
                                  <a:latin typeface="Cambria Math" panose="02040503050406030204" pitchFamily="18" charset="0"/>
                                </a:rPr>
                                <m:t>𝑡</m:t>
                              </m:r>
                            </m:sub>
                          </m:sSub>
                          <m:r>
                            <a:rPr lang="es-ES_tradnl" sz="2400" b="0" i="1" smtClean="0">
                              <a:latin typeface="Cambria Math" panose="02040503050406030204" pitchFamily="18" charset="0"/>
                              <a:ea typeface="Cambria Math" panose="02040503050406030204" pitchFamily="18" charset="0"/>
                            </a:rPr>
                            <m:t>+</m:t>
                          </m:r>
                          <m:r>
                            <a:rPr lang="es-ES_tradnl" sz="2400" b="0" i="1" smtClean="0">
                              <a:solidFill>
                                <a:srgbClr val="FF00FF"/>
                              </a:solidFill>
                              <a:latin typeface="Cambria Math" panose="02040503050406030204" pitchFamily="18" charset="0"/>
                              <a:ea typeface="Cambria Math" panose="02040503050406030204" pitchFamily="18" charset="0"/>
                            </a:rPr>
                            <m:t>𝛾</m:t>
                          </m:r>
                          <m:sSub>
                            <m:sSubPr>
                              <m:ctrlPr>
                                <a:rPr lang="es-ES_tradnl" sz="2400" i="1" smtClean="0">
                                  <a:solidFill>
                                    <a:schemeClr val="accent4"/>
                                  </a:solidFill>
                                  <a:latin typeface="Cambria Math" panose="02040503050406030204" pitchFamily="18" charset="0"/>
                                </a:rPr>
                              </m:ctrlPr>
                            </m:sSubPr>
                            <m:e>
                              <m:r>
                                <a:rPr lang="es-ES_tradnl" sz="2400" i="1" smtClean="0">
                                  <a:solidFill>
                                    <a:schemeClr val="accent4"/>
                                  </a:solidFill>
                                  <a:latin typeface="Cambria Math" panose="02040503050406030204" pitchFamily="18" charset="0"/>
                                </a:rPr>
                                <m:t>𝑉</m:t>
                              </m:r>
                            </m:e>
                            <m:sub>
                              <m:r>
                                <a:rPr lang="es-ES_tradnl" sz="2400" i="1" smtClean="0">
                                  <a:solidFill>
                                    <a:schemeClr val="accent4"/>
                                  </a:solidFill>
                                  <a:latin typeface="Cambria Math" panose="02040503050406030204" pitchFamily="18" charset="0"/>
                                  <a:ea typeface="Cambria Math" panose="02040503050406030204" pitchFamily="18" charset="0"/>
                                </a:rPr>
                                <m:t>𝜋</m:t>
                              </m:r>
                            </m:sub>
                          </m:sSub>
                          <m:d>
                            <m:dPr>
                              <m:ctrlPr>
                                <a:rPr lang="es-ES_tradnl" sz="2400" i="1" smtClean="0">
                                  <a:solidFill>
                                    <a:schemeClr val="accent4"/>
                                  </a:solidFill>
                                  <a:latin typeface="Cambria Math" panose="02040503050406030204" pitchFamily="18" charset="0"/>
                                </a:rPr>
                              </m:ctrlPr>
                            </m:dPr>
                            <m:e>
                              <m:r>
                                <m:rPr>
                                  <m:nor/>
                                </m:rPr>
                                <a:rPr lang="es-ES_tradnl" sz="2400" dirty="0">
                                  <a:solidFill>
                                    <a:schemeClr val="accent4"/>
                                  </a:solidFill>
                                </a:rPr>
                                <m:t>s</m:t>
                              </m:r>
                              <m:r>
                                <m:rPr>
                                  <m:nor/>
                                </m:rPr>
                                <a:rPr lang="es-ES_tradnl" sz="2400" baseline="-25000" dirty="0">
                                  <a:solidFill>
                                    <a:schemeClr val="accent4"/>
                                  </a:solidFill>
                                </a:rPr>
                                <m:t>t</m:t>
                              </m:r>
                              <m:r>
                                <m:rPr>
                                  <m:nor/>
                                </m:rPr>
                                <a:rPr lang="es-ES_tradnl" sz="2400" b="0" i="0" baseline="-25000" dirty="0" smtClean="0">
                                  <a:solidFill>
                                    <a:schemeClr val="accent4"/>
                                  </a:solidFill>
                                </a:rPr>
                                <m:t>+1</m:t>
                              </m:r>
                            </m:e>
                          </m:d>
                        </m:e>
                      </m:d>
                    </m:oMath>
                  </m:oMathPara>
                </a14:m>
                <a:endParaRPr lang="es-ES_tradnl" sz="2400" b="1" dirty="0">
                  <a:solidFill>
                    <a:schemeClr val="accent6">
                      <a:lumMod val="60000"/>
                      <a:lumOff val="40000"/>
                    </a:schemeClr>
                  </a:solidFill>
                </a:endParaRPr>
              </a:p>
              <a:p>
                <a:r>
                  <a:rPr lang="es-ES_tradnl" sz="1400" dirty="0">
                    <a:solidFill>
                      <a:schemeClr val="bg1"/>
                    </a:solidFill>
                  </a:rPr>
                  <a:t>D</a:t>
                </a:r>
                <a:endParaRPr lang="es-ES_tradnl" sz="2400" dirty="0"/>
              </a:p>
              <a:p>
                <a:pPr marL="0" indent="0">
                  <a:buNone/>
                </a:pPr>
                <a:r>
                  <a:rPr lang="es-ES_tradnl" sz="2400" dirty="0"/>
                  <a:t>Esto nos dice que el valor actual</a:t>
                </a:r>
                <a14:m>
                  <m:oMath xmlns:m="http://schemas.openxmlformats.org/officeDocument/2006/math">
                    <m:r>
                      <a:rPr lang="es-ES_tradnl" sz="2400" b="0" i="0" noProof="0" smtClean="0">
                        <a:solidFill>
                          <a:schemeClr val="accent1"/>
                        </a:solidFill>
                        <a:latin typeface="Cambria Math" panose="02040503050406030204" pitchFamily="18" charset="0"/>
                      </a:rPr>
                      <m:t> </m:t>
                    </m:r>
                    <m:r>
                      <a:rPr lang="es-ES_tradnl" sz="2400" b="1" i="1" noProof="0" smtClean="0">
                        <a:solidFill>
                          <a:schemeClr val="accent1"/>
                        </a:solidFill>
                        <a:latin typeface="Cambria Math" panose="02040503050406030204" pitchFamily="18" charset="0"/>
                      </a:rPr>
                      <m:t>𝑽</m:t>
                    </m:r>
                    <m:d>
                      <m:dPr>
                        <m:ctrlPr>
                          <a:rPr lang="es-ES_tradnl" sz="2400" b="1" i="1" noProof="0" smtClean="0">
                            <a:solidFill>
                              <a:schemeClr val="accent1"/>
                            </a:solidFill>
                            <a:latin typeface="Cambria Math" panose="02040503050406030204" pitchFamily="18" charset="0"/>
                          </a:rPr>
                        </m:ctrlPr>
                      </m:dPr>
                      <m:e>
                        <m:r>
                          <m:rPr>
                            <m:nor/>
                          </m:rPr>
                          <a:rPr lang="es-ES_tradnl" sz="2400" b="1" noProof="0">
                            <a:solidFill>
                              <a:schemeClr val="accent1"/>
                            </a:solidFill>
                          </a:rPr>
                          <m:t>s</m:t>
                        </m:r>
                        <m:r>
                          <m:rPr>
                            <m:nor/>
                          </m:rPr>
                          <a:rPr lang="es-ES_tradnl" sz="2400" b="1" baseline="-25000" noProof="0">
                            <a:solidFill>
                              <a:schemeClr val="accent1"/>
                            </a:solidFill>
                          </a:rPr>
                          <m:t>t</m:t>
                        </m:r>
                      </m:e>
                    </m:d>
                  </m:oMath>
                </a14:m>
                <a:r>
                  <a:rPr lang="es-ES_tradnl" sz="2400" b="1" noProof="0" dirty="0">
                    <a:solidFill>
                      <a:schemeClr val="accent1"/>
                    </a:solidFill>
                  </a:rPr>
                  <a:t> </a:t>
                </a:r>
                <a:r>
                  <a:rPr lang="es-ES_tradnl" sz="2400" dirty="0"/>
                  <a:t>es la recompensa inmediata </a:t>
                </a:r>
                <a14:m>
                  <m:oMath xmlns:m="http://schemas.openxmlformats.org/officeDocument/2006/math">
                    <m:sSub>
                      <m:sSubPr>
                        <m:ctrlPr>
                          <a:rPr lang="es-ES_tradnl" sz="2400" b="1" i="1" noProof="0" smtClean="0">
                            <a:solidFill>
                              <a:srgbClr val="00B0F0"/>
                            </a:solidFill>
                            <a:latin typeface="Cambria Math" panose="02040503050406030204" pitchFamily="18" charset="0"/>
                          </a:rPr>
                        </m:ctrlPr>
                      </m:sSubPr>
                      <m:e>
                        <m:r>
                          <a:rPr lang="es-ES_tradnl" sz="2400" b="1" i="1" noProof="0">
                            <a:solidFill>
                              <a:srgbClr val="00B0F0"/>
                            </a:solidFill>
                            <a:latin typeface="Cambria Math" panose="02040503050406030204" pitchFamily="18" charset="0"/>
                          </a:rPr>
                          <m:t>𝒓</m:t>
                        </m:r>
                      </m:e>
                      <m:sub>
                        <m:r>
                          <a:rPr lang="es-ES_tradnl" sz="2400" b="1" i="1" noProof="0" smtClean="0">
                            <a:solidFill>
                              <a:srgbClr val="00B0F0"/>
                            </a:solidFill>
                            <a:latin typeface="Cambria Math" panose="02040503050406030204" pitchFamily="18" charset="0"/>
                          </a:rPr>
                          <m:t>𝒕</m:t>
                        </m:r>
                      </m:sub>
                    </m:sSub>
                    <m:r>
                      <a:rPr lang="es-ES_tradnl" sz="2400" b="1" i="1" noProof="0" smtClean="0">
                        <a:solidFill>
                          <a:srgbClr val="00B0F0"/>
                        </a:solidFill>
                        <a:latin typeface="Cambria Math" panose="02040503050406030204" pitchFamily="18" charset="0"/>
                      </a:rPr>
                      <m:t> </m:t>
                    </m:r>
                  </m:oMath>
                </a14:m>
                <a:r>
                  <a:rPr lang="es-ES_tradnl" sz="2400" dirty="0"/>
                  <a:t>más el valor esperado descontado del siguiente estado </a:t>
                </a:r>
                <a14:m>
                  <m:oMath xmlns:m="http://schemas.openxmlformats.org/officeDocument/2006/math">
                    <m:r>
                      <a:rPr lang="es-ES_tradnl" sz="2400" b="1" i="1">
                        <a:solidFill>
                          <a:srgbClr val="FF00FF"/>
                        </a:solidFill>
                        <a:latin typeface="Cambria Math" panose="02040503050406030204" pitchFamily="18" charset="0"/>
                        <a:ea typeface="Cambria Math" panose="02040503050406030204" pitchFamily="18" charset="0"/>
                      </a:rPr>
                      <m:t>𝜸</m:t>
                    </m:r>
                    <m:r>
                      <a:rPr lang="es-ES_tradnl" sz="2400" b="1" i="1">
                        <a:solidFill>
                          <a:schemeClr val="accent4"/>
                        </a:solidFill>
                        <a:latin typeface="Cambria Math" panose="02040503050406030204" pitchFamily="18" charset="0"/>
                      </a:rPr>
                      <m:t>𝑽</m:t>
                    </m:r>
                    <m:d>
                      <m:dPr>
                        <m:ctrlPr>
                          <a:rPr lang="es-ES_tradnl" sz="2400" b="1" i="1">
                            <a:solidFill>
                              <a:schemeClr val="accent4"/>
                            </a:solidFill>
                            <a:latin typeface="Cambria Math" panose="02040503050406030204" pitchFamily="18" charset="0"/>
                          </a:rPr>
                        </m:ctrlPr>
                      </m:dPr>
                      <m:e>
                        <m:r>
                          <m:rPr>
                            <m:nor/>
                          </m:rPr>
                          <a:rPr lang="es-ES_tradnl" sz="2400" b="1">
                            <a:solidFill>
                              <a:schemeClr val="accent4"/>
                            </a:solidFill>
                          </a:rPr>
                          <m:t>s</m:t>
                        </m:r>
                        <m:r>
                          <m:rPr>
                            <m:nor/>
                          </m:rPr>
                          <a:rPr lang="es-ES_tradnl" sz="2400" b="1" baseline="-25000">
                            <a:solidFill>
                              <a:schemeClr val="accent4"/>
                            </a:solidFill>
                          </a:rPr>
                          <m:t>t</m:t>
                        </m:r>
                        <m:r>
                          <m:rPr>
                            <m:nor/>
                          </m:rPr>
                          <a:rPr lang="es-ES_tradnl" sz="2400" b="1" baseline="-25000">
                            <a:solidFill>
                              <a:schemeClr val="accent4"/>
                            </a:solidFill>
                          </a:rPr>
                          <m:t>+1</m:t>
                        </m:r>
                      </m:e>
                    </m:d>
                    <m:r>
                      <a:rPr lang="es-ES_tradnl" sz="2400" b="1" i="1" baseline="-25000">
                        <a:solidFill>
                          <a:schemeClr val="accent4"/>
                        </a:solidFill>
                        <a:latin typeface="Cambria Math" panose="02040503050406030204" pitchFamily="18" charset="0"/>
                      </a:rPr>
                      <m:t> </m:t>
                    </m:r>
                  </m:oMath>
                </a14:m>
                <a:endParaRPr lang="es-ES_tradnl" sz="2400" dirty="0"/>
              </a:p>
            </p:txBody>
          </p:sp>
        </mc:Choice>
        <mc:Fallback xmlns="">
          <p:sp>
            <p:nvSpPr>
              <p:cNvPr id="4" name="Content Placeholder 3">
                <a:extLst>
                  <a:ext uri="{FF2B5EF4-FFF2-40B4-BE49-F238E27FC236}">
                    <a16:creationId xmlns:a16="http://schemas.microsoft.com/office/drawing/2014/main" id="{28F5C52A-59C2-6A7A-582A-F6860CCE5231}"/>
                  </a:ext>
                </a:extLst>
              </p:cNvPr>
              <p:cNvSpPr>
                <a:spLocks noGrp="1" noRot="1" noChangeAspect="1" noMove="1" noResize="1" noEditPoints="1" noAdjustHandles="1" noChangeArrowheads="1" noChangeShapeType="1" noTextEdit="1"/>
              </p:cNvSpPr>
              <p:nvPr>
                <p:ph idx="1"/>
              </p:nvPr>
            </p:nvSpPr>
            <p:spPr>
              <a:xfrm>
                <a:off x="700635" y="1748119"/>
                <a:ext cx="10691265" cy="4336994"/>
              </a:xfrm>
              <a:blipFill>
                <a:blip r:embed="rId3"/>
                <a:stretch>
                  <a:fillRect l="-949" t="-875" r="-1068"/>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677324A5-5383-EADF-7A5D-E99A25D05439}"/>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cxnSp>
        <p:nvCxnSpPr>
          <p:cNvPr id="3" name="Straight Connector 2">
            <a:extLst>
              <a:ext uri="{FF2B5EF4-FFF2-40B4-BE49-F238E27FC236}">
                <a16:creationId xmlns:a16="http://schemas.microsoft.com/office/drawing/2014/main" id="{DBA8D48F-25E4-CD59-A80D-015777DFA909}"/>
              </a:ext>
            </a:extLst>
          </p:cNvPr>
          <p:cNvCxnSpPr>
            <a:cxnSpLocks/>
          </p:cNvCxnSpPr>
          <p:nvPr/>
        </p:nvCxnSpPr>
        <p:spPr>
          <a:xfrm flipH="1">
            <a:off x="5403612" y="3741247"/>
            <a:ext cx="425688" cy="0"/>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201F6529-692E-D796-29F4-A558D514507C}"/>
              </a:ext>
            </a:extLst>
          </p:cNvPr>
          <p:cNvSpPr txBox="1"/>
          <p:nvPr/>
        </p:nvSpPr>
        <p:spPr>
          <a:xfrm>
            <a:off x="6403524" y="3820886"/>
            <a:ext cx="2833008" cy="369332"/>
          </a:xfrm>
          <a:prstGeom prst="rect">
            <a:avLst/>
          </a:prstGeom>
          <a:noFill/>
        </p:spPr>
        <p:txBody>
          <a:bodyPr wrap="square" rtlCol="0">
            <a:spAutoFit/>
          </a:bodyPr>
          <a:lstStyle/>
          <a:p>
            <a:r>
              <a:rPr lang="es-ES_tradnl" i="1" dirty="0">
                <a:solidFill>
                  <a:schemeClr val="accent6"/>
                </a:solidFill>
              </a:rPr>
              <a:t>Esperanza matemática</a:t>
            </a:r>
          </a:p>
        </p:txBody>
      </p:sp>
      <p:cxnSp>
        <p:nvCxnSpPr>
          <p:cNvPr id="8" name="Straight Arrow Connector 7">
            <a:extLst>
              <a:ext uri="{FF2B5EF4-FFF2-40B4-BE49-F238E27FC236}">
                <a16:creationId xmlns:a16="http://schemas.microsoft.com/office/drawing/2014/main" id="{1640A908-E66F-6387-BEE2-1B611924F3A8}"/>
              </a:ext>
            </a:extLst>
          </p:cNvPr>
          <p:cNvCxnSpPr>
            <a:cxnSpLocks/>
          </p:cNvCxnSpPr>
          <p:nvPr/>
        </p:nvCxnSpPr>
        <p:spPr>
          <a:xfrm>
            <a:off x="5625193" y="3820886"/>
            <a:ext cx="778331" cy="184666"/>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57562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96BD3C-7CAA-D8EB-13F6-9237D311BD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46C234-DCA5-2380-9E4A-370302215F50}"/>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F524877B-DE64-7FD4-D2A7-07421AE28849}"/>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94AE037E-824F-2160-9812-4859EB544B03}"/>
                  </a:ext>
                </a:extLst>
              </p:cNvPr>
              <p:cNvSpPr>
                <a:spLocks noGrp="1"/>
              </p:cNvSpPr>
              <p:nvPr>
                <p:ph idx="1"/>
              </p:nvPr>
            </p:nvSpPr>
            <p:spPr>
              <a:xfrm>
                <a:off x="700635" y="1748119"/>
                <a:ext cx="10691265" cy="4336994"/>
              </a:xfrm>
            </p:spPr>
            <p:txBody>
              <a:bodyPr>
                <a:normAutofit/>
              </a:bodyPr>
              <a:lstStyle/>
              <a:p>
                <a:pPr marL="0" indent="0">
                  <a:buNone/>
                </a:pPr>
                <a:r>
                  <a:rPr lang="es-ES_tradnl" sz="2400" dirty="0"/>
                  <a:t>La ecuación tiene una naturaleza recursiva, y eso es algo que podemos aprovechar…</a:t>
                </a:r>
              </a:p>
              <a:p>
                <a:pPr marL="0" indent="0">
                  <a:buNone/>
                </a:pPr>
                <a:r>
                  <a:rPr lang="es-ES_tradnl" sz="2400" dirty="0"/>
                  <a:t>usando la </a:t>
                </a:r>
                <a:r>
                  <a:rPr lang="es-ES_tradnl" sz="2400" b="1" dirty="0">
                    <a:solidFill>
                      <a:schemeClr val="accent6">
                        <a:lumMod val="60000"/>
                        <a:lumOff val="40000"/>
                      </a:schemeClr>
                    </a:solidFill>
                  </a:rPr>
                  <a:t>ecuación de </a:t>
                </a:r>
                <a:r>
                  <a:rPr lang="es-ES_tradnl" sz="2400" b="1" dirty="0" err="1">
                    <a:solidFill>
                      <a:schemeClr val="accent6">
                        <a:lumMod val="60000"/>
                        <a:lumOff val="40000"/>
                      </a:schemeClr>
                    </a:solidFill>
                  </a:rPr>
                  <a:t>Bellman</a:t>
                </a:r>
                <a:r>
                  <a:rPr lang="es-ES_tradnl" sz="2400" b="1" dirty="0">
                    <a:solidFill>
                      <a:schemeClr val="accent6">
                        <a:lumMod val="60000"/>
                        <a:lumOff val="40000"/>
                      </a:schemeClr>
                    </a:solidFill>
                  </a:rPr>
                  <a:t>:</a:t>
                </a:r>
                <a:br>
                  <a:rPr lang="es-ES_tradnl" sz="2400" b="1" dirty="0">
                    <a:solidFill>
                      <a:schemeClr val="accent6">
                        <a:lumMod val="60000"/>
                        <a:lumOff val="40000"/>
                      </a:schemeClr>
                    </a:solidFill>
                  </a:rPr>
                </a:br>
                <a:r>
                  <a:rPr lang="es-ES_tradnl" sz="1050" b="1" dirty="0">
                    <a:solidFill>
                      <a:schemeClr val="bg1"/>
                    </a:solidFill>
                  </a:rPr>
                  <a:t>a</a:t>
                </a:r>
                <a:endParaRPr lang="es-ES_tradnl" sz="2400" b="1"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sSub>
                        <m:sSubPr>
                          <m:ctrlPr>
                            <a:rPr lang="es-ES_tradnl" sz="2400" b="0" i="1" smtClean="0">
                              <a:solidFill>
                                <a:schemeClr val="accent1"/>
                              </a:solidFill>
                              <a:latin typeface="Cambria Math" panose="02040503050406030204" pitchFamily="18" charset="0"/>
                            </a:rPr>
                          </m:ctrlPr>
                        </m:sSubPr>
                        <m:e>
                          <m:r>
                            <a:rPr lang="es-ES_tradnl" sz="2400" b="0" i="1" smtClean="0">
                              <a:solidFill>
                                <a:schemeClr val="accent1"/>
                              </a:solidFill>
                              <a:latin typeface="Cambria Math" panose="02040503050406030204" pitchFamily="18" charset="0"/>
                            </a:rPr>
                            <m:t>𝑉</m:t>
                          </m:r>
                        </m:e>
                        <m:sub>
                          <m:r>
                            <a:rPr lang="es-ES_tradnl" sz="2400" b="0" i="1" smtClean="0">
                              <a:solidFill>
                                <a:schemeClr val="accent1"/>
                              </a:solidFill>
                              <a:latin typeface="Cambria Math" panose="02040503050406030204" pitchFamily="18" charset="0"/>
                              <a:ea typeface="Cambria Math" panose="02040503050406030204" pitchFamily="18" charset="0"/>
                            </a:rPr>
                            <m:t>𝜋</m:t>
                          </m:r>
                        </m:sub>
                      </m:sSub>
                      <m:d>
                        <m:dPr>
                          <m:ctrlPr>
                            <a:rPr lang="es-ES_tradnl" sz="2400" b="0" i="1" smtClean="0">
                              <a:solidFill>
                                <a:schemeClr val="accent1"/>
                              </a:solidFill>
                              <a:latin typeface="Cambria Math" panose="02040503050406030204" pitchFamily="18" charset="0"/>
                            </a:rPr>
                          </m:ctrlPr>
                        </m:dPr>
                        <m:e>
                          <m:r>
                            <m:rPr>
                              <m:nor/>
                            </m:rPr>
                            <a:rPr lang="es-ES_tradnl" sz="2400" dirty="0">
                              <a:solidFill>
                                <a:schemeClr val="accent1"/>
                              </a:solidFill>
                            </a:rPr>
                            <m:t>s</m:t>
                          </m:r>
                          <m:r>
                            <m:rPr>
                              <m:nor/>
                            </m:rPr>
                            <a:rPr lang="es-ES_tradnl" sz="2400" baseline="-25000" dirty="0">
                              <a:solidFill>
                                <a:schemeClr val="accent1"/>
                              </a:solidFill>
                            </a:rPr>
                            <m:t>t</m:t>
                          </m:r>
                        </m:e>
                      </m:d>
                      <m:r>
                        <a:rPr lang="es-ES_tradnl" sz="2400" b="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b="0" i="1" smtClean="0">
                              <a:latin typeface="Cambria Math" panose="02040503050406030204" pitchFamily="18" charset="0"/>
                            </a:rPr>
                            <m:t>𝐸</m:t>
                          </m:r>
                        </m:e>
                        <m:sub>
                          <m:r>
                            <a:rPr lang="es-ES_tradnl" sz="2400" i="1" smtClean="0">
                              <a:latin typeface="Cambria Math" panose="02040503050406030204" pitchFamily="18" charset="0"/>
                              <a:ea typeface="Cambria Math" panose="02040503050406030204" pitchFamily="18" charset="0"/>
                            </a:rPr>
                            <m:t>𝜋</m:t>
                          </m:r>
                        </m:sub>
                      </m:sSub>
                      <m:d>
                        <m:dPr>
                          <m:begChr m:val="["/>
                          <m:endChr m:val="]"/>
                          <m:ctrlPr>
                            <a:rPr lang="es-ES_tradnl" sz="2400" b="0" i="1" smtClean="0">
                              <a:latin typeface="Cambria Math" panose="02040503050406030204" pitchFamily="18" charset="0"/>
                              <a:ea typeface="Cambria Math" panose="02040503050406030204" pitchFamily="18" charset="0"/>
                            </a:rPr>
                          </m:ctrlPr>
                        </m:dPr>
                        <m:e>
                          <m:sSub>
                            <m:sSubPr>
                              <m:ctrlPr>
                                <a:rPr lang="es-ES_tradnl" sz="2400" i="1" smtClean="0">
                                  <a:solidFill>
                                    <a:schemeClr val="accent3"/>
                                  </a:solidFill>
                                  <a:latin typeface="Cambria Math" panose="02040503050406030204" pitchFamily="18" charset="0"/>
                                </a:rPr>
                              </m:ctrlPr>
                            </m:sSubPr>
                            <m:e>
                              <m:r>
                                <a:rPr lang="es-ES_tradnl" sz="2400" i="1">
                                  <a:solidFill>
                                    <a:schemeClr val="accent3"/>
                                  </a:solidFill>
                                  <a:latin typeface="Cambria Math" panose="02040503050406030204" pitchFamily="18" charset="0"/>
                                </a:rPr>
                                <m:t>𝑟</m:t>
                              </m:r>
                            </m:e>
                            <m:sub>
                              <m:r>
                                <a:rPr lang="es-ES_tradnl" sz="2400" i="1" smtClean="0">
                                  <a:solidFill>
                                    <a:schemeClr val="accent3"/>
                                  </a:solidFill>
                                  <a:latin typeface="Cambria Math" panose="02040503050406030204" pitchFamily="18" charset="0"/>
                                </a:rPr>
                                <m:t>𝑡</m:t>
                              </m:r>
                            </m:sub>
                          </m:sSub>
                          <m:r>
                            <a:rPr lang="es-ES_tradnl" sz="2400" b="0" i="1" smtClean="0">
                              <a:latin typeface="Cambria Math" panose="02040503050406030204" pitchFamily="18" charset="0"/>
                              <a:ea typeface="Cambria Math" panose="02040503050406030204" pitchFamily="18" charset="0"/>
                            </a:rPr>
                            <m:t>+</m:t>
                          </m:r>
                          <m:r>
                            <a:rPr lang="es-ES_tradnl" sz="2400" b="0" i="1" smtClean="0">
                              <a:solidFill>
                                <a:srgbClr val="FF00FF"/>
                              </a:solidFill>
                              <a:latin typeface="Cambria Math" panose="02040503050406030204" pitchFamily="18" charset="0"/>
                              <a:ea typeface="Cambria Math" panose="02040503050406030204" pitchFamily="18" charset="0"/>
                            </a:rPr>
                            <m:t>𝛾</m:t>
                          </m:r>
                          <m:sSub>
                            <m:sSubPr>
                              <m:ctrlPr>
                                <a:rPr lang="es-ES_tradnl" sz="2400" i="1" smtClean="0">
                                  <a:solidFill>
                                    <a:schemeClr val="accent4"/>
                                  </a:solidFill>
                                  <a:latin typeface="Cambria Math" panose="02040503050406030204" pitchFamily="18" charset="0"/>
                                </a:rPr>
                              </m:ctrlPr>
                            </m:sSubPr>
                            <m:e>
                              <m:r>
                                <a:rPr lang="es-ES_tradnl" sz="2400" i="1" smtClean="0">
                                  <a:solidFill>
                                    <a:schemeClr val="accent4"/>
                                  </a:solidFill>
                                  <a:latin typeface="Cambria Math" panose="02040503050406030204" pitchFamily="18" charset="0"/>
                                </a:rPr>
                                <m:t>𝑉</m:t>
                              </m:r>
                            </m:e>
                            <m:sub>
                              <m:r>
                                <a:rPr lang="es-ES_tradnl" sz="2400" i="1" smtClean="0">
                                  <a:solidFill>
                                    <a:schemeClr val="accent4"/>
                                  </a:solidFill>
                                  <a:latin typeface="Cambria Math" panose="02040503050406030204" pitchFamily="18" charset="0"/>
                                  <a:ea typeface="Cambria Math" panose="02040503050406030204" pitchFamily="18" charset="0"/>
                                </a:rPr>
                                <m:t>𝜋</m:t>
                              </m:r>
                            </m:sub>
                          </m:sSub>
                          <m:d>
                            <m:dPr>
                              <m:ctrlPr>
                                <a:rPr lang="es-ES_tradnl" sz="2400" i="1" smtClean="0">
                                  <a:solidFill>
                                    <a:schemeClr val="accent4"/>
                                  </a:solidFill>
                                  <a:latin typeface="Cambria Math" panose="02040503050406030204" pitchFamily="18" charset="0"/>
                                </a:rPr>
                              </m:ctrlPr>
                            </m:dPr>
                            <m:e>
                              <m:r>
                                <m:rPr>
                                  <m:nor/>
                                </m:rPr>
                                <a:rPr lang="es-ES_tradnl" sz="2400" dirty="0">
                                  <a:solidFill>
                                    <a:schemeClr val="accent4"/>
                                  </a:solidFill>
                                </a:rPr>
                                <m:t>s</m:t>
                              </m:r>
                              <m:r>
                                <m:rPr>
                                  <m:nor/>
                                </m:rPr>
                                <a:rPr lang="es-ES_tradnl" sz="2400" baseline="-25000" dirty="0">
                                  <a:solidFill>
                                    <a:schemeClr val="accent4"/>
                                  </a:solidFill>
                                </a:rPr>
                                <m:t>t</m:t>
                              </m:r>
                              <m:r>
                                <m:rPr>
                                  <m:nor/>
                                </m:rPr>
                                <a:rPr lang="es-ES_tradnl" sz="2400" b="0" i="0" baseline="-25000" dirty="0" smtClean="0">
                                  <a:solidFill>
                                    <a:schemeClr val="accent4"/>
                                  </a:solidFill>
                                </a:rPr>
                                <m:t>+1</m:t>
                              </m:r>
                            </m:e>
                          </m:d>
                        </m:e>
                      </m:d>
                    </m:oMath>
                  </m:oMathPara>
                </a14:m>
                <a:endParaRPr lang="es-ES_tradnl" sz="2400" b="1" dirty="0">
                  <a:solidFill>
                    <a:schemeClr val="accent6">
                      <a:lumMod val="60000"/>
                      <a:lumOff val="40000"/>
                    </a:schemeClr>
                  </a:solidFill>
                </a:endParaRPr>
              </a:p>
              <a:p>
                <a:r>
                  <a:rPr lang="es-ES_tradnl" sz="1400" dirty="0">
                    <a:solidFill>
                      <a:schemeClr val="bg1"/>
                    </a:solidFill>
                  </a:rPr>
                  <a:t>D</a:t>
                </a:r>
                <a:endParaRPr lang="es-ES_tradnl" sz="2400" dirty="0"/>
              </a:p>
              <a:p>
                <a:pPr marL="0" indent="0">
                  <a:buNone/>
                </a:pPr>
                <a:r>
                  <a:rPr lang="es-ES_tradnl" sz="2400" dirty="0"/>
                  <a:t>Esto nos dice que el valor actual</a:t>
                </a:r>
                <a14:m>
                  <m:oMath xmlns:m="http://schemas.openxmlformats.org/officeDocument/2006/math">
                    <m:r>
                      <a:rPr lang="es-ES_tradnl" sz="2400" b="0" i="0" noProof="0" smtClean="0">
                        <a:solidFill>
                          <a:schemeClr val="accent1"/>
                        </a:solidFill>
                        <a:latin typeface="Cambria Math" panose="02040503050406030204" pitchFamily="18" charset="0"/>
                      </a:rPr>
                      <m:t> </m:t>
                    </m:r>
                    <m:r>
                      <a:rPr lang="es-ES_tradnl" sz="2400" b="1" i="1" noProof="0" smtClean="0">
                        <a:solidFill>
                          <a:schemeClr val="accent1"/>
                        </a:solidFill>
                        <a:latin typeface="Cambria Math" panose="02040503050406030204" pitchFamily="18" charset="0"/>
                      </a:rPr>
                      <m:t>𝑽</m:t>
                    </m:r>
                    <m:d>
                      <m:dPr>
                        <m:ctrlPr>
                          <a:rPr lang="es-ES_tradnl" sz="2400" b="1" i="1" noProof="0" smtClean="0">
                            <a:solidFill>
                              <a:schemeClr val="accent1"/>
                            </a:solidFill>
                            <a:latin typeface="Cambria Math" panose="02040503050406030204" pitchFamily="18" charset="0"/>
                          </a:rPr>
                        </m:ctrlPr>
                      </m:dPr>
                      <m:e>
                        <m:r>
                          <m:rPr>
                            <m:nor/>
                          </m:rPr>
                          <a:rPr lang="es-ES_tradnl" sz="2400" b="1" noProof="0">
                            <a:solidFill>
                              <a:schemeClr val="accent1"/>
                            </a:solidFill>
                          </a:rPr>
                          <m:t>s</m:t>
                        </m:r>
                        <m:r>
                          <m:rPr>
                            <m:nor/>
                          </m:rPr>
                          <a:rPr lang="es-ES_tradnl" sz="2400" b="1" baseline="-25000" noProof="0">
                            <a:solidFill>
                              <a:schemeClr val="accent1"/>
                            </a:solidFill>
                          </a:rPr>
                          <m:t>t</m:t>
                        </m:r>
                      </m:e>
                    </m:d>
                  </m:oMath>
                </a14:m>
                <a:r>
                  <a:rPr lang="es-ES_tradnl" sz="2400" b="1" noProof="0" dirty="0">
                    <a:solidFill>
                      <a:schemeClr val="accent1"/>
                    </a:solidFill>
                  </a:rPr>
                  <a:t> </a:t>
                </a:r>
                <a:r>
                  <a:rPr lang="es-ES_tradnl" sz="2400" dirty="0"/>
                  <a:t>es la recompensa inmediata </a:t>
                </a:r>
                <a14:m>
                  <m:oMath xmlns:m="http://schemas.openxmlformats.org/officeDocument/2006/math">
                    <m:sSub>
                      <m:sSubPr>
                        <m:ctrlPr>
                          <a:rPr lang="es-ES_tradnl" sz="2400" b="1" i="1" noProof="0" smtClean="0">
                            <a:solidFill>
                              <a:srgbClr val="00B0F0"/>
                            </a:solidFill>
                            <a:latin typeface="Cambria Math" panose="02040503050406030204" pitchFamily="18" charset="0"/>
                          </a:rPr>
                        </m:ctrlPr>
                      </m:sSubPr>
                      <m:e>
                        <m:r>
                          <a:rPr lang="es-ES_tradnl" sz="2400" b="1" i="1" noProof="0">
                            <a:solidFill>
                              <a:srgbClr val="00B0F0"/>
                            </a:solidFill>
                            <a:latin typeface="Cambria Math" panose="02040503050406030204" pitchFamily="18" charset="0"/>
                          </a:rPr>
                          <m:t>𝒓</m:t>
                        </m:r>
                      </m:e>
                      <m:sub>
                        <m:r>
                          <a:rPr lang="es-ES_tradnl" sz="2400" b="1" i="1" noProof="0" smtClean="0">
                            <a:solidFill>
                              <a:srgbClr val="00B0F0"/>
                            </a:solidFill>
                            <a:latin typeface="Cambria Math" panose="02040503050406030204" pitchFamily="18" charset="0"/>
                          </a:rPr>
                          <m:t>𝒕</m:t>
                        </m:r>
                      </m:sub>
                    </m:sSub>
                    <m:r>
                      <a:rPr lang="es-ES_tradnl" sz="2400" b="1" i="1" noProof="0" smtClean="0">
                        <a:solidFill>
                          <a:srgbClr val="00B0F0"/>
                        </a:solidFill>
                        <a:latin typeface="Cambria Math" panose="02040503050406030204" pitchFamily="18" charset="0"/>
                      </a:rPr>
                      <m:t> </m:t>
                    </m:r>
                  </m:oMath>
                </a14:m>
                <a:r>
                  <a:rPr lang="es-ES_tradnl" sz="2400" dirty="0"/>
                  <a:t>más el valor esperado descontado del siguiente estado </a:t>
                </a:r>
                <a14:m>
                  <m:oMath xmlns:m="http://schemas.openxmlformats.org/officeDocument/2006/math">
                    <m:r>
                      <a:rPr lang="es-ES_tradnl" sz="2400" b="1" i="1">
                        <a:solidFill>
                          <a:srgbClr val="FF00FF"/>
                        </a:solidFill>
                        <a:latin typeface="Cambria Math" panose="02040503050406030204" pitchFamily="18" charset="0"/>
                        <a:ea typeface="Cambria Math" panose="02040503050406030204" pitchFamily="18" charset="0"/>
                      </a:rPr>
                      <m:t>𝜸</m:t>
                    </m:r>
                    <m:r>
                      <a:rPr lang="es-ES_tradnl" sz="2400" b="1" i="1">
                        <a:solidFill>
                          <a:schemeClr val="accent4"/>
                        </a:solidFill>
                        <a:latin typeface="Cambria Math" panose="02040503050406030204" pitchFamily="18" charset="0"/>
                      </a:rPr>
                      <m:t>𝑽</m:t>
                    </m:r>
                    <m:d>
                      <m:dPr>
                        <m:ctrlPr>
                          <a:rPr lang="es-ES_tradnl" sz="2400" b="1" i="1">
                            <a:solidFill>
                              <a:schemeClr val="accent4"/>
                            </a:solidFill>
                            <a:latin typeface="Cambria Math" panose="02040503050406030204" pitchFamily="18" charset="0"/>
                          </a:rPr>
                        </m:ctrlPr>
                      </m:dPr>
                      <m:e>
                        <m:r>
                          <m:rPr>
                            <m:nor/>
                          </m:rPr>
                          <a:rPr lang="es-ES_tradnl" sz="2400" b="1">
                            <a:solidFill>
                              <a:schemeClr val="accent4"/>
                            </a:solidFill>
                          </a:rPr>
                          <m:t>s</m:t>
                        </m:r>
                        <m:r>
                          <m:rPr>
                            <m:nor/>
                          </m:rPr>
                          <a:rPr lang="es-ES_tradnl" sz="2400" b="1" baseline="-25000">
                            <a:solidFill>
                              <a:schemeClr val="accent4"/>
                            </a:solidFill>
                          </a:rPr>
                          <m:t>t</m:t>
                        </m:r>
                        <m:r>
                          <m:rPr>
                            <m:nor/>
                          </m:rPr>
                          <a:rPr lang="es-ES_tradnl" sz="2400" b="1" baseline="-25000">
                            <a:solidFill>
                              <a:schemeClr val="accent4"/>
                            </a:solidFill>
                          </a:rPr>
                          <m:t>+1</m:t>
                        </m:r>
                      </m:e>
                    </m:d>
                    <m:r>
                      <a:rPr lang="es-ES_tradnl" sz="2400" b="1" i="1" baseline="-25000">
                        <a:solidFill>
                          <a:schemeClr val="accent4"/>
                        </a:solidFill>
                        <a:latin typeface="Cambria Math" panose="02040503050406030204" pitchFamily="18" charset="0"/>
                      </a:rPr>
                      <m:t> </m:t>
                    </m:r>
                  </m:oMath>
                </a14:m>
                <a:endParaRPr lang="es-ES_tradnl" sz="2400" dirty="0"/>
              </a:p>
            </p:txBody>
          </p:sp>
        </mc:Choice>
        <mc:Fallback xmlns="">
          <p:sp>
            <p:nvSpPr>
              <p:cNvPr id="4" name="Content Placeholder 3">
                <a:extLst>
                  <a:ext uri="{FF2B5EF4-FFF2-40B4-BE49-F238E27FC236}">
                    <a16:creationId xmlns:a16="http://schemas.microsoft.com/office/drawing/2014/main" id="{94AE037E-824F-2160-9812-4859EB544B03}"/>
                  </a:ext>
                </a:extLst>
              </p:cNvPr>
              <p:cNvSpPr>
                <a:spLocks noGrp="1" noRot="1" noChangeAspect="1" noMove="1" noResize="1" noEditPoints="1" noAdjustHandles="1" noChangeArrowheads="1" noChangeShapeType="1" noTextEdit="1"/>
              </p:cNvSpPr>
              <p:nvPr>
                <p:ph idx="1"/>
              </p:nvPr>
            </p:nvSpPr>
            <p:spPr>
              <a:xfrm>
                <a:off x="700635" y="1748119"/>
                <a:ext cx="10691265" cy="4336994"/>
              </a:xfrm>
              <a:blipFill>
                <a:blip r:embed="rId3"/>
                <a:stretch>
                  <a:fillRect l="-949" t="-875" r="-1068"/>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0E0AE1A9-4906-C616-FE0F-D0C98E809A32}"/>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396066619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B7CA5B-EE7F-7845-E754-FC4D55E0AC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106F83-DE13-3F40-38E3-7A0724D9FC39}"/>
              </a:ext>
            </a:extLst>
          </p:cNvPr>
          <p:cNvSpPr>
            <a:spLocks noGrp="1"/>
          </p:cNvSpPr>
          <p:nvPr>
            <p:ph type="title"/>
          </p:nvPr>
        </p:nvSpPr>
        <p:spPr>
          <a:xfrm>
            <a:off x="700635" y="922096"/>
            <a:ext cx="10691265" cy="928552"/>
          </a:xfrm>
        </p:spPr>
        <p:txBody>
          <a:bodyPr/>
          <a:lstStyle/>
          <a:p>
            <a:r>
              <a:rPr lang="es-ES_tradnl" dirty="0"/>
              <a:t>Ecuación de </a:t>
            </a:r>
            <a:r>
              <a:rPr lang="es-ES_tradnl" dirty="0" err="1"/>
              <a:t>bellman</a:t>
            </a:r>
            <a:endParaRPr lang="es-ES_tradnl" dirty="0"/>
          </a:p>
        </p:txBody>
      </p:sp>
      <p:sp>
        <p:nvSpPr>
          <p:cNvPr id="5" name="Footer Placeholder 4">
            <a:extLst>
              <a:ext uri="{FF2B5EF4-FFF2-40B4-BE49-F238E27FC236}">
                <a16:creationId xmlns:a16="http://schemas.microsoft.com/office/drawing/2014/main" id="{8335247E-ED6C-0DCD-461C-76FBBC322BDB}"/>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2CDF3670-D15E-0F91-0B00-E401687D6673}"/>
                  </a:ext>
                </a:extLst>
              </p:cNvPr>
              <p:cNvSpPr>
                <a:spLocks noGrp="1"/>
              </p:cNvSpPr>
              <p:nvPr>
                <p:ph idx="1"/>
              </p:nvPr>
            </p:nvSpPr>
            <p:spPr>
              <a:xfrm>
                <a:off x="700635" y="1748119"/>
                <a:ext cx="10691265" cy="4336994"/>
              </a:xfrm>
            </p:spPr>
            <p:txBody>
              <a:bodyPr>
                <a:normAutofit/>
              </a:bodyPr>
              <a:lstStyle/>
              <a:p>
                <a:pPr marL="0" indent="0">
                  <a:buNone/>
                </a:pPr>
                <a:r>
                  <a:rPr lang="es-ES_tradnl" sz="2400" dirty="0"/>
                  <a:t>La ecuación tiene una naturaleza recursiva, y eso es algo que podemos aprovechar…</a:t>
                </a:r>
              </a:p>
              <a:p>
                <a:pPr marL="0" indent="0">
                  <a:buNone/>
                </a:pPr>
                <a:r>
                  <a:rPr lang="es-ES_tradnl" sz="2400" dirty="0"/>
                  <a:t>usando la </a:t>
                </a:r>
                <a:r>
                  <a:rPr lang="es-ES_tradnl" sz="2400" b="1" dirty="0">
                    <a:solidFill>
                      <a:schemeClr val="accent6">
                        <a:lumMod val="60000"/>
                        <a:lumOff val="40000"/>
                      </a:schemeClr>
                    </a:solidFill>
                  </a:rPr>
                  <a:t>ecuación de </a:t>
                </a:r>
                <a:r>
                  <a:rPr lang="es-ES_tradnl" sz="2400" b="1" dirty="0" err="1">
                    <a:solidFill>
                      <a:schemeClr val="accent6">
                        <a:lumMod val="60000"/>
                        <a:lumOff val="40000"/>
                      </a:schemeClr>
                    </a:solidFill>
                  </a:rPr>
                  <a:t>Bellman</a:t>
                </a:r>
                <a:r>
                  <a:rPr lang="es-ES_tradnl" sz="2400" b="1" dirty="0">
                    <a:solidFill>
                      <a:schemeClr val="accent6">
                        <a:lumMod val="60000"/>
                        <a:lumOff val="40000"/>
                      </a:schemeClr>
                    </a:solidFill>
                  </a:rPr>
                  <a:t>:</a:t>
                </a:r>
                <a:br>
                  <a:rPr lang="es-ES_tradnl" sz="2400" b="1" dirty="0">
                    <a:solidFill>
                      <a:schemeClr val="accent6">
                        <a:lumMod val="60000"/>
                        <a:lumOff val="40000"/>
                      </a:schemeClr>
                    </a:solidFill>
                  </a:rPr>
                </a:br>
                <a:r>
                  <a:rPr lang="es-ES_tradnl" sz="1050" b="1" dirty="0">
                    <a:solidFill>
                      <a:schemeClr val="bg1"/>
                    </a:solidFill>
                  </a:rPr>
                  <a:t>a</a:t>
                </a:r>
                <a:endParaRPr lang="es-ES_tradnl" sz="2400" b="1"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sSub>
                        <m:sSubPr>
                          <m:ctrlPr>
                            <a:rPr lang="es-ES_tradnl" sz="2400" b="0" i="1" smtClean="0">
                              <a:solidFill>
                                <a:schemeClr val="accent1"/>
                              </a:solidFill>
                              <a:latin typeface="Cambria Math" panose="02040503050406030204" pitchFamily="18" charset="0"/>
                            </a:rPr>
                          </m:ctrlPr>
                        </m:sSubPr>
                        <m:e>
                          <m:r>
                            <a:rPr lang="es-ES_tradnl" sz="2400" b="0" i="1" smtClean="0">
                              <a:solidFill>
                                <a:schemeClr val="accent1"/>
                              </a:solidFill>
                              <a:latin typeface="Cambria Math" panose="02040503050406030204" pitchFamily="18" charset="0"/>
                            </a:rPr>
                            <m:t>𝑉</m:t>
                          </m:r>
                        </m:e>
                        <m:sub>
                          <m:r>
                            <a:rPr lang="es-ES_tradnl" sz="2400" b="0" i="1" smtClean="0">
                              <a:solidFill>
                                <a:schemeClr val="accent1"/>
                              </a:solidFill>
                              <a:latin typeface="Cambria Math" panose="02040503050406030204" pitchFamily="18" charset="0"/>
                              <a:ea typeface="Cambria Math" panose="02040503050406030204" pitchFamily="18" charset="0"/>
                            </a:rPr>
                            <m:t>𝜋</m:t>
                          </m:r>
                        </m:sub>
                      </m:sSub>
                      <m:d>
                        <m:dPr>
                          <m:ctrlPr>
                            <a:rPr lang="es-ES_tradnl" sz="2400" b="0" i="1" smtClean="0">
                              <a:solidFill>
                                <a:schemeClr val="accent1"/>
                              </a:solidFill>
                              <a:latin typeface="Cambria Math" panose="02040503050406030204" pitchFamily="18" charset="0"/>
                            </a:rPr>
                          </m:ctrlPr>
                        </m:dPr>
                        <m:e>
                          <m:r>
                            <m:rPr>
                              <m:nor/>
                            </m:rPr>
                            <a:rPr lang="es-ES_tradnl" sz="2400" dirty="0">
                              <a:solidFill>
                                <a:schemeClr val="accent1"/>
                              </a:solidFill>
                            </a:rPr>
                            <m:t>s</m:t>
                          </m:r>
                          <m:r>
                            <m:rPr>
                              <m:nor/>
                            </m:rPr>
                            <a:rPr lang="es-ES_tradnl" sz="2400" baseline="-25000" dirty="0">
                              <a:solidFill>
                                <a:schemeClr val="accent1"/>
                              </a:solidFill>
                            </a:rPr>
                            <m:t>t</m:t>
                          </m:r>
                        </m:e>
                      </m:d>
                      <m:r>
                        <a:rPr lang="es-ES_tradnl" sz="2400" b="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b="0" i="1" smtClean="0">
                              <a:latin typeface="Cambria Math" panose="02040503050406030204" pitchFamily="18" charset="0"/>
                            </a:rPr>
                            <m:t>𝐸</m:t>
                          </m:r>
                        </m:e>
                        <m:sub>
                          <m:r>
                            <a:rPr lang="es-ES_tradnl" sz="2400" i="1" smtClean="0">
                              <a:latin typeface="Cambria Math" panose="02040503050406030204" pitchFamily="18" charset="0"/>
                              <a:ea typeface="Cambria Math" panose="02040503050406030204" pitchFamily="18" charset="0"/>
                            </a:rPr>
                            <m:t>𝜋</m:t>
                          </m:r>
                        </m:sub>
                      </m:sSub>
                      <m:d>
                        <m:dPr>
                          <m:begChr m:val="["/>
                          <m:endChr m:val="]"/>
                          <m:ctrlPr>
                            <a:rPr lang="es-ES_tradnl" sz="2400" b="0" i="1" smtClean="0">
                              <a:latin typeface="Cambria Math" panose="02040503050406030204" pitchFamily="18" charset="0"/>
                              <a:ea typeface="Cambria Math" panose="02040503050406030204" pitchFamily="18" charset="0"/>
                            </a:rPr>
                          </m:ctrlPr>
                        </m:dPr>
                        <m:e>
                          <m:sSub>
                            <m:sSubPr>
                              <m:ctrlPr>
                                <a:rPr lang="es-ES_tradnl" sz="2400" i="1" smtClean="0">
                                  <a:solidFill>
                                    <a:schemeClr val="accent3"/>
                                  </a:solidFill>
                                  <a:latin typeface="Cambria Math" panose="02040503050406030204" pitchFamily="18" charset="0"/>
                                </a:rPr>
                              </m:ctrlPr>
                            </m:sSubPr>
                            <m:e>
                              <m:r>
                                <a:rPr lang="es-ES_tradnl" sz="2400" i="1">
                                  <a:solidFill>
                                    <a:schemeClr val="accent3"/>
                                  </a:solidFill>
                                  <a:latin typeface="Cambria Math" panose="02040503050406030204" pitchFamily="18" charset="0"/>
                                </a:rPr>
                                <m:t>𝑟</m:t>
                              </m:r>
                            </m:e>
                            <m:sub>
                              <m:r>
                                <a:rPr lang="es-ES_tradnl" sz="2400" i="1" smtClean="0">
                                  <a:solidFill>
                                    <a:schemeClr val="accent3"/>
                                  </a:solidFill>
                                  <a:latin typeface="Cambria Math" panose="02040503050406030204" pitchFamily="18" charset="0"/>
                                </a:rPr>
                                <m:t>𝑡</m:t>
                              </m:r>
                            </m:sub>
                          </m:sSub>
                          <m:r>
                            <a:rPr lang="es-ES_tradnl" sz="2400" b="0" i="1" smtClean="0">
                              <a:latin typeface="Cambria Math" panose="02040503050406030204" pitchFamily="18" charset="0"/>
                              <a:ea typeface="Cambria Math" panose="02040503050406030204" pitchFamily="18" charset="0"/>
                            </a:rPr>
                            <m:t>+</m:t>
                          </m:r>
                          <m:r>
                            <a:rPr lang="es-ES_tradnl" sz="2400" b="0" i="1" smtClean="0">
                              <a:solidFill>
                                <a:srgbClr val="FF00FF"/>
                              </a:solidFill>
                              <a:latin typeface="Cambria Math" panose="02040503050406030204" pitchFamily="18" charset="0"/>
                              <a:ea typeface="Cambria Math" panose="02040503050406030204" pitchFamily="18" charset="0"/>
                            </a:rPr>
                            <m:t>𝛾</m:t>
                          </m:r>
                          <m:sSub>
                            <m:sSubPr>
                              <m:ctrlPr>
                                <a:rPr lang="es-ES_tradnl" sz="2400" i="1" smtClean="0">
                                  <a:solidFill>
                                    <a:schemeClr val="accent4"/>
                                  </a:solidFill>
                                  <a:latin typeface="Cambria Math" panose="02040503050406030204" pitchFamily="18" charset="0"/>
                                </a:rPr>
                              </m:ctrlPr>
                            </m:sSubPr>
                            <m:e>
                              <m:r>
                                <a:rPr lang="es-ES_tradnl" sz="2400" i="1" smtClean="0">
                                  <a:solidFill>
                                    <a:schemeClr val="accent4"/>
                                  </a:solidFill>
                                  <a:latin typeface="Cambria Math" panose="02040503050406030204" pitchFamily="18" charset="0"/>
                                </a:rPr>
                                <m:t>𝑉</m:t>
                              </m:r>
                            </m:e>
                            <m:sub>
                              <m:r>
                                <a:rPr lang="es-ES_tradnl" sz="2400" i="1" smtClean="0">
                                  <a:solidFill>
                                    <a:schemeClr val="accent4"/>
                                  </a:solidFill>
                                  <a:latin typeface="Cambria Math" panose="02040503050406030204" pitchFamily="18" charset="0"/>
                                  <a:ea typeface="Cambria Math" panose="02040503050406030204" pitchFamily="18" charset="0"/>
                                </a:rPr>
                                <m:t>𝜋</m:t>
                              </m:r>
                            </m:sub>
                          </m:sSub>
                          <m:d>
                            <m:dPr>
                              <m:ctrlPr>
                                <a:rPr lang="es-ES_tradnl" sz="2400" i="1" smtClean="0">
                                  <a:solidFill>
                                    <a:schemeClr val="accent4"/>
                                  </a:solidFill>
                                  <a:latin typeface="Cambria Math" panose="02040503050406030204" pitchFamily="18" charset="0"/>
                                </a:rPr>
                              </m:ctrlPr>
                            </m:dPr>
                            <m:e>
                              <m:r>
                                <m:rPr>
                                  <m:nor/>
                                </m:rPr>
                                <a:rPr lang="es-ES_tradnl" sz="2400" dirty="0">
                                  <a:solidFill>
                                    <a:schemeClr val="accent4"/>
                                  </a:solidFill>
                                </a:rPr>
                                <m:t>s</m:t>
                              </m:r>
                              <m:r>
                                <m:rPr>
                                  <m:nor/>
                                </m:rPr>
                                <a:rPr lang="es-ES_tradnl" sz="2400" baseline="-25000" dirty="0">
                                  <a:solidFill>
                                    <a:schemeClr val="accent4"/>
                                  </a:solidFill>
                                </a:rPr>
                                <m:t>t</m:t>
                              </m:r>
                              <m:r>
                                <m:rPr>
                                  <m:nor/>
                                </m:rPr>
                                <a:rPr lang="es-ES_tradnl" sz="2400" b="0" i="0" baseline="-25000" dirty="0" smtClean="0">
                                  <a:solidFill>
                                    <a:schemeClr val="accent4"/>
                                  </a:solidFill>
                                </a:rPr>
                                <m:t>+1</m:t>
                              </m:r>
                            </m:e>
                          </m:d>
                        </m:e>
                      </m:d>
                    </m:oMath>
                  </m:oMathPara>
                </a14:m>
                <a:endParaRPr lang="es-ES_tradnl" sz="2400" b="1" dirty="0">
                  <a:solidFill>
                    <a:schemeClr val="accent6">
                      <a:lumMod val="60000"/>
                      <a:lumOff val="40000"/>
                    </a:schemeClr>
                  </a:solidFill>
                </a:endParaRPr>
              </a:p>
              <a:p>
                <a:r>
                  <a:rPr lang="es-ES_tradnl" sz="1400" dirty="0">
                    <a:solidFill>
                      <a:schemeClr val="bg1"/>
                    </a:solidFill>
                  </a:rPr>
                  <a:t>D</a:t>
                </a:r>
                <a:endParaRPr lang="es-ES_tradnl" sz="2400" dirty="0"/>
              </a:p>
              <a:p>
                <a:pPr marL="0" indent="0">
                  <a:buNone/>
                </a:pPr>
                <a:r>
                  <a:rPr lang="es-ES_tradnl" sz="2400" dirty="0"/>
                  <a:t>Esto nos dice que el valor actual</a:t>
                </a:r>
                <a14:m>
                  <m:oMath xmlns:m="http://schemas.openxmlformats.org/officeDocument/2006/math">
                    <m:r>
                      <a:rPr lang="es-ES_tradnl" sz="2400" b="0" i="0" noProof="0" smtClean="0">
                        <a:solidFill>
                          <a:schemeClr val="accent1"/>
                        </a:solidFill>
                        <a:latin typeface="Cambria Math" panose="02040503050406030204" pitchFamily="18" charset="0"/>
                      </a:rPr>
                      <m:t> </m:t>
                    </m:r>
                    <m:r>
                      <a:rPr lang="es-ES_tradnl" sz="2400" b="1" i="1" noProof="0" smtClean="0">
                        <a:solidFill>
                          <a:schemeClr val="accent1"/>
                        </a:solidFill>
                        <a:latin typeface="Cambria Math" panose="02040503050406030204" pitchFamily="18" charset="0"/>
                      </a:rPr>
                      <m:t>𝑽</m:t>
                    </m:r>
                    <m:d>
                      <m:dPr>
                        <m:ctrlPr>
                          <a:rPr lang="es-ES_tradnl" sz="2400" b="1" i="1" noProof="0" smtClean="0">
                            <a:solidFill>
                              <a:schemeClr val="accent1"/>
                            </a:solidFill>
                            <a:latin typeface="Cambria Math" panose="02040503050406030204" pitchFamily="18" charset="0"/>
                          </a:rPr>
                        </m:ctrlPr>
                      </m:dPr>
                      <m:e>
                        <m:r>
                          <m:rPr>
                            <m:nor/>
                          </m:rPr>
                          <a:rPr lang="es-ES_tradnl" sz="2400" b="1" noProof="0">
                            <a:solidFill>
                              <a:schemeClr val="accent1"/>
                            </a:solidFill>
                          </a:rPr>
                          <m:t>s</m:t>
                        </m:r>
                        <m:r>
                          <m:rPr>
                            <m:nor/>
                          </m:rPr>
                          <a:rPr lang="es-ES_tradnl" sz="2400" b="1" baseline="-25000" noProof="0">
                            <a:solidFill>
                              <a:schemeClr val="accent1"/>
                            </a:solidFill>
                          </a:rPr>
                          <m:t>t</m:t>
                        </m:r>
                      </m:e>
                    </m:d>
                  </m:oMath>
                </a14:m>
                <a:r>
                  <a:rPr lang="es-ES_tradnl" sz="2400" b="1" noProof="0" dirty="0">
                    <a:solidFill>
                      <a:schemeClr val="accent1"/>
                    </a:solidFill>
                  </a:rPr>
                  <a:t> </a:t>
                </a:r>
                <a:r>
                  <a:rPr lang="es-ES_tradnl" sz="2400" dirty="0"/>
                  <a:t>es la recompensa inmediata </a:t>
                </a:r>
                <a14:m>
                  <m:oMath xmlns:m="http://schemas.openxmlformats.org/officeDocument/2006/math">
                    <m:sSub>
                      <m:sSubPr>
                        <m:ctrlPr>
                          <a:rPr lang="es-ES_tradnl" sz="2400" b="1" i="1" noProof="0" smtClean="0">
                            <a:solidFill>
                              <a:srgbClr val="00B0F0"/>
                            </a:solidFill>
                            <a:latin typeface="Cambria Math" panose="02040503050406030204" pitchFamily="18" charset="0"/>
                          </a:rPr>
                        </m:ctrlPr>
                      </m:sSubPr>
                      <m:e>
                        <m:r>
                          <a:rPr lang="es-ES_tradnl" sz="2400" b="1" i="1" noProof="0">
                            <a:solidFill>
                              <a:srgbClr val="00B0F0"/>
                            </a:solidFill>
                            <a:latin typeface="Cambria Math" panose="02040503050406030204" pitchFamily="18" charset="0"/>
                          </a:rPr>
                          <m:t>𝒓</m:t>
                        </m:r>
                      </m:e>
                      <m:sub>
                        <m:r>
                          <a:rPr lang="es-ES_tradnl" sz="2400" b="1" i="1" noProof="0" smtClean="0">
                            <a:solidFill>
                              <a:srgbClr val="00B0F0"/>
                            </a:solidFill>
                            <a:latin typeface="Cambria Math" panose="02040503050406030204" pitchFamily="18" charset="0"/>
                          </a:rPr>
                          <m:t>𝒕</m:t>
                        </m:r>
                      </m:sub>
                    </m:sSub>
                    <m:r>
                      <a:rPr lang="es-ES_tradnl" sz="2400" b="1" i="1" noProof="0" smtClean="0">
                        <a:solidFill>
                          <a:srgbClr val="00B0F0"/>
                        </a:solidFill>
                        <a:latin typeface="Cambria Math" panose="02040503050406030204" pitchFamily="18" charset="0"/>
                      </a:rPr>
                      <m:t> </m:t>
                    </m:r>
                  </m:oMath>
                </a14:m>
                <a:r>
                  <a:rPr lang="es-ES_tradnl" sz="2400" dirty="0"/>
                  <a:t>más el valor esperado descontado del siguiente estado </a:t>
                </a:r>
                <a14:m>
                  <m:oMath xmlns:m="http://schemas.openxmlformats.org/officeDocument/2006/math">
                    <m:r>
                      <a:rPr lang="es-ES_tradnl" sz="2400" b="1" i="1">
                        <a:solidFill>
                          <a:srgbClr val="FF00FF"/>
                        </a:solidFill>
                        <a:latin typeface="Cambria Math" panose="02040503050406030204" pitchFamily="18" charset="0"/>
                        <a:ea typeface="Cambria Math" panose="02040503050406030204" pitchFamily="18" charset="0"/>
                      </a:rPr>
                      <m:t>𝜸</m:t>
                    </m:r>
                    <m:r>
                      <a:rPr lang="es-ES_tradnl" sz="2400" b="1" i="1">
                        <a:solidFill>
                          <a:schemeClr val="accent4"/>
                        </a:solidFill>
                        <a:latin typeface="Cambria Math" panose="02040503050406030204" pitchFamily="18" charset="0"/>
                      </a:rPr>
                      <m:t>𝑽</m:t>
                    </m:r>
                    <m:d>
                      <m:dPr>
                        <m:ctrlPr>
                          <a:rPr lang="es-ES_tradnl" sz="2400" b="1" i="1">
                            <a:solidFill>
                              <a:schemeClr val="accent4"/>
                            </a:solidFill>
                            <a:latin typeface="Cambria Math" panose="02040503050406030204" pitchFamily="18" charset="0"/>
                          </a:rPr>
                        </m:ctrlPr>
                      </m:dPr>
                      <m:e>
                        <m:r>
                          <m:rPr>
                            <m:nor/>
                          </m:rPr>
                          <a:rPr lang="es-ES_tradnl" sz="2400" b="1">
                            <a:solidFill>
                              <a:schemeClr val="accent4"/>
                            </a:solidFill>
                          </a:rPr>
                          <m:t>s</m:t>
                        </m:r>
                        <m:r>
                          <m:rPr>
                            <m:nor/>
                          </m:rPr>
                          <a:rPr lang="es-ES_tradnl" sz="2400" b="1" baseline="-25000">
                            <a:solidFill>
                              <a:schemeClr val="accent4"/>
                            </a:solidFill>
                          </a:rPr>
                          <m:t>t</m:t>
                        </m:r>
                        <m:r>
                          <m:rPr>
                            <m:nor/>
                          </m:rPr>
                          <a:rPr lang="es-ES_tradnl" sz="2400" b="1" baseline="-25000">
                            <a:solidFill>
                              <a:schemeClr val="accent4"/>
                            </a:solidFill>
                          </a:rPr>
                          <m:t>+1</m:t>
                        </m:r>
                      </m:e>
                    </m:d>
                    <m:r>
                      <a:rPr lang="es-ES_tradnl" sz="2400" b="1" i="1" baseline="-25000">
                        <a:solidFill>
                          <a:schemeClr val="accent4"/>
                        </a:solidFill>
                        <a:latin typeface="Cambria Math" panose="02040503050406030204" pitchFamily="18" charset="0"/>
                      </a:rPr>
                      <m:t> </m:t>
                    </m:r>
                  </m:oMath>
                </a14:m>
                <a:endParaRPr lang="es-ES_tradnl" sz="2400" dirty="0"/>
              </a:p>
              <a:p>
                <a:pPr marL="0" indent="0">
                  <a:buNone/>
                </a:pPr>
                <a:r>
                  <a:rPr lang="es-ES_tradnl" sz="2400" dirty="0"/>
                  <a:t>👉 </a:t>
                </a:r>
                <a:r>
                  <a:rPr lang="es-ES_tradnl" sz="2400" i="1" dirty="0">
                    <a:solidFill>
                      <a:schemeClr val="accent1"/>
                    </a:solidFill>
                  </a:rPr>
                  <a:t>En lugar de calcular manualmente todas las recompensas futuras, estimamos el valor como: </a:t>
                </a:r>
                <a:r>
                  <a:rPr lang="es-ES_tradnl" sz="2400" b="1" i="1" dirty="0">
                    <a:solidFill>
                      <a:schemeClr val="accent1"/>
                    </a:solidFill>
                  </a:rPr>
                  <a:t>Recompensa inmediata + valor del siguiente estado (con descuento)</a:t>
                </a:r>
                <a:endParaRPr lang="es-ES_tradnl" sz="2400" i="1" dirty="0">
                  <a:solidFill>
                    <a:schemeClr val="accent1"/>
                  </a:solidFill>
                </a:endParaRPr>
              </a:p>
            </p:txBody>
          </p:sp>
        </mc:Choice>
        <mc:Fallback xmlns="">
          <p:sp>
            <p:nvSpPr>
              <p:cNvPr id="4" name="Content Placeholder 3">
                <a:extLst>
                  <a:ext uri="{FF2B5EF4-FFF2-40B4-BE49-F238E27FC236}">
                    <a16:creationId xmlns:a16="http://schemas.microsoft.com/office/drawing/2014/main" id="{2CDF3670-D15E-0F91-0B00-E401687D6673}"/>
                  </a:ext>
                </a:extLst>
              </p:cNvPr>
              <p:cNvSpPr>
                <a:spLocks noGrp="1" noRot="1" noChangeAspect="1" noMove="1" noResize="1" noEditPoints="1" noAdjustHandles="1" noChangeArrowheads="1" noChangeShapeType="1" noTextEdit="1"/>
              </p:cNvSpPr>
              <p:nvPr>
                <p:ph idx="1"/>
              </p:nvPr>
            </p:nvSpPr>
            <p:spPr>
              <a:xfrm>
                <a:off x="700635" y="1748119"/>
                <a:ext cx="10691265" cy="4336994"/>
              </a:xfrm>
              <a:blipFill>
                <a:blip r:embed="rId3"/>
                <a:stretch>
                  <a:fillRect l="-949" t="-875" r="-1068" b="-292"/>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5B4BCA4B-BF8D-EDC6-5B7B-02A3A6763B39}"/>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293825889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Estrategias de aprendizaje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266608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Estrategias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87979"/>
            <a:ext cx="10691265" cy="4297134"/>
          </a:xfrm>
        </p:spPr>
        <p:txBody>
          <a:bodyPr>
            <a:normAutofit/>
          </a:bodyPr>
          <a:lstStyle/>
          <a:p>
            <a:pPr marL="0" indent="0">
              <a:buNone/>
            </a:pPr>
            <a:r>
              <a:rPr lang="es-ES_tradnl" sz="2400" dirty="0"/>
              <a:t>El agente aprende interactuando con el entorno. A partir de la experiencia y las recompensas recibidas, </a:t>
            </a:r>
            <a:r>
              <a:rPr lang="es-ES_tradnl" sz="2400" b="1" dirty="0">
                <a:solidFill>
                  <a:schemeClr val="accent4"/>
                </a:solidFill>
              </a:rPr>
              <a:t>actualiza su función de valor o su política</a:t>
            </a:r>
            <a:r>
              <a:rPr lang="es-ES_tradnl" sz="2400" dirty="0"/>
              <a:t>.</a:t>
            </a:r>
          </a:p>
          <a:p>
            <a:pPr marL="0" indent="0">
              <a:buNone/>
            </a:pPr>
            <a:r>
              <a:rPr lang="es-ES_tradnl" sz="2400" dirty="0"/>
              <a:t>Las dos estrategias más comunes son:</a:t>
            </a:r>
          </a:p>
          <a:p>
            <a:r>
              <a:rPr lang="es-ES_tradnl" sz="2400" b="1" dirty="0">
                <a:solidFill>
                  <a:schemeClr val="accent3"/>
                </a:solidFill>
              </a:rPr>
              <a:t>Aprendizaje por diferencia temporal (TD)</a:t>
            </a:r>
            <a:r>
              <a:rPr lang="es-ES_tradnl" sz="2400" dirty="0">
                <a:solidFill>
                  <a:schemeClr val="accent3"/>
                </a:solidFill>
              </a:rPr>
              <a:t>: </a:t>
            </a:r>
            <a:r>
              <a:rPr lang="es-ES_tradnl" sz="2400" dirty="0"/>
              <a:t>aprende con cada transición de estado.</a:t>
            </a:r>
            <a:endParaRPr lang="es-ES_tradnl" sz="2400" b="1" dirty="0">
              <a:solidFill>
                <a:schemeClr val="accent6"/>
              </a:solidFill>
            </a:endParaRPr>
          </a:p>
          <a:p>
            <a:r>
              <a:rPr lang="es-ES_tradnl" sz="2400" b="1" dirty="0">
                <a:solidFill>
                  <a:schemeClr val="accent6"/>
                </a:solidFill>
              </a:rPr>
              <a:t>Monte Carlo</a:t>
            </a:r>
            <a:r>
              <a:rPr lang="es-ES_tradnl" sz="2400" dirty="0">
                <a:solidFill>
                  <a:schemeClr val="accent6"/>
                </a:solidFill>
              </a:rPr>
              <a:t>: </a:t>
            </a:r>
            <a:r>
              <a:rPr lang="es-ES_tradnl" sz="2400" dirty="0"/>
              <a:t>aprende usando la experiencia completa de un episodio antes de actualizar.</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343191252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13A33D-BCFC-ECDE-82FE-B10A39ACDF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7A8899-8840-3999-8FEA-3069BC7DF095}"/>
              </a:ext>
            </a:extLst>
          </p:cNvPr>
          <p:cNvSpPr>
            <a:spLocks noGrp="1"/>
          </p:cNvSpPr>
          <p:nvPr>
            <p:ph type="title"/>
          </p:nvPr>
        </p:nvSpPr>
        <p:spPr>
          <a:xfrm>
            <a:off x="700635" y="922096"/>
            <a:ext cx="10691265" cy="928552"/>
          </a:xfrm>
        </p:spPr>
        <p:txBody>
          <a:bodyPr/>
          <a:lstStyle/>
          <a:p>
            <a:r>
              <a:rPr lang="es-ES_tradnl" dirty="0"/>
              <a:t>Estrategias de aprendizaje</a:t>
            </a:r>
          </a:p>
        </p:txBody>
      </p:sp>
      <p:sp>
        <p:nvSpPr>
          <p:cNvPr id="5" name="Footer Placeholder 4">
            <a:extLst>
              <a:ext uri="{FF2B5EF4-FFF2-40B4-BE49-F238E27FC236}">
                <a16:creationId xmlns:a16="http://schemas.microsoft.com/office/drawing/2014/main" id="{B705D674-99AA-58E8-74C2-4987BFB5EE53}"/>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7A8F51DD-875B-EAC5-29F9-E93A9B59753D}"/>
                  </a:ext>
                </a:extLst>
              </p:cNvPr>
              <p:cNvSpPr>
                <a:spLocks noGrp="1"/>
              </p:cNvSpPr>
              <p:nvPr>
                <p:ph idx="1"/>
              </p:nvPr>
            </p:nvSpPr>
            <p:spPr>
              <a:xfrm>
                <a:off x="700635" y="2124635"/>
                <a:ext cx="10691265" cy="3960478"/>
              </a:xfrm>
            </p:spPr>
            <p:txBody>
              <a:bodyPr>
                <a:normAutofit/>
              </a:bodyPr>
              <a:lstStyle/>
              <a:p>
                <a:pPr marL="0" indent="0">
                  <a:buNone/>
                </a:pPr>
                <a:r>
                  <a:rPr lang="es-ES_tradnl" dirty="0"/>
                  <a:t>En TD, el agente espera una transición al siguiente estado para actualizar el valor </a:t>
                </a:r>
                <a:r>
                  <a:rPr lang="es-ES_tradnl" dirty="0">
                    <a:solidFill>
                      <a:schemeClr val="accent1"/>
                    </a:solidFill>
                  </a:rPr>
                  <a:t>V(</a:t>
                </a:r>
                <a:r>
                  <a:rPr lang="es-ES_tradnl" dirty="0" err="1">
                    <a:solidFill>
                      <a:schemeClr val="accent1"/>
                    </a:solidFill>
                  </a:rPr>
                  <a:t>s</a:t>
                </a:r>
                <a:r>
                  <a:rPr lang="es-ES_tradnl" baseline="-25000" dirty="0" err="1">
                    <a:solidFill>
                      <a:schemeClr val="accent1"/>
                    </a:solidFill>
                  </a:rPr>
                  <a:t>t</a:t>
                </a:r>
                <a:r>
                  <a:rPr lang="es-ES_tradnl" dirty="0">
                    <a:solidFill>
                      <a:schemeClr val="accent1"/>
                    </a:solidFill>
                  </a:rPr>
                  <a:t>)</a:t>
                </a:r>
                <a:r>
                  <a:rPr lang="es-ES_tradnl" dirty="0"/>
                  <a:t>, usando la recompensa </a:t>
                </a:r>
                <a:r>
                  <a:rPr lang="es-ES_tradnl" dirty="0" err="1">
                    <a:solidFill>
                      <a:schemeClr val="accent3"/>
                    </a:solidFill>
                  </a:rPr>
                  <a:t>r</a:t>
                </a:r>
                <a:r>
                  <a:rPr lang="es-ES_tradnl" baseline="-25000" dirty="0" err="1">
                    <a:solidFill>
                      <a:schemeClr val="accent3"/>
                    </a:solidFill>
                  </a:rPr>
                  <a:t>t</a:t>
                </a:r>
                <a:r>
                  <a:rPr lang="es-ES_tradnl" baseline="-25000" dirty="0">
                    <a:solidFill>
                      <a:schemeClr val="accent3"/>
                    </a:solidFill>
                  </a:rPr>
                  <a:t> </a:t>
                </a:r>
                <a:r>
                  <a:rPr lang="es-ES_tradnl" dirty="0"/>
                  <a:t>y el valor del siguiente estado </a:t>
                </a:r>
                <a14:m>
                  <m:oMath xmlns:m="http://schemas.openxmlformats.org/officeDocument/2006/math">
                    <m:r>
                      <a:rPr lang="en-US" b="0" i="1" smtClean="0">
                        <a:solidFill>
                          <a:schemeClr val="accent4"/>
                        </a:solidFill>
                        <a:latin typeface="Cambria Math" panose="02040503050406030204" pitchFamily="18" charset="0"/>
                        <a:ea typeface="Cambria Math" panose="02040503050406030204" pitchFamily="18" charset="0"/>
                      </a:rPr>
                      <m:t>𝑉</m:t>
                    </m:r>
                    <m:d>
                      <m:dPr>
                        <m:ctrlPr>
                          <a:rPr lang="en-US" b="0" i="1" smtClean="0">
                            <a:solidFill>
                              <a:schemeClr val="accent4"/>
                            </a:solidFill>
                            <a:latin typeface="Cambria Math" panose="02040503050406030204" pitchFamily="18" charset="0"/>
                            <a:ea typeface="Cambria Math" panose="02040503050406030204" pitchFamily="18" charset="0"/>
                          </a:rPr>
                        </m:ctrlPr>
                      </m:dPr>
                      <m:e>
                        <m:sSub>
                          <m:sSubPr>
                            <m:ctrlPr>
                              <a:rPr lang="en-US" b="0" i="1" smtClean="0">
                                <a:solidFill>
                                  <a:schemeClr val="accent4"/>
                                </a:solidFill>
                                <a:latin typeface="Cambria Math" panose="02040503050406030204" pitchFamily="18" charset="0"/>
                                <a:ea typeface="Cambria Math" panose="02040503050406030204" pitchFamily="18" charset="0"/>
                              </a:rPr>
                            </m:ctrlPr>
                          </m:sSubPr>
                          <m:e>
                            <m:r>
                              <a:rPr lang="en-US" b="0" i="1" smtClean="0">
                                <a:solidFill>
                                  <a:schemeClr val="accent4"/>
                                </a:solidFill>
                                <a:latin typeface="Cambria Math" panose="02040503050406030204" pitchFamily="18" charset="0"/>
                                <a:ea typeface="Cambria Math" panose="02040503050406030204" pitchFamily="18" charset="0"/>
                              </a:rPr>
                              <m:t>𝑠</m:t>
                            </m:r>
                          </m:e>
                          <m:sub>
                            <m:r>
                              <a:rPr lang="en-US" b="0" i="1" smtClean="0">
                                <a:solidFill>
                                  <a:schemeClr val="accent4"/>
                                </a:solidFill>
                                <a:latin typeface="Cambria Math" panose="02040503050406030204" pitchFamily="18" charset="0"/>
                                <a:ea typeface="Cambria Math" panose="02040503050406030204" pitchFamily="18" charset="0"/>
                              </a:rPr>
                              <m:t>𝑡</m:t>
                            </m:r>
                            <m:r>
                              <a:rPr lang="en-US" b="0" i="1" smtClean="0">
                                <a:solidFill>
                                  <a:schemeClr val="accent4"/>
                                </a:solidFill>
                                <a:latin typeface="Cambria Math" panose="02040503050406030204" pitchFamily="18" charset="0"/>
                                <a:ea typeface="Cambria Math" panose="02040503050406030204" pitchFamily="18" charset="0"/>
                              </a:rPr>
                              <m:t>+1</m:t>
                            </m:r>
                          </m:sub>
                        </m:sSub>
                      </m:e>
                    </m:d>
                  </m:oMath>
                </a14:m>
                <a:r>
                  <a:rPr lang="es-ES_tradnl" dirty="0"/>
                  <a:t>, como indica la </a:t>
                </a:r>
                <a:r>
                  <a:rPr lang="es-ES_tradnl" i="1" dirty="0">
                    <a:solidFill>
                      <a:schemeClr val="accent6">
                        <a:lumMod val="60000"/>
                        <a:lumOff val="40000"/>
                      </a:schemeClr>
                    </a:solidFill>
                  </a:rPr>
                  <a:t>ecuación de </a:t>
                </a:r>
                <a:r>
                  <a:rPr lang="es-ES_tradnl" i="1" dirty="0" err="1">
                    <a:solidFill>
                      <a:schemeClr val="accent6">
                        <a:lumMod val="60000"/>
                        <a:lumOff val="40000"/>
                      </a:schemeClr>
                    </a:solidFill>
                  </a:rPr>
                  <a:t>Bellman</a:t>
                </a:r>
                <a:r>
                  <a:rPr lang="en-US" dirty="0"/>
                  <a:t>…</a:t>
                </a:r>
                <a:endParaRPr lang="es-ES_tradnl" b="1" dirty="0"/>
              </a:p>
              <a:p>
                <a:pPr marL="0" indent="0">
                  <a:buNone/>
                </a:pPr>
                <a:endParaRPr lang="es-ES_tradnl" dirty="0"/>
              </a:p>
            </p:txBody>
          </p:sp>
        </mc:Choice>
        <mc:Fallback xmlns="">
          <p:sp>
            <p:nvSpPr>
              <p:cNvPr id="4" name="Content Placeholder 3">
                <a:extLst>
                  <a:ext uri="{FF2B5EF4-FFF2-40B4-BE49-F238E27FC236}">
                    <a16:creationId xmlns:a16="http://schemas.microsoft.com/office/drawing/2014/main" id="{7A8F51DD-875B-EAC5-29F9-E93A9B59753D}"/>
                  </a:ext>
                </a:extLst>
              </p:cNvPr>
              <p:cNvSpPr>
                <a:spLocks noGrp="1" noRot="1" noChangeAspect="1" noMove="1" noResize="1" noEditPoints="1" noAdjustHandles="1" noChangeArrowheads="1" noChangeShapeType="1" noTextEdit="1"/>
              </p:cNvSpPr>
              <p:nvPr>
                <p:ph idx="1"/>
              </p:nvPr>
            </p:nvSpPr>
            <p:spPr>
              <a:xfrm>
                <a:off x="700635" y="2124635"/>
                <a:ext cx="10691265" cy="3960478"/>
              </a:xfrm>
              <a:blipFill>
                <a:blip r:embed="rId3"/>
                <a:stretch>
                  <a:fillRect l="-712" t="-639" r="-356"/>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090A1050-716F-21A7-0E11-5D9172672206}"/>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58F4EE70-F8C1-B1E4-A9D8-F1D8458504E6}"/>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Aprendizaje por diferencia temporal (TD)</a:t>
            </a:r>
          </a:p>
        </p:txBody>
      </p:sp>
    </p:spTree>
    <p:extLst>
      <p:ext uri="{BB962C8B-B14F-4D97-AF65-F5344CB8AC3E}">
        <p14:creationId xmlns:p14="http://schemas.microsoft.com/office/powerpoint/2010/main" val="410958008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EE6709-7615-62C6-7149-3EA74CE146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5F5680-1849-8A70-A024-3A223E4F9945}"/>
              </a:ext>
            </a:extLst>
          </p:cNvPr>
          <p:cNvSpPr>
            <a:spLocks noGrp="1"/>
          </p:cNvSpPr>
          <p:nvPr>
            <p:ph type="title"/>
          </p:nvPr>
        </p:nvSpPr>
        <p:spPr>
          <a:xfrm>
            <a:off x="700635" y="922096"/>
            <a:ext cx="10691265" cy="928552"/>
          </a:xfrm>
        </p:spPr>
        <p:txBody>
          <a:bodyPr/>
          <a:lstStyle/>
          <a:p>
            <a:r>
              <a:rPr lang="es-ES_tradnl" dirty="0"/>
              <a:t>Estrategias de aprendizaje</a:t>
            </a:r>
          </a:p>
        </p:txBody>
      </p:sp>
      <p:sp>
        <p:nvSpPr>
          <p:cNvPr id="5" name="Footer Placeholder 4">
            <a:extLst>
              <a:ext uri="{FF2B5EF4-FFF2-40B4-BE49-F238E27FC236}">
                <a16:creationId xmlns:a16="http://schemas.microsoft.com/office/drawing/2014/main" id="{8C40FADF-361C-01EE-D53A-900EC32EF5F0}"/>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BA609040-8401-6A0A-5CF8-87D669CEFBAA}"/>
                  </a:ext>
                </a:extLst>
              </p:cNvPr>
              <p:cNvSpPr>
                <a:spLocks noGrp="1"/>
              </p:cNvSpPr>
              <p:nvPr>
                <p:ph idx="1"/>
              </p:nvPr>
            </p:nvSpPr>
            <p:spPr>
              <a:xfrm>
                <a:off x="700635" y="2124635"/>
                <a:ext cx="10691265" cy="3960478"/>
              </a:xfrm>
            </p:spPr>
            <p:txBody>
              <a:bodyPr>
                <a:normAutofit/>
              </a:bodyPr>
              <a:lstStyle/>
              <a:p>
                <a:pPr marL="0" indent="0">
                  <a:buNone/>
                </a:pPr>
                <a:r>
                  <a:rPr lang="es-ES_tradnl" dirty="0"/>
                  <a:t>En TD, el agente espera una transición al siguiente estado para actualizar el valor </a:t>
                </a:r>
                <a:r>
                  <a:rPr lang="es-ES_tradnl" dirty="0">
                    <a:solidFill>
                      <a:schemeClr val="accent1"/>
                    </a:solidFill>
                  </a:rPr>
                  <a:t>V(</a:t>
                </a:r>
                <a:r>
                  <a:rPr lang="es-ES_tradnl" dirty="0" err="1">
                    <a:solidFill>
                      <a:schemeClr val="accent1"/>
                    </a:solidFill>
                  </a:rPr>
                  <a:t>s</a:t>
                </a:r>
                <a:r>
                  <a:rPr lang="es-ES_tradnl" baseline="-25000" dirty="0" err="1">
                    <a:solidFill>
                      <a:schemeClr val="accent1"/>
                    </a:solidFill>
                  </a:rPr>
                  <a:t>t</a:t>
                </a:r>
                <a:r>
                  <a:rPr lang="es-ES_tradnl" dirty="0">
                    <a:solidFill>
                      <a:schemeClr val="accent1"/>
                    </a:solidFill>
                  </a:rPr>
                  <a:t>)</a:t>
                </a:r>
                <a:r>
                  <a:rPr lang="es-ES_tradnl" dirty="0"/>
                  <a:t>, usando la recompensa </a:t>
                </a:r>
                <a:r>
                  <a:rPr lang="es-ES_tradnl" dirty="0" err="1">
                    <a:solidFill>
                      <a:schemeClr val="accent3"/>
                    </a:solidFill>
                  </a:rPr>
                  <a:t>r</a:t>
                </a:r>
                <a:r>
                  <a:rPr lang="es-ES_tradnl" baseline="-25000" dirty="0" err="1">
                    <a:solidFill>
                      <a:schemeClr val="accent3"/>
                    </a:solidFill>
                  </a:rPr>
                  <a:t>t</a:t>
                </a:r>
                <a:r>
                  <a:rPr lang="es-ES_tradnl" baseline="-25000" dirty="0">
                    <a:solidFill>
                      <a:schemeClr val="accent3"/>
                    </a:solidFill>
                  </a:rPr>
                  <a:t> </a:t>
                </a:r>
                <a:r>
                  <a:rPr lang="es-ES_tradnl" dirty="0"/>
                  <a:t>y el valor del siguiente estado </a:t>
                </a:r>
                <a14:m>
                  <m:oMath xmlns:m="http://schemas.openxmlformats.org/officeDocument/2006/math">
                    <m:r>
                      <a:rPr lang="en-US" b="0" i="1" smtClean="0">
                        <a:solidFill>
                          <a:schemeClr val="accent4"/>
                        </a:solidFill>
                        <a:latin typeface="Cambria Math" panose="02040503050406030204" pitchFamily="18" charset="0"/>
                        <a:ea typeface="Cambria Math" panose="02040503050406030204" pitchFamily="18" charset="0"/>
                      </a:rPr>
                      <m:t>𝑉</m:t>
                    </m:r>
                    <m:d>
                      <m:dPr>
                        <m:ctrlPr>
                          <a:rPr lang="en-US" b="0" i="1" smtClean="0">
                            <a:solidFill>
                              <a:schemeClr val="accent4"/>
                            </a:solidFill>
                            <a:latin typeface="Cambria Math" panose="02040503050406030204" pitchFamily="18" charset="0"/>
                            <a:ea typeface="Cambria Math" panose="02040503050406030204" pitchFamily="18" charset="0"/>
                          </a:rPr>
                        </m:ctrlPr>
                      </m:dPr>
                      <m:e>
                        <m:sSub>
                          <m:sSubPr>
                            <m:ctrlPr>
                              <a:rPr lang="en-US" b="0" i="1" smtClean="0">
                                <a:solidFill>
                                  <a:schemeClr val="accent4"/>
                                </a:solidFill>
                                <a:latin typeface="Cambria Math" panose="02040503050406030204" pitchFamily="18" charset="0"/>
                                <a:ea typeface="Cambria Math" panose="02040503050406030204" pitchFamily="18" charset="0"/>
                              </a:rPr>
                            </m:ctrlPr>
                          </m:sSubPr>
                          <m:e>
                            <m:r>
                              <a:rPr lang="en-US" b="0" i="1" smtClean="0">
                                <a:solidFill>
                                  <a:schemeClr val="accent4"/>
                                </a:solidFill>
                                <a:latin typeface="Cambria Math" panose="02040503050406030204" pitchFamily="18" charset="0"/>
                                <a:ea typeface="Cambria Math" panose="02040503050406030204" pitchFamily="18" charset="0"/>
                              </a:rPr>
                              <m:t>𝑠</m:t>
                            </m:r>
                          </m:e>
                          <m:sub>
                            <m:r>
                              <a:rPr lang="en-US" b="0" i="1" smtClean="0">
                                <a:solidFill>
                                  <a:schemeClr val="accent4"/>
                                </a:solidFill>
                                <a:latin typeface="Cambria Math" panose="02040503050406030204" pitchFamily="18" charset="0"/>
                                <a:ea typeface="Cambria Math" panose="02040503050406030204" pitchFamily="18" charset="0"/>
                              </a:rPr>
                              <m:t>𝑡</m:t>
                            </m:r>
                            <m:r>
                              <a:rPr lang="en-US" b="0" i="1" smtClean="0">
                                <a:solidFill>
                                  <a:schemeClr val="accent4"/>
                                </a:solidFill>
                                <a:latin typeface="Cambria Math" panose="02040503050406030204" pitchFamily="18" charset="0"/>
                                <a:ea typeface="Cambria Math" panose="02040503050406030204" pitchFamily="18" charset="0"/>
                              </a:rPr>
                              <m:t>+1</m:t>
                            </m:r>
                          </m:sub>
                        </m:sSub>
                      </m:e>
                    </m:d>
                  </m:oMath>
                </a14:m>
                <a:r>
                  <a:rPr lang="es-ES_tradnl" dirty="0"/>
                  <a:t>, como indica la </a:t>
                </a:r>
                <a:r>
                  <a:rPr lang="es-ES_tradnl" i="1" dirty="0">
                    <a:solidFill>
                      <a:schemeClr val="accent6">
                        <a:lumMod val="60000"/>
                        <a:lumOff val="40000"/>
                      </a:schemeClr>
                    </a:solidFill>
                  </a:rPr>
                  <a:t>ecuación de </a:t>
                </a:r>
                <a:r>
                  <a:rPr lang="es-ES_tradnl" i="1" dirty="0" err="1">
                    <a:solidFill>
                      <a:schemeClr val="accent6">
                        <a:lumMod val="60000"/>
                        <a:lumOff val="40000"/>
                      </a:schemeClr>
                    </a:solidFill>
                  </a:rPr>
                  <a:t>Bellman</a:t>
                </a:r>
                <a:r>
                  <a:rPr lang="es-ES_tradnl" dirty="0"/>
                  <a:t>…</a:t>
                </a:r>
                <a:endParaRPr lang="es-ES_tradnl" b="1" dirty="0"/>
              </a:p>
              <a:p>
                <a:pPr marL="0" indent="0">
                  <a:buNone/>
                </a:pPr>
                <a:endParaRPr lang="es-ES_tradnl"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𝑉</m:t>
                          </m:r>
                        </m:e>
                        <m:sub>
                          <m:r>
                            <a:rPr lang="en-US" sz="2400" b="0" i="1" smtClean="0">
                              <a:latin typeface="Cambria Math" panose="02040503050406030204" pitchFamily="18" charset="0"/>
                            </a:rPr>
                            <m:t>𝑛𝑒𝑤</m:t>
                          </m:r>
                        </m:sub>
                      </m:sSub>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1"/>
                              </a:solidFill>
                              <a:latin typeface="Cambria Math" panose="02040503050406030204" pitchFamily="18" charset="0"/>
                              <a:ea typeface="Cambria Math" panose="02040503050406030204" pitchFamily="18" charset="0"/>
                            </a:rPr>
                          </m:ctrlPr>
                        </m:sSubPr>
                        <m:e>
                          <m:r>
                            <a:rPr lang="en-US" sz="2400" b="0" i="1" smtClean="0">
                              <a:solidFill>
                                <a:schemeClr val="accent1"/>
                              </a:solidFill>
                              <a:latin typeface="Cambria Math" panose="02040503050406030204" pitchFamily="18" charset="0"/>
                              <a:ea typeface="Cambria Math" panose="02040503050406030204" pitchFamily="18" charset="0"/>
                            </a:rPr>
                            <m:t>𝑉</m:t>
                          </m:r>
                        </m:e>
                        <m:sub>
                          <m:r>
                            <a:rPr lang="en-US" sz="2400" b="0" i="1" smtClean="0">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2"/>
                              </a:solidFill>
                              <a:latin typeface="Cambria Math" panose="02040503050406030204" pitchFamily="18" charset="0"/>
                              <a:ea typeface="Cambria Math" panose="02040503050406030204" pitchFamily="18" charset="0"/>
                            </a:rPr>
                          </m:ctrlPr>
                        </m:sSubPr>
                        <m:e>
                          <m:r>
                            <a:rPr lang="en-US" sz="2400" b="0" i="1" smtClean="0">
                              <a:solidFill>
                                <a:schemeClr val="accent2"/>
                              </a:solidFill>
                              <a:latin typeface="Cambria Math" panose="02040503050406030204" pitchFamily="18" charset="0"/>
                              <a:ea typeface="Cambria Math" panose="02040503050406030204" pitchFamily="18" charset="0"/>
                            </a:rPr>
                            <m:t>𝑟</m:t>
                          </m:r>
                        </m:e>
                        <m:sub>
                          <m:r>
                            <a:rPr lang="en-US" sz="2400" i="1">
                              <a:solidFill>
                                <a:schemeClr val="accent2"/>
                              </a:solidFill>
                              <a:latin typeface="Cambria Math" panose="02040503050406030204" pitchFamily="18" charset="0"/>
                              <a:ea typeface="Cambria Math" panose="02040503050406030204" pitchFamily="18" charset="0"/>
                            </a:rPr>
                            <m:t>𝑡</m:t>
                          </m:r>
                        </m:sub>
                      </m:sSub>
                      <m:r>
                        <a:rPr lang="en-US" sz="2400" b="0" i="1" smtClean="0">
                          <a:latin typeface="Cambria Math" panose="02040503050406030204" pitchFamily="18" charset="0"/>
                          <a:ea typeface="Cambria Math" panose="02040503050406030204" pitchFamily="18" charset="0"/>
                        </a:rPr>
                        <m:t>+</m:t>
                      </m:r>
                      <m:r>
                        <a:rPr lang="en-US" sz="2400" i="1" smtClean="0">
                          <a:solidFill>
                            <a:srgbClr val="FF00FF"/>
                          </a:solidFill>
                          <a:latin typeface="Cambria Math" panose="02040503050406030204" pitchFamily="18" charset="0"/>
                          <a:ea typeface="Cambria Math" panose="02040503050406030204" pitchFamily="18" charset="0"/>
                        </a:rPr>
                        <m:t>𝛾</m:t>
                      </m:r>
                      <m:r>
                        <a:rPr lang="en-US" sz="2400" i="1" smtClean="0">
                          <a:solidFill>
                            <a:schemeClr val="accent4"/>
                          </a:solidFill>
                          <a:latin typeface="Cambria Math" panose="02040503050406030204" pitchFamily="18" charset="0"/>
                        </a:rPr>
                        <m:t>𝑉</m:t>
                      </m:r>
                      <m:d>
                        <m:dPr>
                          <m:ctrlPr>
                            <a:rPr lang="en-US" sz="2400" i="1">
                              <a:solidFill>
                                <a:schemeClr val="accent4"/>
                              </a:solidFill>
                              <a:latin typeface="Cambria Math" panose="02040503050406030204" pitchFamily="18" charset="0"/>
                            </a:rPr>
                          </m:ctrlPr>
                        </m:dPr>
                        <m:e>
                          <m:sSub>
                            <m:sSubPr>
                              <m:ctrlPr>
                                <a:rPr lang="en-US" sz="2400" i="1">
                                  <a:solidFill>
                                    <a:schemeClr val="accent4"/>
                                  </a:solidFill>
                                  <a:latin typeface="Cambria Math" panose="02040503050406030204" pitchFamily="18" charset="0"/>
                                </a:rPr>
                              </m:ctrlPr>
                            </m:sSubPr>
                            <m:e>
                              <m:r>
                                <a:rPr lang="en-US" sz="2400" i="1">
                                  <a:solidFill>
                                    <a:schemeClr val="accent4"/>
                                  </a:solidFill>
                                  <a:latin typeface="Cambria Math" panose="02040503050406030204" pitchFamily="18" charset="0"/>
                                </a:rPr>
                                <m:t>𝑠</m:t>
                              </m:r>
                            </m:e>
                            <m:sub>
                              <m:r>
                                <a:rPr lang="en-US" sz="2400" i="1">
                                  <a:solidFill>
                                    <a:schemeClr val="accent4"/>
                                  </a:solidFill>
                                  <a:latin typeface="Cambria Math" panose="02040503050406030204" pitchFamily="18" charset="0"/>
                                </a:rPr>
                                <m:t>𝑡</m:t>
                              </m:r>
                              <m:r>
                                <a:rPr lang="en-US" sz="2400" b="0" i="1" smtClean="0">
                                  <a:solidFill>
                                    <a:schemeClr val="accent4"/>
                                  </a:solidFill>
                                  <a:latin typeface="Cambria Math" panose="02040503050406030204" pitchFamily="18" charset="0"/>
                                </a:rPr>
                                <m:t>+1</m:t>
                              </m:r>
                            </m:sub>
                          </m:sSub>
                        </m:e>
                      </m:d>
                      <m:r>
                        <a:rPr lang="en-US" sz="2400" b="0" i="1" smtClean="0">
                          <a:latin typeface="Cambria Math" panose="02040503050406030204" pitchFamily="18" charset="0"/>
                        </a:rPr>
                        <m:t>−</m:t>
                      </m:r>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𝑉</m:t>
                          </m:r>
                        </m:e>
                        <m:sub>
                          <m:r>
                            <a:rPr lang="en-US" sz="2400" i="1">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oMath>
                  </m:oMathPara>
                </a14:m>
                <a:endParaRPr lang="es-ES_tradnl" sz="2400" dirty="0"/>
              </a:p>
            </p:txBody>
          </p:sp>
        </mc:Choice>
        <mc:Fallback xmlns="">
          <p:sp>
            <p:nvSpPr>
              <p:cNvPr id="4" name="Content Placeholder 3">
                <a:extLst>
                  <a:ext uri="{FF2B5EF4-FFF2-40B4-BE49-F238E27FC236}">
                    <a16:creationId xmlns:a16="http://schemas.microsoft.com/office/drawing/2014/main" id="{BA609040-8401-6A0A-5CF8-87D669CEFBAA}"/>
                  </a:ext>
                </a:extLst>
              </p:cNvPr>
              <p:cNvSpPr>
                <a:spLocks noGrp="1" noRot="1" noChangeAspect="1" noMove="1" noResize="1" noEditPoints="1" noAdjustHandles="1" noChangeArrowheads="1" noChangeShapeType="1" noTextEdit="1"/>
              </p:cNvSpPr>
              <p:nvPr>
                <p:ph idx="1"/>
              </p:nvPr>
            </p:nvSpPr>
            <p:spPr>
              <a:xfrm>
                <a:off x="700635" y="2124635"/>
                <a:ext cx="10691265" cy="3960478"/>
              </a:xfrm>
              <a:blipFill>
                <a:blip r:embed="rId3"/>
                <a:stretch>
                  <a:fillRect l="-712" t="-639" r="-356"/>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6EE54381-37FC-6C94-EBD2-230B874A828A}"/>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B1334D9A-1295-171A-471A-F61492AEE5CF}"/>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Aprendizaje por diferencia temporal (TD)</a:t>
            </a:r>
          </a:p>
        </p:txBody>
      </p:sp>
    </p:spTree>
    <p:extLst>
      <p:ext uri="{BB962C8B-B14F-4D97-AF65-F5344CB8AC3E}">
        <p14:creationId xmlns:p14="http://schemas.microsoft.com/office/powerpoint/2010/main" val="21226407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E049DA-956A-2E89-AE52-659D90A0ED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CC717C-4971-99DA-0D8C-51ACE783B27E}"/>
              </a:ext>
            </a:extLst>
          </p:cNvPr>
          <p:cNvSpPr>
            <a:spLocks noGrp="1"/>
          </p:cNvSpPr>
          <p:nvPr>
            <p:ph type="title"/>
          </p:nvPr>
        </p:nvSpPr>
        <p:spPr>
          <a:xfrm>
            <a:off x="700635" y="922096"/>
            <a:ext cx="10691265" cy="928552"/>
          </a:xfrm>
        </p:spPr>
        <p:txBody>
          <a:bodyPr/>
          <a:lstStyle/>
          <a:p>
            <a:r>
              <a:rPr lang="es-ES_tradnl" dirty="0"/>
              <a:t>Estrategias de aprendizaje</a:t>
            </a:r>
          </a:p>
        </p:txBody>
      </p:sp>
      <p:sp>
        <p:nvSpPr>
          <p:cNvPr id="5" name="Footer Placeholder 4">
            <a:extLst>
              <a:ext uri="{FF2B5EF4-FFF2-40B4-BE49-F238E27FC236}">
                <a16:creationId xmlns:a16="http://schemas.microsoft.com/office/drawing/2014/main" id="{6878B895-0EEC-4DD7-087D-C6C35557B5CB}"/>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2EF52EA3-5BCF-88DB-A9BD-3496A74A0038}"/>
                  </a:ext>
                </a:extLst>
              </p:cNvPr>
              <p:cNvSpPr>
                <a:spLocks noGrp="1"/>
              </p:cNvSpPr>
              <p:nvPr>
                <p:ph idx="1"/>
              </p:nvPr>
            </p:nvSpPr>
            <p:spPr>
              <a:xfrm>
                <a:off x="700635" y="2124635"/>
                <a:ext cx="10691265" cy="3960478"/>
              </a:xfrm>
            </p:spPr>
            <p:txBody>
              <a:bodyPr>
                <a:normAutofit/>
              </a:bodyPr>
              <a:lstStyle/>
              <a:p>
                <a:pPr marL="0" indent="0">
                  <a:buNone/>
                </a:pPr>
                <a:r>
                  <a:rPr lang="es-ES_tradnl" dirty="0"/>
                  <a:t>En TD, el agente espera una transición al siguiente estado para actualizar el valor </a:t>
                </a:r>
                <a:r>
                  <a:rPr lang="es-ES_tradnl" dirty="0">
                    <a:solidFill>
                      <a:schemeClr val="accent1"/>
                    </a:solidFill>
                  </a:rPr>
                  <a:t>V(</a:t>
                </a:r>
                <a:r>
                  <a:rPr lang="es-ES_tradnl" dirty="0" err="1">
                    <a:solidFill>
                      <a:schemeClr val="accent1"/>
                    </a:solidFill>
                  </a:rPr>
                  <a:t>s</a:t>
                </a:r>
                <a:r>
                  <a:rPr lang="es-ES_tradnl" baseline="-25000" dirty="0" err="1">
                    <a:solidFill>
                      <a:schemeClr val="accent1"/>
                    </a:solidFill>
                  </a:rPr>
                  <a:t>t</a:t>
                </a:r>
                <a:r>
                  <a:rPr lang="es-ES_tradnl" dirty="0">
                    <a:solidFill>
                      <a:schemeClr val="accent1"/>
                    </a:solidFill>
                  </a:rPr>
                  <a:t>)</a:t>
                </a:r>
                <a:r>
                  <a:rPr lang="es-ES_tradnl" dirty="0"/>
                  <a:t>, usando la recompensa </a:t>
                </a:r>
                <a:r>
                  <a:rPr lang="es-ES_tradnl" dirty="0" err="1">
                    <a:solidFill>
                      <a:schemeClr val="accent3"/>
                    </a:solidFill>
                  </a:rPr>
                  <a:t>r</a:t>
                </a:r>
                <a:r>
                  <a:rPr lang="es-ES_tradnl" baseline="-25000" dirty="0" err="1">
                    <a:solidFill>
                      <a:schemeClr val="accent3"/>
                    </a:solidFill>
                  </a:rPr>
                  <a:t>t</a:t>
                </a:r>
                <a:r>
                  <a:rPr lang="es-ES_tradnl" baseline="-25000" dirty="0">
                    <a:solidFill>
                      <a:schemeClr val="accent3"/>
                    </a:solidFill>
                  </a:rPr>
                  <a:t> </a:t>
                </a:r>
                <a:r>
                  <a:rPr lang="es-ES_tradnl" dirty="0"/>
                  <a:t>y el valor del siguiente estado </a:t>
                </a:r>
                <a14:m>
                  <m:oMath xmlns:m="http://schemas.openxmlformats.org/officeDocument/2006/math">
                    <m:r>
                      <a:rPr lang="en-US" i="1">
                        <a:solidFill>
                          <a:schemeClr val="accent4"/>
                        </a:solidFill>
                        <a:latin typeface="Cambria Math" panose="02040503050406030204" pitchFamily="18" charset="0"/>
                        <a:ea typeface="Cambria Math" panose="02040503050406030204" pitchFamily="18" charset="0"/>
                      </a:rPr>
                      <m:t>𝑉</m:t>
                    </m:r>
                    <m:d>
                      <m:dPr>
                        <m:ctrlPr>
                          <a:rPr lang="en-US" i="1">
                            <a:solidFill>
                              <a:schemeClr val="accent4"/>
                            </a:solidFill>
                            <a:latin typeface="Cambria Math" panose="02040503050406030204" pitchFamily="18" charset="0"/>
                            <a:ea typeface="Cambria Math" panose="02040503050406030204" pitchFamily="18" charset="0"/>
                          </a:rPr>
                        </m:ctrlPr>
                      </m:dPr>
                      <m:e>
                        <m:sSub>
                          <m:sSubPr>
                            <m:ctrlPr>
                              <a:rPr lang="en-US" i="1">
                                <a:solidFill>
                                  <a:schemeClr val="accent4"/>
                                </a:solidFill>
                                <a:latin typeface="Cambria Math" panose="02040503050406030204" pitchFamily="18" charset="0"/>
                                <a:ea typeface="Cambria Math" panose="02040503050406030204" pitchFamily="18" charset="0"/>
                              </a:rPr>
                            </m:ctrlPr>
                          </m:sSubPr>
                          <m:e>
                            <m:r>
                              <a:rPr lang="en-US" i="1">
                                <a:solidFill>
                                  <a:schemeClr val="accent4"/>
                                </a:solidFill>
                                <a:latin typeface="Cambria Math" panose="02040503050406030204" pitchFamily="18" charset="0"/>
                                <a:ea typeface="Cambria Math" panose="02040503050406030204" pitchFamily="18" charset="0"/>
                              </a:rPr>
                              <m:t>𝑠</m:t>
                            </m:r>
                          </m:e>
                          <m:sub>
                            <m:r>
                              <a:rPr lang="en-US" i="1">
                                <a:solidFill>
                                  <a:schemeClr val="accent4"/>
                                </a:solidFill>
                                <a:latin typeface="Cambria Math" panose="02040503050406030204" pitchFamily="18" charset="0"/>
                                <a:ea typeface="Cambria Math" panose="02040503050406030204" pitchFamily="18" charset="0"/>
                              </a:rPr>
                              <m:t>𝑡</m:t>
                            </m:r>
                            <m:r>
                              <a:rPr lang="en-US" i="1">
                                <a:solidFill>
                                  <a:schemeClr val="accent4"/>
                                </a:solidFill>
                                <a:latin typeface="Cambria Math" panose="02040503050406030204" pitchFamily="18" charset="0"/>
                                <a:ea typeface="Cambria Math" panose="02040503050406030204" pitchFamily="18" charset="0"/>
                              </a:rPr>
                              <m:t>+1</m:t>
                            </m:r>
                          </m:sub>
                        </m:sSub>
                      </m:e>
                    </m:d>
                  </m:oMath>
                </a14:m>
                <a:r>
                  <a:rPr lang="es-ES_tradnl" dirty="0"/>
                  <a:t>, como indica la </a:t>
                </a:r>
                <a:r>
                  <a:rPr lang="es-ES_tradnl" i="1" dirty="0">
                    <a:solidFill>
                      <a:schemeClr val="accent6">
                        <a:lumMod val="60000"/>
                        <a:lumOff val="40000"/>
                      </a:schemeClr>
                    </a:solidFill>
                  </a:rPr>
                  <a:t>ecuación de </a:t>
                </a:r>
                <a:r>
                  <a:rPr lang="es-ES_tradnl" i="1" dirty="0" err="1">
                    <a:solidFill>
                      <a:schemeClr val="accent6">
                        <a:lumMod val="60000"/>
                        <a:lumOff val="40000"/>
                      </a:schemeClr>
                    </a:solidFill>
                  </a:rPr>
                  <a:t>Bellman</a:t>
                </a:r>
                <a:r>
                  <a:rPr lang="es-ES_tradnl" dirty="0"/>
                  <a:t>…</a:t>
                </a:r>
                <a:endParaRPr lang="es-ES_tradnl" b="1" dirty="0"/>
              </a:p>
              <a:p>
                <a:pPr marL="0" indent="0">
                  <a:buNone/>
                </a:pPr>
                <a:endParaRPr lang="es-ES_tradnl"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𝑉</m:t>
                          </m:r>
                        </m:e>
                        <m:sub>
                          <m:r>
                            <a:rPr lang="en-US" sz="2400" b="0" i="1" smtClean="0">
                              <a:latin typeface="Cambria Math" panose="02040503050406030204" pitchFamily="18" charset="0"/>
                            </a:rPr>
                            <m:t>𝑛𝑒𝑤</m:t>
                          </m:r>
                        </m:sub>
                      </m:sSub>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1"/>
                              </a:solidFill>
                              <a:latin typeface="Cambria Math" panose="02040503050406030204" pitchFamily="18" charset="0"/>
                              <a:ea typeface="Cambria Math" panose="02040503050406030204" pitchFamily="18" charset="0"/>
                            </a:rPr>
                          </m:ctrlPr>
                        </m:sSubPr>
                        <m:e>
                          <m:r>
                            <a:rPr lang="en-US" sz="2400" b="0" i="1" smtClean="0">
                              <a:solidFill>
                                <a:schemeClr val="accent1"/>
                              </a:solidFill>
                              <a:latin typeface="Cambria Math" panose="02040503050406030204" pitchFamily="18" charset="0"/>
                              <a:ea typeface="Cambria Math" panose="02040503050406030204" pitchFamily="18" charset="0"/>
                            </a:rPr>
                            <m:t>𝑉</m:t>
                          </m:r>
                        </m:e>
                        <m:sub>
                          <m:r>
                            <a:rPr lang="en-US" sz="2400" b="0" i="1" smtClean="0">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2"/>
                              </a:solidFill>
                              <a:latin typeface="Cambria Math" panose="02040503050406030204" pitchFamily="18" charset="0"/>
                              <a:ea typeface="Cambria Math" panose="02040503050406030204" pitchFamily="18" charset="0"/>
                            </a:rPr>
                          </m:ctrlPr>
                        </m:sSubPr>
                        <m:e>
                          <m:r>
                            <a:rPr lang="en-US" sz="2400" b="0" i="1" smtClean="0">
                              <a:solidFill>
                                <a:schemeClr val="accent2"/>
                              </a:solidFill>
                              <a:latin typeface="Cambria Math" panose="02040503050406030204" pitchFamily="18" charset="0"/>
                              <a:ea typeface="Cambria Math" panose="02040503050406030204" pitchFamily="18" charset="0"/>
                            </a:rPr>
                            <m:t>𝑟</m:t>
                          </m:r>
                        </m:e>
                        <m:sub>
                          <m:r>
                            <a:rPr lang="en-US" sz="2400" i="1">
                              <a:solidFill>
                                <a:schemeClr val="accent2"/>
                              </a:solidFill>
                              <a:latin typeface="Cambria Math" panose="02040503050406030204" pitchFamily="18" charset="0"/>
                              <a:ea typeface="Cambria Math" panose="02040503050406030204" pitchFamily="18" charset="0"/>
                            </a:rPr>
                            <m:t>𝑡</m:t>
                          </m:r>
                        </m:sub>
                      </m:sSub>
                      <m:r>
                        <a:rPr lang="en-US" sz="2400" b="0" i="1" smtClean="0">
                          <a:latin typeface="Cambria Math" panose="02040503050406030204" pitchFamily="18" charset="0"/>
                          <a:ea typeface="Cambria Math" panose="02040503050406030204" pitchFamily="18" charset="0"/>
                        </a:rPr>
                        <m:t>+</m:t>
                      </m:r>
                      <m:r>
                        <a:rPr lang="en-US" sz="2400" i="1" smtClean="0">
                          <a:solidFill>
                            <a:srgbClr val="FF00FF"/>
                          </a:solidFill>
                          <a:latin typeface="Cambria Math" panose="02040503050406030204" pitchFamily="18" charset="0"/>
                          <a:ea typeface="Cambria Math" panose="02040503050406030204" pitchFamily="18" charset="0"/>
                        </a:rPr>
                        <m:t>𝛾</m:t>
                      </m:r>
                      <m:r>
                        <a:rPr lang="en-US" sz="2400" i="1" smtClean="0">
                          <a:solidFill>
                            <a:schemeClr val="accent4"/>
                          </a:solidFill>
                          <a:latin typeface="Cambria Math" panose="02040503050406030204" pitchFamily="18" charset="0"/>
                        </a:rPr>
                        <m:t>𝑉</m:t>
                      </m:r>
                      <m:d>
                        <m:dPr>
                          <m:ctrlPr>
                            <a:rPr lang="en-US" sz="2400" i="1">
                              <a:solidFill>
                                <a:schemeClr val="accent4"/>
                              </a:solidFill>
                              <a:latin typeface="Cambria Math" panose="02040503050406030204" pitchFamily="18" charset="0"/>
                            </a:rPr>
                          </m:ctrlPr>
                        </m:dPr>
                        <m:e>
                          <m:sSub>
                            <m:sSubPr>
                              <m:ctrlPr>
                                <a:rPr lang="en-US" sz="2400" i="1">
                                  <a:solidFill>
                                    <a:schemeClr val="accent4"/>
                                  </a:solidFill>
                                  <a:latin typeface="Cambria Math" panose="02040503050406030204" pitchFamily="18" charset="0"/>
                                </a:rPr>
                              </m:ctrlPr>
                            </m:sSubPr>
                            <m:e>
                              <m:r>
                                <a:rPr lang="en-US" sz="2400" i="1">
                                  <a:solidFill>
                                    <a:schemeClr val="accent4"/>
                                  </a:solidFill>
                                  <a:latin typeface="Cambria Math" panose="02040503050406030204" pitchFamily="18" charset="0"/>
                                </a:rPr>
                                <m:t>𝑠</m:t>
                              </m:r>
                            </m:e>
                            <m:sub>
                              <m:r>
                                <a:rPr lang="en-US" sz="2400" i="1">
                                  <a:solidFill>
                                    <a:schemeClr val="accent4"/>
                                  </a:solidFill>
                                  <a:latin typeface="Cambria Math" panose="02040503050406030204" pitchFamily="18" charset="0"/>
                                </a:rPr>
                                <m:t>𝑡</m:t>
                              </m:r>
                              <m:r>
                                <a:rPr lang="en-US" sz="2400" b="0" i="1" smtClean="0">
                                  <a:solidFill>
                                    <a:schemeClr val="accent4"/>
                                  </a:solidFill>
                                  <a:latin typeface="Cambria Math" panose="02040503050406030204" pitchFamily="18" charset="0"/>
                                </a:rPr>
                                <m:t>+1</m:t>
                              </m:r>
                            </m:sub>
                          </m:sSub>
                        </m:e>
                      </m:d>
                      <m:r>
                        <a:rPr lang="en-US" sz="2400" b="0" i="1" smtClean="0">
                          <a:latin typeface="Cambria Math" panose="02040503050406030204" pitchFamily="18" charset="0"/>
                        </a:rPr>
                        <m:t>−</m:t>
                      </m:r>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𝑉</m:t>
                          </m:r>
                        </m:e>
                        <m:sub>
                          <m:r>
                            <a:rPr lang="en-US" sz="2400" i="1">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oMath>
                  </m:oMathPara>
                </a14:m>
                <a:endParaRPr lang="es-ES_tradnl" sz="2400" dirty="0"/>
              </a:p>
            </p:txBody>
          </p:sp>
        </mc:Choice>
        <mc:Fallback xmlns="">
          <p:sp>
            <p:nvSpPr>
              <p:cNvPr id="4" name="Content Placeholder 3">
                <a:extLst>
                  <a:ext uri="{FF2B5EF4-FFF2-40B4-BE49-F238E27FC236}">
                    <a16:creationId xmlns:a16="http://schemas.microsoft.com/office/drawing/2014/main" id="{2EF52EA3-5BCF-88DB-A9BD-3496A74A0038}"/>
                  </a:ext>
                </a:extLst>
              </p:cNvPr>
              <p:cNvSpPr>
                <a:spLocks noGrp="1" noRot="1" noChangeAspect="1" noMove="1" noResize="1" noEditPoints="1" noAdjustHandles="1" noChangeArrowheads="1" noChangeShapeType="1" noTextEdit="1"/>
              </p:cNvSpPr>
              <p:nvPr>
                <p:ph idx="1"/>
              </p:nvPr>
            </p:nvSpPr>
            <p:spPr>
              <a:xfrm>
                <a:off x="700635" y="2124635"/>
                <a:ext cx="10691265" cy="3960478"/>
              </a:xfrm>
              <a:blipFill>
                <a:blip r:embed="rId3"/>
                <a:stretch>
                  <a:fillRect l="-712" t="-639" r="-356"/>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8957C056-1E59-EAB2-B5A5-FFE5BBFB85F0}"/>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30810479-7F15-3362-95C3-23BE452BDA2F}"/>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Aprendizaje por diferencia temporal (TD)</a:t>
            </a: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04B20F6C-0CC0-ED0B-CF4F-0EDDF7DB1542}"/>
                  </a:ext>
                </a:extLst>
              </p:cNvPr>
              <p:cNvSpPr txBox="1"/>
              <p:nvPr/>
            </p:nvSpPr>
            <p:spPr>
              <a:xfrm>
                <a:off x="3242702" y="4532479"/>
                <a:ext cx="5706596" cy="400110"/>
              </a:xfrm>
              <a:prstGeom prst="rect">
                <a:avLst/>
              </a:prstGeom>
              <a:noFill/>
            </p:spPr>
            <p:txBody>
              <a:bodyPr wrap="square">
                <a:spAutoFit/>
              </a:bodyPr>
              <a:lstStyle/>
              <a:p>
                <a:pPr marL="0" indent="0" algn="ctr">
                  <a:buNone/>
                </a:pPr>
                <a:r>
                  <a:rPr lang="es-ES_tradnl" sz="2000" b="0" noProof="0" dirty="0">
                    <a:solidFill>
                      <a:schemeClr val="tx1"/>
                    </a:solidFill>
                  </a:rPr>
                  <a:t>Ecuación de </a:t>
                </a:r>
                <a:r>
                  <a:rPr lang="es-ES_tradnl" sz="2000" b="0" noProof="0" dirty="0" err="1">
                    <a:solidFill>
                      <a:schemeClr val="tx1"/>
                    </a:solidFill>
                  </a:rPr>
                  <a:t>Bellman</a:t>
                </a:r>
                <a:r>
                  <a:rPr lang="en-US" sz="2000" b="0" dirty="0">
                    <a:solidFill>
                      <a:schemeClr val="tx1"/>
                    </a:solidFill>
                  </a:rPr>
                  <a:t>: </a:t>
                </a:r>
                <a14:m>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𝑉</m:t>
                        </m:r>
                      </m:e>
                      <m:sub>
                        <m:r>
                          <a:rPr lang="en-US" sz="2000" b="0" i="1" smtClean="0">
                            <a:solidFill>
                              <a:schemeClr val="tx1"/>
                            </a:solidFill>
                            <a:latin typeface="Cambria Math" panose="02040503050406030204" pitchFamily="18" charset="0"/>
                            <a:ea typeface="Cambria Math" panose="02040503050406030204" pitchFamily="18" charset="0"/>
                          </a:rPr>
                          <m:t>𝜋</m:t>
                        </m:r>
                      </m:sub>
                    </m:sSub>
                    <m:d>
                      <m:dPr>
                        <m:ctrlPr>
                          <a:rPr lang="en-US" sz="2000" b="0" i="1" smtClean="0">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e>
                    </m:d>
                    <m:r>
                      <a:rPr lang="en-US" sz="2000" b="0" i="1" smtClean="0">
                        <a:solidFill>
                          <a:schemeClr val="tx1"/>
                        </a:solidFill>
                        <a:latin typeface="Cambria Math" panose="02040503050406030204" pitchFamily="18" charset="0"/>
                      </a:rPr>
                      <m:t>=</m:t>
                    </m:r>
                    <m:sSub>
                      <m:sSubPr>
                        <m:ctrlPr>
                          <a:rPr lang="en-US" sz="2000" i="1">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𝐸</m:t>
                        </m:r>
                      </m:e>
                      <m:sub>
                        <m:r>
                          <a:rPr lang="en-US" sz="2000" i="1">
                            <a:solidFill>
                              <a:schemeClr val="tx1"/>
                            </a:solidFill>
                            <a:latin typeface="Cambria Math" panose="02040503050406030204" pitchFamily="18" charset="0"/>
                            <a:ea typeface="Cambria Math" panose="02040503050406030204" pitchFamily="18" charset="0"/>
                          </a:rPr>
                          <m:t>𝜋</m:t>
                        </m:r>
                      </m:sub>
                    </m:sSub>
                    <m:d>
                      <m:dPr>
                        <m:begChr m:val="["/>
                        <m:endChr m:val="]"/>
                        <m:ctrlPr>
                          <a:rPr lang="en-US" sz="2000" b="0" i="1" smtClean="0">
                            <a:solidFill>
                              <a:schemeClr val="tx1"/>
                            </a:solidFill>
                            <a:latin typeface="Cambria Math" panose="02040503050406030204" pitchFamily="18" charset="0"/>
                            <a:ea typeface="Cambria Math" panose="02040503050406030204" pitchFamily="18" charset="0"/>
                          </a:rPr>
                        </m:ctrlPr>
                      </m:dPr>
                      <m:e>
                        <m:sSub>
                          <m:sSubPr>
                            <m:ctrlPr>
                              <a:rPr lang="es-ES_tradnl" sz="2000" i="1" smtClean="0">
                                <a:solidFill>
                                  <a:schemeClr val="tx1"/>
                                </a:solidFill>
                                <a:latin typeface="Cambria Math" panose="02040503050406030204" pitchFamily="18" charset="0"/>
                              </a:rPr>
                            </m:ctrlPr>
                          </m:sSubPr>
                          <m:e>
                            <m:r>
                              <a:rPr lang="es-ES_tradnl" sz="2000" i="1">
                                <a:solidFill>
                                  <a:schemeClr val="tx1"/>
                                </a:solidFill>
                                <a:latin typeface="Cambria Math" panose="02040503050406030204" pitchFamily="18" charset="0"/>
                              </a:rPr>
                              <m:t>𝑟</m:t>
                            </m:r>
                          </m:e>
                          <m:sub>
                            <m:r>
                              <a:rPr lang="en-US" sz="2000" i="1">
                                <a:solidFill>
                                  <a:schemeClr val="tx1"/>
                                </a:solidFill>
                                <a:latin typeface="Cambria Math" panose="02040503050406030204" pitchFamily="18" charset="0"/>
                              </a:rPr>
                              <m:t>𝑡</m:t>
                            </m:r>
                          </m:sub>
                        </m:sSub>
                        <m:r>
                          <a:rPr lang="en-US" sz="2000" b="0" i="1" smtClean="0">
                            <a:solidFill>
                              <a:schemeClr val="tx1"/>
                            </a:solidFill>
                            <a:latin typeface="Cambria Math" panose="02040503050406030204" pitchFamily="18" charset="0"/>
                            <a:ea typeface="Cambria Math" panose="02040503050406030204" pitchFamily="18" charset="0"/>
                          </a:rPr>
                          <m:t>+</m:t>
                        </m:r>
                        <m:r>
                          <a:rPr lang="en-US" sz="2000" b="0" i="1" smtClean="0">
                            <a:solidFill>
                              <a:schemeClr val="tx1"/>
                            </a:solidFill>
                            <a:latin typeface="Cambria Math" panose="02040503050406030204" pitchFamily="18" charset="0"/>
                            <a:ea typeface="Cambria Math" panose="02040503050406030204" pitchFamily="18" charset="0"/>
                          </a:rPr>
                          <m:t>𝛾</m:t>
                        </m:r>
                        <m:sSub>
                          <m:sSubPr>
                            <m:ctrlPr>
                              <a:rPr lang="en-US" sz="2000" i="1" smtClean="0">
                                <a:solidFill>
                                  <a:schemeClr val="tx1"/>
                                </a:solidFill>
                                <a:latin typeface="Cambria Math" panose="02040503050406030204" pitchFamily="18" charset="0"/>
                              </a:rPr>
                            </m:ctrlPr>
                          </m:sSubPr>
                          <m:e>
                            <m:r>
                              <a:rPr lang="en-US" sz="2000" i="1">
                                <a:solidFill>
                                  <a:schemeClr val="tx1"/>
                                </a:solidFill>
                                <a:latin typeface="Cambria Math" panose="02040503050406030204" pitchFamily="18" charset="0"/>
                              </a:rPr>
                              <m:t>𝑉</m:t>
                            </m:r>
                          </m:e>
                          <m:sub>
                            <m:r>
                              <a:rPr lang="en-US" sz="2000" i="1">
                                <a:solidFill>
                                  <a:schemeClr val="tx1"/>
                                </a:solidFill>
                                <a:latin typeface="Cambria Math" panose="02040503050406030204" pitchFamily="18" charset="0"/>
                                <a:ea typeface="Cambria Math" panose="02040503050406030204" pitchFamily="18" charset="0"/>
                              </a:rPr>
                              <m:t>𝜋</m:t>
                            </m:r>
                          </m:sub>
                        </m:sSub>
                        <m:d>
                          <m:dPr>
                            <m:ctrlPr>
                              <a:rPr lang="en-US" sz="2000" i="1">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r>
                              <m:rPr>
                                <m:nor/>
                              </m:rPr>
                              <a:rPr lang="en-US" sz="2000" b="0" i="0" baseline="-25000" dirty="0" smtClean="0">
                                <a:solidFill>
                                  <a:schemeClr val="tx1"/>
                                </a:solidFill>
                              </a:rPr>
                              <m:t>+1</m:t>
                            </m:r>
                          </m:e>
                        </m:d>
                      </m:e>
                    </m:d>
                  </m:oMath>
                </a14:m>
                <a:endParaRPr lang="es-ES_tradnl" sz="2000" noProof="0" dirty="0">
                  <a:solidFill>
                    <a:schemeClr val="tx1"/>
                  </a:solidFill>
                </a:endParaRPr>
              </a:p>
            </p:txBody>
          </p:sp>
        </mc:Choice>
        <mc:Fallback xmlns="">
          <p:sp>
            <p:nvSpPr>
              <p:cNvPr id="21" name="TextBox 20">
                <a:extLst>
                  <a:ext uri="{FF2B5EF4-FFF2-40B4-BE49-F238E27FC236}">
                    <a16:creationId xmlns:a16="http://schemas.microsoft.com/office/drawing/2014/main" id="{04B20F6C-0CC0-ED0B-CF4F-0EDDF7DB1542}"/>
                  </a:ext>
                </a:extLst>
              </p:cNvPr>
              <p:cNvSpPr txBox="1">
                <a:spLocks noRot="1" noChangeAspect="1" noMove="1" noResize="1" noEditPoints="1" noAdjustHandles="1" noChangeArrowheads="1" noChangeShapeType="1" noTextEdit="1"/>
              </p:cNvSpPr>
              <p:nvPr/>
            </p:nvSpPr>
            <p:spPr>
              <a:xfrm>
                <a:off x="3242702" y="4532479"/>
                <a:ext cx="5706596" cy="400110"/>
              </a:xfrm>
              <a:prstGeom prst="rect">
                <a:avLst/>
              </a:prstGeom>
              <a:blipFill>
                <a:blip r:embed="rId5"/>
                <a:stretch>
                  <a:fillRect t="-9375" b="-25000"/>
                </a:stretch>
              </a:blipFill>
            </p:spPr>
            <p:txBody>
              <a:bodyPr/>
              <a:lstStyle/>
              <a:p>
                <a:r>
                  <a:rPr lang="es-ES_tradnl">
                    <a:noFill/>
                  </a:rPr>
                  <a:t> </a:t>
                </a:r>
              </a:p>
            </p:txBody>
          </p:sp>
        </mc:Fallback>
      </mc:AlternateContent>
    </p:spTree>
    <p:extLst>
      <p:ext uri="{BB962C8B-B14F-4D97-AF65-F5344CB8AC3E}">
        <p14:creationId xmlns:p14="http://schemas.microsoft.com/office/powerpoint/2010/main" val="159826912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8B8E67-E262-C65E-D11D-B285B078B5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6EE697-8489-5532-38DD-50EB0EB35034}"/>
              </a:ext>
            </a:extLst>
          </p:cNvPr>
          <p:cNvSpPr>
            <a:spLocks noGrp="1"/>
          </p:cNvSpPr>
          <p:nvPr>
            <p:ph type="title"/>
          </p:nvPr>
        </p:nvSpPr>
        <p:spPr>
          <a:xfrm>
            <a:off x="700635" y="922096"/>
            <a:ext cx="10691265" cy="928552"/>
          </a:xfrm>
        </p:spPr>
        <p:txBody>
          <a:bodyPr/>
          <a:lstStyle/>
          <a:p>
            <a:r>
              <a:rPr lang="es-ES_tradnl" dirty="0"/>
              <a:t>Estrategias de aprendizaje</a:t>
            </a:r>
          </a:p>
        </p:txBody>
      </p:sp>
      <p:sp>
        <p:nvSpPr>
          <p:cNvPr id="5" name="Footer Placeholder 4">
            <a:extLst>
              <a:ext uri="{FF2B5EF4-FFF2-40B4-BE49-F238E27FC236}">
                <a16:creationId xmlns:a16="http://schemas.microsoft.com/office/drawing/2014/main" id="{79568D27-103A-7E74-1832-8D98616AE74C}"/>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95B21D7F-B7CA-B976-3AE7-0031641602EE}"/>
                  </a:ext>
                </a:extLst>
              </p:cNvPr>
              <p:cNvSpPr>
                <a:spLocks noGrp="1"/>
              </p:cNvSpPr>
              <p:nvPr>
                <p:ph idx="1"/>
              </p:nvPr>
            </p:nvSpPr>
            <p:spPr>
              <a:xfrm>
                <a:off x="700635" y="2124635"/>
                <a:ext cx="10691265" cy="3960478"/>
              </a:xfrm>
            </p:spPr>
            <p:txBody>
              <a:bodyPr>
                <a:normAutofit/>
              </a:bodyPr>
              <a:lstStyle/>
              <a:p>
                <a:pPr marL="0" indent="0">
                  <a:buNone/>
                </a:pPr>
                <a:r>
                  <a:rPr lang="es-ES_tradnl" dirty="0"/>
                  <a:t>En TD, el agente espera una transición al siguiente estado para actualizar el valor </a:t>
                </a:r>
                <a:r>
                  <a:rPr lang="es-ES_tradnl" dirty="0">
                    <a:solidFill>
                      <a:schemeClr val="accent1"/>
                    </a:solidFill>
                  </a:rPr>
                  <a:t>V(</a:t>
                </a:r>
                <a:r>
                  <a:rPr lang="es-ES_tradnl" dirty="0" err="1">
                    <a:solidFill>
                      <a:schemeClr val="accent1"/>
                    </a:solidFill>
                  </a:rPr>
                  <a:t>s</a:t>
                </a:r>
                <a:r>
                  <a:rPr lang="es-ES_tradnl" baseline="-25000" dirty="0" err="1">
                    <a:solidFill>
                      <a:schemeClr val="accent1"/>
                    </a:solidFill>
                  </a:rPr>
                  <a:t>t</a:t>
                </a:r>
                <a:r>
                  <a:rPr lang="es-ES_tradnl" dirty="0">
                    <a:solidFill>
                      <a:schemeClr val="accent1"/>
                    </a:solidFill>
                  </a:rPr>
                  <a:t>)</a:t>
                </a:r>
                <a:r>
                  <a:rPr lang="es-ES_tradnl" dirty="0"/>
                  <a:t>, usando la recompensa </a:t>
                </a:r>
                <a:r>
                  <a:rPr lang="es-ES_tradnl" dirty="0" err="1">
                    <a:solidFill>
                      <a:schemeClr val="accent3"/>
                    </a:solidFill>
                  </a:rPr>
                  <a:t>r</a:t>
                </a:r>
                <a:r>
                  <a:rPr lang="es-ES_tradnl" baseline="-25000" dirty="0" err="1">
                    <a:solidFill>
                      <a:schemeClr val="accent3"/>
                    </a:solidFill>
                  </a:rPr>
                  <a:t>t</a:t>
                </a:r>
                <a:r>
                  <a:rPr lang="es-ES_tradnl" baseline="-25000" dirty="0">
                    <a:solidFill>
                      <a:schemeClr val="accent3"/>
                    </a:solidFill>
                  </a:rPr>
                  <a:t> </a:t>
                </a:r>
                <a:r>
                  <a:rPr lang="es-ES_tradnl" dirty="0"/>
                  <a:t>y el valor del siguiente estado </a:t>
                </a:r>
                <a14:m>
                  <m:oMath xmlns:m="http://schemas.openxmlformats.org/officeDocument/2006/math">
                    <m:r>
                      <a:rPr lang="en-US" i="1">
                        <a:solidFill>
                          <a:schemeClr val="accent4"/>
                        </a:solidFill>
                        <a:latin typeface="Cambria Math" panose="02040503050406030204" pitchFamily="18" charset="0"/>
                        <a:ea typeface="Cambria Math" panose="02040503050406030204" pitchFamily="18" charset="0"/>
                      </a:rPr>
                      <m:t>𝑉</m:t>
                    </m:r>
                    <m:d>
                      <m:dPr>
                        <m:ctrlPr>
                          <a:rPr lang="en-US" i="1">
                            <a:solidFill>
                              <a:schemeClr val="accent4"/>
                            </a:solidFill>
                            <a:latin typeface="Cambria Math" panose="02040503050406030204" pitchFamily="18" charset="0"/>
                            <a:ea typeface="Cambria Math" panose="02040503050406030204" pitchFamily="18" charset="0"/>
                          </a:rPr>
                        </m:ctrlPr>
                      </m:dPr>
                      <m:e>
                        <m:sSub>
                          <m:sSubPr>
                            <m:ctrlPr>
                              <a:rPr lang="en-US" i="1">
                                <a:solidFill>
                                  <a:schemeClr val="accent4"/>
                                </a:solidFill>
                                <a:latin typeface="Cambria Math" panose="02040503050406030204" pitchFamily="18" charset="0"/>
                                <a:ea typeface="Cambria Math" panose="02040503050406030204" pitchFamily="18" charset="0"/>
                              </a:rPr>
                            </m:ctrlPr>
                          </m:sSubPr>
                          <m:e>
                            <m:r>
                              <a:rPr lang="en-US" i="1">
                                <a:solidFill>
                                  <a:schemeClr val="accent4"/>
                                </a:solidFill>
                                <a:latin typeface="Cambria Math" panose="02040503050406030204" pitchFamily="18" charset="0"/>
                                <a:ea typeface="Cambria Math" panose="02040503050406030204" pitchFamily="18" charset="0"/>
                              </a:rPr>
                              <m:t>𝑠</m:t>
                            </m:r>
                          </m:e>
                          <m:sub>
                            <m:r>
                              <a:rPr lang="en-US" i="1">
                                <a:solidFill>
                                  <a:schemeClr val="accent4"/>
                                </a:solidFill>
                                <a:latin typeface="Cambria Math" panose="02040503050406030204" pitchFamily="18" charset="0"/>
                                <a:ea typeface="Cambria Math" panose="02040503050406030204" pitchFamily="18" charset="0"/>
                              </a:rPr>
                              <m:t>𝑡</m:t>
                            </m:r>
                            <m:r>
                              <a:rPr lang="en-US" i="1">
                                <a:solidFill>
                                  <a:schemeClr val="accent4"/>
                                </a:solidFill>
                                <a:latin typeface="Cambria Math" panose="02040503050406030204" pitchFamily="18" charset="0"/>
                                <a:ea typeface="Cambria Math" panose="02040503050406030204" pitchFamily="18" charset="0"/>
                              </a:rPr>
                              <m:t>+1</m:t>
                            </m:r>
                          </m:sub>
                        </m:sSub>
                      </m:e>
                    </m:d>
                  </m:oMath>
                </a14:m>
                <a:r>
                  <a:rPr lang="es-ES_tradnl" dirty="0"/>
                  <a:t>, como indica la </a:t>
                </a:r>
                <a:r>
                  <a:rPr lang="es-ES_tradnl" i="1" dirty="0">
                    <a:solidFill>
                      <a:schemeClr val="accent6">
                        <a:lumMod val="60000"/>
                        <a:lumOff val="40000"/>
                      </a:schemeClr>
                    </a:solidFill>
                  </a:rPr>
                  <a:t>ecuación de </a:t>
                </a:r>
                <a:r>
                  <a:rPr lang="es-ES_tradnl" i="1" dirty="0" err="1">
                    <a:solidFill>
                      <a:schemeClr val="accent6">
                        <a:lumMod val="60000"/>
                        <a:lumOff val="40000"/>
                      </a:schemeClr>
                    </a:solidFill>
                  </a:rPr>
                  <a:t>Bellman</a:t>
                </a:r>
                <a:r>
                  <a:rPr lang="es-ES_tradnl" dirty="0"/>
                  <a:t>…</a:t>
                </a:r>
                <a:endParaRPr lang="es-ES_tradnl" b="1" dirty="0"/>
              </a:p>
              <a:p>
                <a:pPr marL="0" indent="0">
                  <a:buNone/>
                </a:pPr>
                <a:endParaRPr lang="es-ES_tradnl"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𝑉</m:t>
                          </m:r>
                        </m:e>
                        <m:sub>
                          <m:r>
                            <a:rPr lang="en-US" sz="2400" b="0" i="1" smtClean="0">
                              <a:latin typeface="Cambria Math" panose="02040503050406030204" pitchFamily="18" charset="0"/>
                            </a:rPr>
                            <m:t>𝑛𝑒𝑤</m:t>
                          </m:r>
                        </m:sub>
                      </m:sSub>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1"/>
                              </a:solidFill>
                              <a:latin typeface="Cambria Math" panose="02040503050406030204" pitchFamily="18" charset="0"/>
                              <a:ea typeface="Cambria Math" panose="02040503050406030204" pitchFamily="18" charset="0"/>
                            </a:rPr>
                          </m:ctrlPr>
                        </m:sSubPr>
                        <m:e>
                          <m:r>
                            <a:rPr lang="en-US" sz="2400" b="0" i="1" smtClean="0">
                              <a:solidFill>
                                <a:schemeClr val="accent1"/>
                              </a:solidFill>
                              <a:latin typeface="Cambria Math" panose="02040503050406030204" pitchFamily="18" charset="0"/>
                              <a:ea typeface="Cambria Math" panose="02040503050406030204" pitchFamily="18" charset="0"/>
                            </a:rPr>
                            <m:t>𝑉</m:t>
                          </m:r>
                        </m:e>
                        <m:sub>
                          <m:r>
                            <a:rPr lang="en-US" sz="2400" b="0" i="1" smtClean="0">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2"/>
                              </a:solidFill>
                              <a:latin typeface="Cambria Math" panose="02040503050406030204" pitchFamily="18" charset="0"/>
                              <a:ea typeface="Cambria Math" panose="02040503050406030204" pitchFamily="18" charset="0"/>
                            </a:rPr>
                          </m:ctrlPr>
                        </m:sSubPr>
                        <m:e>
                          <m:r>
                            <a:rPr lang="en-US" sz="2400" b="0" i="1" smtClean="0">
                              <a:solidFill>
                                <a:schemeClr val="accent2"/>
                              </a:solidFill>
                              <a:latin typeface="Cambria Math" panose="02040503050406030204" pitchFamily="18" charset="0"/>
                              <a:ea typeface="Cambria Math" panose="02040503050406030204" pitchFamily="18" charset="0"/>
                            </a:rPr>
                            <m:t>𝑟</m:t>
                          </m:r>
                        </m:e>
                        <m:sub>
                          <m:r>
                            <a:rPr lang="en-US" sz="2400" i="1">
                              <a:solidFill>
                                <a:schemeClr val="accent2"/>
                              </a:solidFill>
                              <a:latin typeface="Cambria Math" panose="02040503050406030204" pitchFamily="18" charset="0"/>
                              <a:ea typeface="Cambria Math" panose="02040503050406030204" pitchFamily="18" charset="0"/>
                            </a:rPr>
                            <m:t>𝑡</m:t>
                          </m:r>
                        </m:sub>
                      </m:sSub>
                      <m:r>
                        <a:rPr lang="en-US" sz="2400" b="0" i="1" smtClean="0">
                          <a:latin typeface="Cambria Math" panose="02040503050406030204" pitchFamily="18" charset="0"/>
                          <a:ea typeface="Cambria Math" panose="02040503050406030204" pitchFamily="18" charset="0"/>
                        </a:rPr>
                        <m:t>+</m:t>
                      </m:r>
                      <m:r>
                        <a:rPr lang="en-US" sz="2400" i="1" smtClean="0">
                          <a:solidFill>
                            <a:srgbClr val="FF00FF"/>
                          </a:solidFill>
                          <a:latin typeface="Cambria Math" panose="02040503050406030204" pitchFamily="18" charset="0"/>
                          <a:ea typeface="Cambria Math" panose="02040503050406030204" pitchFamily="18" charset="0"/>
                        </a:rPr>
                        <m:t>𝛾</m:t>
                      </m:r>
                      <m:r>
                        <a:rPr lang="en-US" sz="2400" i="1" smtClean="0">
                          <a:solidFill>
                            <a:schemeClr val="accent4"/>
                          </a:solidFill>
                          <a:latin typeface="Cambria Math" panose="02040503050406030204" pitchFamily="18" charset="0"/>
                        </a:rPr>
                        <m:t>𝑉</m:t>
                      </m:r>
                      <m:d>
                        <m:dPr>
                          <m:ctrlPr>
                            <a:rPr lang="en-US" sz="2400" i="1">
                              <a:solidFill>
                                <a:schemeClr val="accent4"/>
                              </a:solidFill>
                              <a:latin typeface="Cambria Math" panose="02040503050406030204" pitchFamily="18" charset="0"/>
                            </a:rPr>
                          </m:ctrlPr>
                        </m:dPr>
                        <m:e>
                          <m:sSub>
                            <m:sSubPr>
                              <m:ctrlPr>
                                <a:rPr lang="en-US" sz="2400" i="1">
                                  <a:solidFill>
                                    <a:schemeClr val="accent4"/>
                                  </a:solidFill>
                                  <a:latin typeface="Cambria Math" panose="02040503050406030204" pitchFamily="18" charset="0"/>
                                </a:rPr>
                              </m:ctrlPr>
                            </m:sSubPr>
                            <m:e>
                              <m:r>
                                <a:rPr lang="en-US" sz="2400" i="1">
                                  <a:solidFill>
                                    <a:schemeClr val="accent4"/>
                                  </a:solidFill>
                                  <a:latin typeface="Cambria Math" panose="02040503050406030204" pitchFamily="18" charset="0"/>
                                </a:rPr>
                                <m:t>𝑠</m:t>
                              </m:r>
                            </m:e>
                            <m:sub>
                              <m:r>
                                <a:rPr lang="en-US" sz="2400" i="1">
                                  <a:solidFill>
                                    <a:schemeClr val="accent4"/>
                                  </a:solidFill>
                                  <a:latin typeface="Cambria Math" panose="02040503050406030204" pitchFamily="18" charset="0"/>
                                </a:rPr>
                                <m:t>𝑡</m:t>
                              </m:r>
                              <m:r>
                                <a:rPr lang="en-US" sz="2400" b="0" i="1" smtClean="0">
                                  <a:solidFill>
                                    <a:schemeClr val="accent4"/>
                                  </a:solidFill>
                                  <a:latin typeface="Cambria Math" panose="02040503050406030204" pitchFamily="18" charset="0"/>
                                </a:rPr>
                                <m:t>+1</m:t>
                              </m:r>
                            </m:sub>
                          </m:sSub>
                        </m:e>
                      </m:d>
                      <m:r>
                        <a:rPr lang="en-US" sz="2400" b="0" i="1" smtClean="0">
                          <a:latin typeface="Cambria Math" panose="02040503050406030204" pitchFamily="18" charset="0"/>
                        </a:rPr>
                        <m:t>−</m:t>
                      </m:r>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𝑉</m:t>
                          </m:r>
                        </m:e>
                        <m:sub>
                          <m:r>
                            <a:rPr lang="en-US" sz="2400" i="1">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oMath>
                  </m:oMathPara>
                </a14:m>
                <a:endParaRPr lang="es-ES_tradnl" sz="2400" dirty="0"/>
              </a:p>
            </p:txBody>
          </p:sp>
        </mc:Choice>
        <mc:Fallback xmlns="">
          <p:sp>
            <p:nvSpPr>
              <p:cNvPr id="4" name="Content Placeholder 3">
                <a:extLst>
                  <a:ext uri="{FF2B5EF4-FFF2-40B4-BE49-F238E27FC236}">
                    <a16:creationId xmlns:a16="http://schemas.microsoft.com/office/drawing/2014/main" id="{95B21D7F-B7CA-B976-3AE7-0031641602EE}"/>
                  </a:ext>
                </a:extLst>
              </p:cNvPr>
              <p:cNvSpPr>
                <a:spLocks noGrp="1" noRot="1" noChangeAspect="1" noMove="1" noResize="1" noEditPoints="1" noAdjustHandles="1" noChangeArrowheads="1" noChangeShapeType="1" noTextEdit="1"/>
              </p:cNvSpPr>
              <p:nvPr>
                <p:ph idx="1"/>
              </p:nvPr>
            </p:nvSpPr>
            <p:spPr>
              <a:xfrm>
                <a:off x="700635" y="2124635"/>
                <a:ext cx="10691265" cy="3960478"/>
              </a:xfrm>
              <a:blipFill>
                <a:blip r:embed="rId3"/>
                <a:stretch>
                  <a:fillRect l="-712" t="-639" r="-356"/>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78A4F571-7274-1990-80AF-6DC173DB1AA7}"/>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9A2B9149-489F-CD5F-D5BD-FF3363383C07}"/>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Aprendizaje por diferencia temporal (TD)</a:t>
            </a: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1B49B2BD-29AC-61DD-58B9-EC6A326C0C44}"/>
                  </a:ext>
                </a:extLst>
              </p:cNvPr>
              <p:cNvSpPr txBox="1"/>
              <p:nvPr/>
            </p:nvSpPr>
            <p:spPr>
              <a:xfrm>
                <a:off x="3242702" y="4532479"/>
                <a:ext cx="5706596" cy="400110"/>
              </a:xfrm>
              <a:prstGeom prst="rect">
                <a:avLst/>
              </a:prstGeom>
              <a:noFill/>
            </p:spPr>
            <p:txBody>
              <a:bodyPr wrap="square">
                <a:spAutoFit/>
              </a:bodyPr>
              <a:lstStyle/>
              <a:p>
                <a:pPr marL="0" indent="0" algn="ctr">
                  <a:buNone/>
                </a:pPr>
                <a:r>
                  <a:rPr lang="es-ES_tradnl" sz="2000" b="0" noProof="0" dirty="0">
                    <a:solidFill>
                      <a:schemeClr val="tx1"/>
                    </a:solidFill>
                  </a:rPr>
                  <a:t>Ecuación de </a:t>
                </a:r>
                <a:r>
                  <a:rPr lang="es-ES_tradnl" sz="2000" b="0" noProof="0" dirty="0" err="1">
                    <a:solidFill>
                      <a:schemeClr val="tx1"/>
                    </a:solidFill>
                  </a:rPr>
                  <a:t>Bellman</a:t>
                </a:r>
                <a:r>
                  <a:rPr lang="en-US" sz="2000" b="0" dirty="0">
                    <a:solidFill>
                      <a:schemeClr val="tx1"/>
                    </a:solidFill>
                  </a:rPr>
                  <a:t>: </a:t>
                </a:r>
                <a14:m>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𝑉</m:t>
                        </m:r>
                      </m:e>
                      <m:sub>
                        <m:r>
                          <a:rPr lang="en-US" sz="2000" b="0" i="1" smtClean="0">
                            <a:solidFill>
                              <a:schemeClr val="tx1"/>
                            </a:solidFill>
                            <a:latin typeface="Cambria Math" panose="02040503050406030204" pitchFamily="18" charset="0"/>
                            <a:ea typeface="Cambria Math" panose="02040503050406030204" pitchFamily="18" charset="0"/>
                          </a:rPr>
                          <m:t>𝜋</m:t>
                        </m:r>
                      </m:sub>
                    </m:sSub>
                    <m:d>
                      <m:dPr>
                        <m:ctrlPr>
                          <a:rPr lang="en-US" sz="2000" b="0" i="1" smtClean="0">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e>
                    </m:d>
                    <m:r>
                      <a:rPr lang="en-US" sz="2000" b="0" i="1" smtClean="0">
                        <a:solidFill>
                          <a:schemeClr val="tx1"/>
                        </a:solidFill>
                        <a:latin typeface="Cambria Math" panose="02040503050406030204" pitchFamily="18" charset="0"/>
                      </a:rPr>
                      <m:t>=</m:t>
                    </m:r>
                    <m:sSub>
                      <m:sSubPr>
                        <m:ctrlPr>
                          <a:rPr lang="en-US" sz="2000" i="1">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𝐸</m:t>
                        </m:r>
                      </m:e>
                      <m:sub>
                        <m:r>
                          <a:rPr lang="en-US" sz="2000" i="1">
                            <a:solidFill>
                              <a:schemeClr val="tx1"/>
                            </a:solidFill>
                            <a:latin typeface="Cambria Math" panose="02040503050406030204" pitchFamily="18" charset="0"/>
                            <a:ea typeface="Cambria Math" panose="02040503050406030204" pitchFamily="18" charset="0"/>
                          </a:rPr>
                          <m:t>𝜋</m:t>
                        </m:r>
                      </m:sub>
                    </m:sSub>
                    <m:d>
                      <m:dPr>
                        <m:begChr m:val="["/>
                        <m:endChr m:val="]"/>
                        <m:ctrlPr>
                          <a:rPr lang="en-US" sz="2000" b="0" i="1" smtClean="0">
                            <a:solidFill>
                              <a:schemeClr val="tx1"/>
                            </a:solidFill>
                            <a:latin typeface="Cambria Math" panose="02040503050406030204" pitchFamily="18" charset="0"/>
                            <a:ea typeface="Cambria Math" panose="02040503050406030204" pitchFamily="18" charset="0"/>
                          </a:rPr>
                        </m:ctrlPr>
                      </m:dPr>
                      <m:e>
                        <m:sSub>
                          <m:sSubPr>
                            <m:ctrlPr>
                              <a:rPr lang="es-ES_tradnl" sz="2000" i="1" smtClean="0">
                                <a:solidFill>
                                  <a:schemeClr val="tx1"/>
                                </a:solidFill>
                                <a:latin typeface="Cambria Math" panose="02040503050406030204" pitchFamily="18" charset="0"/>
                              </a:rPr>
                            </m:ctrlPr>
                          </m:sSubPr>
                          <m:e>
                            <m:r>
                              <a:rPr lang="es-ES_tradnl" sz="2000" i="1">
                                <a:solidFill>
                                  <a:schemeClr val="tx1"/>
                                </a:solidFill>
                                <a:latin typeface="Cambria Math" panose="02040503050406030204" pitchFamily="18" charset="0"/>
                              </a:rPr>
                              <m:t>𝑟</m:t>
                            </m:r>
                          </m:e>
                          <m:sub>
                            <m:r>
                              <a:rPr lang="en-US" sz="2000" i="1">
                                <a:solidFill>
                                  <a:schemeClr val="tx1"/>
                                </a:solidFill>
                                <a:latin typeface="Cambria Math" panose="02040503050406030204" pitchFamily="18" charset="0"/>
                              </a:rPr>
                              <m:t>𝑡</m:t>
                            </m:r>
                          </m:sub>
                        </m:sSub>
                        <m:r>
                          <a:rPr lang="en-US" sz="2000" b="0" i="1" smtClean="0">
                            <a:solidFill>
                              <a:schemeClr val="tx1"/>
                            </a:solidFill>
                            <a:latin typeface="Cambria Math" panose="02040503050406030204" pitchFamily="18" charset="0"/>
                            <a:ea typeface="Cambria Math" panose="02040503050406030204" pitchFamily="18" charset="0"/>
                          </a:rPr>
                          <m:t>+</m:t>
                        </m:r>
                        <m:r>
                          <a:rPr lang="en-US" sz="2000" b="0" i="1" smtClean="0">
                            <a:solidFill>
                              <a:schemeClr val="tx1"/>
                            </a:solidFill>
                            <a:latin typeface="Cambria Math" panose="02040503050406030204" pitchFamily="18" charset="0"/>
                            <a:ea typeface="Cambria Math" panose="02040503050406030204" pitchFamily="18" charset="0"/>
                          </a:rPr>
                          <m:t>𝛾</m:t>
                        </m:r>
                        <m:sSub>
                          <m:sSubPr>
                            <m:ctrlPr>
                              <a:rPr lang="en-US" sz="2000" i="1" smtClean="0">
                                <a:solidFill>
                                  <a:schemeClr val="tx1"/>
                                </a:solidFill>
                                <a:latin typeface="Cambria Math" panose="02040503050406030204" pitchFamily="18" charset="0"/>
                              </a:rPr>
                            </m:ctrlPr>
                          </m:sSubPr>
                          <m:e>
                            <m:r>
                              <a:rPr lang="en-US" sz="2000" i="1">
                                <a:solidFill>
                                  <a:schemeClr val="tx1"/>
                                </a:solidFill>
                                <a:latin typeface="Cambria Math" panose="02040503050406030204" pitchFamily="18" charset="0"/>
                              </a:rPr>
                              <m:t>𝑉</m:t>
                            </m:r>
                          </m:e>
                          <m:sub>
                            <m:r>
                              <a:rPr lang="en-US" sz="2000" i="1">
                                <a:solidFill>
                                  <a:schemeClr val="tx1"/>
                                </a:solidFill>
                                <a:latin typeface="Cambria Math" panose="02040503050406030204" pitchFamily="18" charset="0"/>
                                <a:ea typeface="Cambria Math" panose="02040503050406030204" pitchFamily="18" charset="0"/>
                              </a:rPr>
                              <m:t>𝜋</m:t>
                            </m:r>
                          </m:sub>
                        </m:sSub>
                        <m:d>
                          <m:dPr>
                            <m:ctrlPr>
                              <a:rPr lang="en-US" sz="2000" i="1">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r>
                              <m:rPr>
                                <m:nor/>
                              </m:rPr>
                              <a:rPr lang="en-US" sz="2000" b="0" i="0" baseline="-25000" dirty="0" smtClean="0">
                                <a:solidFill>
                                  <a:schemeClr val="tx1"/>
                                </a:solidFill>
                              </a:rPr>
                              <m:t>+1</m:t>
                            </m:r>
                          </m:e>
                        </m:d>
                      </m:e>
                    </m:d>
                  </m:oMath>
                </a14:m>
                <a:endParaRPr lang="es-ES_tradnl" sz="2000" noProof="0" dirty="0">
                  <a:solidFill>
                    <a:schemeClr val="tx1"/>
                  </a:solidFill>
                </a:endParaRPr>
              </a:p>
            </p:txBody>
          </p:sp>
        </mc:Choice>
        <mc:Fallback xmlns="">
          <p:sp>
            <p:nvSpPr>
              <p:cNvPr id="21" name="TextBox 20">
                <a:extLst>
                  <a:ext uri="{FF2B5EF4-FFF2-40B4-BE49-F238E27FC236}">
                    <a16:creationId xmlns:a16="http://schemas.microsoft.com/office/drawing/2014/main" id="{1B49B2BD-29AC-61DD-58B9-EC6A326C0C44}"/>
                  </a:ext>
                </a:extLst>
              </p:cNvPr>
              <p:cNvSpPr txBox="1">
                <a:spLocks noRot="1" noChangeAspect="1" noMove="1" noResize="1" noEditPoints="1" noAdjustHandles="1" noChangeArrowheads="1" noChangeShapeType="1" noTextEdit="1"/>
              </p:cNvSpPr>
              <p:nvPr/>
            </p:nvSpPr>
            <p:spPr>
              <a:xfrm>
                <a:off x="3242702" y="4532479"/>
                <a:ext cx="5706596" cy="400110"/>
              </a:xfrm>
              <a:prstGeom prst="rect">
                <a:avLst/>
              </a:prstGeom>
              <a:blipFill>
                <a:blip r:embed="rId5"/>
                <a:stretch>
                  <a:fillRect t="-9375" b="-25000"/>
                </a:stretch>
              </a:blipFill>
            </p:spPr>
            <p:txBody>
              <a:bodyPr/>
              <a:lstStyle/>
              <a:p>
                <a:r>
                  <a:rPr lang="es-ES_tradnl">
                    <a:noFill/>
                  </a:rPr>
                  <a:t> </a:t>
                </a:r>
              </a:p>
            </p:txBody>
          </p:sp>
        </mc:Fallback>
      </mc:AlternateContent>
      <p:sp>
        <p:nvSpPr>
          <p:cNvPr id="24" name="Rounded Rectangle 23">
            <a:extLst>
              <a:ext uri="{FF2B5EF4-FFF2-40B4-BE49-F238E27FC236}">
                <a16:creationId xmlns:a16="http://schemas.microsoft.com/office/drawing/2014/main" id="{26517427-84C6-4E45-05ED-2BFE6B79A5CD}"/>
              </a:ext>
            </a:extLst>
          </p:cNvPr>
          <p:cNvSpPr/>
          <p:nvPr/>
        </p:nvSpPr>
        <p:spPr>
          <a:xfrm>
            <a:off x="7102929" y="4533839"/>
            <a:ext cx="1608364" cy="400110"/>
          </a:xfrm>
          <a:prstGeom prst="roundRect">
            <a:avLst/>
          </a:prstGeom>
          <a:noFill/>
          <a:ln w="5715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26" name="Straight Arrow Connector 25">
            <a:extLst>
              <a:ext uri="{FF2B5EF4-FFF2-40B4-BE49-F238E27FC236}">
                <a16:creationId xmlns:a16="http://schemas.microsoft.com/office/drawing/2014/main" id="{B3874FE6-C455-0D27-CE8D-AAD43F70AA94}"/>
              </a:ext>
            </a:extLst>
          </p:cNvPr>
          <p:cNvCxnSpPr>
            <a:cxnSpLocks/>
          </p:cNvCxnSpPr>
          <p:nvPr/>
        </p:nvCxnSpPr>
        <p:spPr>
          <a:xfrm flipH="1" flipV="1">
            <a:off x="6895457" y="3837821"/>
            <a:ext cx="836122" cy="606124"/>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Rounded Rectangle 29">
            <a:extLst>
              <a:ext uri="{FF2B5EF4-FFF2-40B4-BE49-F238E27FC236}">
                <a16:creationId xmlns:a16="http://schemas.microsoft.com/office/drawing/2014/main" id="{6B43AFC2-FF9D-F967-88C5-943B019900A4}"/>
              </a:ext>
            </a:extLst>
          </p:cNvPr>
          <p:cNvSpPr/>
          <p:nvPr/>
        </p:nvSpPr>
        <p:spPr>
          <a:xfrm>
            <a:off x="5977693" y="3282043"/>
            <a:ext cx="1835528" cy="503852"/>
          </a:xfrm>
          <a:prstGeom prst="roundRect">
            <a:avLst/>
          </a:prstGeom>
          <a:noFill/>
          <a:ln w="5715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41412645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C7953-BDA5-AD41-156D-12D378826A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AD36FD-8E63-93FD-EC1B-CEDF72DBBF5C}"/>
              </a:ext>
            </a:extLst>
          </p:cNvPr>
          <p:cNvSpPr>
            <a:spLocks noGrp="1"/>
          </p:cNvSpPr>
          <p:nvPr>
            <p:ph type="title"/>
          </p:nvPr>
        </p:nvSpPr>
        <p:spPr/>
        <p:txBody>
          <a:bodyPr/>
          <a:lstStyle/>
          <a:p>
            <a:r>
              <a:rPr lang="es-ES_tradnl" dirty="0"/>
              <a:t>aprendizaje por refuerzo</a:t>
            </a:r>
          </a:p>
        </p:txBody>
      </p:sp>
      <p:sp>
        <p:nvSpPr>
          <p:cNvPr id="5" name="Footer Placeholder 4">
            <a:extLst>
              <a:ext uri="{FF2B5EF4-FFF2-40B4-BE49-F238E27FC236}">
                <a16:creationId xmlns:a16="http://schemas.microsoft.com/office/drawing/2014/main" id="{11807282-1B12-BA27-0472-BECA3A1A208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EDCCF3A9-6595-D564-A117-49D3FE165E59}"/>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11" name="Picture 10" descr="A robot in front of fire&#10;&#10;AI-generated content may be incorrect.">
            <a:extLst>
              <a:ext uri="{FF2B5EF4-FFF2-40B4-BE49-F238E27FC236}">
                <a16:creationId xmlns:a16="http://schemas.microsoft.com/office/drawing/2014/main" id="{D78ABB74-DA17-6226-1BC9-91722BA5C78E}"/>
              </a:ext>
            </a:extLst>
          </p:cNvPr>
          <p:cNvPicPr>
            <a:picLocks noChangeAspect="1"/>
          </p:cNvPicPr>
          <p:nvPr/>
        </p:nvPicPr>
        <p:blipFill>
          <a:blip r:embed="rId4"/>
          <a:stretch>
            <a:fillRect/>
          </a:stretch>
        </p:blipFill>
        <p:spPr>
          <a:xfrm>
            <a:off x="6465457" y="1817482"/>
            <a:ext cx="4179776" cy="4179776"/>
          </a:xfrm>
          <a:prstGeom prst="rect">
            <a:avLst/>
          </a:prstGeom>
        </p:spPr>
      </p:pic>
      <p:pic>
        <p:nvPicPr>
          <p:cNvPr id="13" name="Picture 12" descr="A drone flying over a city&#10;&#10;AI-generated content may be incorrect.">
            <a:extLst>
              <a:ext uri="{FF2B5EF4-FFF2-40B4-BE49-F238E27FC236}">
                <a16:creationId xmlns:a16="http://schemas.microsoft.com/office/drawing/2014/main" id="{F290457D-2B35-0C2F-0140-27FF806238BA}"/>
              </a:ext>
            </a:extLst>
          </p:cNvPr>
          <p:cNvPicPr>
            <a:picLocks noChangeAspect="1"/>
          </p:cNvPicPr>
          <p:nvPr/>
        </p:nvPicPr>
        <p:blipFill>
          <a:blip r:embed="rId5"/>
          <a:stretch>
            <a:fillRect/>
          </a:stretch>
        </p:blipFill>
        <p:spPr>
          <a:xfrm>
            <a:off x="1864925" y="1817482"/>
            <a:ext cx="4179776" cy="4179776"/>
          </a:xfrm>
          <a:prstGeom prst="rect">
            <a:avLst/>
          </a:prstGeom>
        </p:spPr>
      </p:pic>
      <p:pic>
        <p:nvPicPr>
          <p:cNvPr id="3" name="Picture 2" descr="Two robots playing a board game&#10;&#10;AI-generated content may be incorrect.">
            <a:extLst>
              <a:ext uri="{FF2B5EF4-FFF2-40B4-BE49-F238E27FC236}">
                <a16:creationId xmlns:a16="http://schemas.microsoft.com/office/drawing/2014/main" id="{91E32615-9CE7-3584-B18B-87281C0C1132}"/>
              </a:ext>
            </a:extLst>
          </p:cNvPr>
          <p:cNvPicPr>
            <a:picLocks noChangeAspect="1"/>
          </p:cNvPicPr>
          <p:nvPr/>
        </p:nvPicPr>
        <p:blipFill>
          <a:blip r:embed="rId6"/>
          <a:stretch>
            <a:fillRect/>
          </a:stretch>
        </p:blipFill>
        <p:spPr>
          <a:xfrm>
            <a:off x="1864924" y="1817481"/>
            <a:ext cx="4179775" cy="4179775"/>
          </a:xfrm>
          <a:prstGeom prst="rect">
            <a:avLst/>
          </a:prstGeom>
        </p:spPr>
      </p:pic>
      <p:pic>
        <p:nvPicPr>
          <p:cNvPr id="4" name="Picture 3" descr="A room with robots and monitors&#10;&#10;AI-generated content may be incorrect.">
            <a:extLst>
              <a:ext uri="{FF2B5EF4-FFF2-40B4-BE49-F238E27FC236}">
                <a16:creationId xmlns:a16="http://schemas.microsoft.com/office/drawing/2014/main" id="{FB31C207-3111-E57A-80EE-3F683533BCE7}"/>
              </a:ext>
            </a:extLst>
          </p:cNvPr>
          <p:cNvPicPr>
            <a:picLocks noChangeAspect="1"/>
          </p:cNvPicPr>
          <p:nvPr/>
        </p:nvPicPr>
        <p:blipFill>
          <a:blip r:embed="rId7"/>
          <a:stretch>
            <a:fillRect/>
          </a:stretch>
        </p:blipFill>
        <p:spPr>
          <a:xfrm>
            <a:off x="6466278" y="1817481"/>
            <a:ext cx="4179775" cy="4179775"/>
          </a:xfrm>
          <a:prstGeom prst="rect">
            <a:avLst/>
          </a:prstGeom>
        </p:spPr>
      </p:pic>
    </p:spTree>
    <p:extLst>
      <p:ext uri="{BB962C8B-B14F-4D97-AF65-F5344CB8AC3E}">
        <p14:creationId xmlns:p14="http://schemas.microsoft.com/office/powerpoint/2010/main" val="170015880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470F6-51EE-868C-D210-9519DACF47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EF0102-8188-17F5-2C09-C2C8C098C1B8}"/>
              </a:ext>
            </a:extLst>
          </p:cNvPr>
          <p:cNvSpPr>
            <a:spLocks noGrp="1"/>
          </p:cNvSpPr>
          <p:nvPr>
            <p:ph type="title"/>
          </p:nvPr>
        </p:nvSpPr>
        <p:spPr>
          <a:xfrm>
            <a:off x="700635" y="922096"/>
            <a:ext cx="10691265" cy="928552"/>
          </a:xfrm>
        </p:spPr>
        <p:txBody>
          <a:bodyPr/>
          <a:lstStyle/>
          <a:p>
            <a:r>
              <a:rPr lang="es-ES_tradnl" dirty="0"/>
              <a:t>Estrategias de aprendizaje</a:t>
            </a:r>
          </a:p>
        </p:txBody>
      </p:sp>
      <p:sp>
        <p:nvSpPr>
          <p:cNvPr id="5" name="Footer Placeholder 4">
            <a:extLst>
              <a:ext uri="{FF2B5EF4-FFF2-40B4-BE49-F238E27FC236}">
                <a16:creationId xmlns:a16="http://schemas.microsoft.com/office/drawing/2014/main" id="{7C73D909-E01F-6DA8-90C5-CAEEDE7193D2}"/>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2C6DBE9B-E717-B63F-C859-344123CD0408}"/>
                  </a:ext>
                </a:extLst>
              </p:cNvPr>
              <p:cNvSpPr>
                <a:spLocks noGrp="1"/>
              </p:cNvSpPr>
              <p:nvPr>
                <p:ph idx="1"/>
              </p:nvPr>
            </p:nvSpPr>
            <p:spPr>
              <a:xfrm>
                <a:off x="700635" y="2124635"/>
                <a:ext cx="10691265" cy="3960478"/>
              </a:xfrm>
            </p:spPr>
            <p:txBody>
              <a:bodyPr>
                <a:normAutofit/>
              </a:bodyPr>
              <a:lstStyle/>
              <a:p>
                <a:pPr marL="0" indent="0">
                  <a:buNone/>
                </a:pPr>
                <a:r>
                  <a:rPr lang="es-ES_tradnl" dirty="0"/>
                  <a:t>En TD, el agente espera una transición al siguiente estado para actualizar el valor </a:t>
                </a:r>
                <a:r>
                  <a:rPr lang="es-ES_tradnl" dirty="0">
                    <a:solidFill>
                      <a:schemeClr val="accent1"/>
                    </a:solidFill>
                  </a:rPr>
                  <a:t>V(</a:t>
                </a:r>
                <a:r>
                  <a:rPr lang="es-ES_tradnl" dirty="0" err="1">
                    <a:solidFill>
                      <a:schemeClr val="accent1"/>
                    </a:solidFill>
                  </a:rPr>
                  <a:t>s</a:t>
                </a:r>
                <a:r>
                  <a:rPr lang="es-ES_tradnl" baseline="-25000" dirty="0" err="1">
                    <a:solidFill>
                      <a:schemeClr val="accent1"/>
                    </a:solidFill>
                  </a:rPr>
                  <a:t>t</a:t>
                </a:r>
                <a:r>
                  <a:rPr lang="es-ES_tradnl" dirty="0">
                    <a:solidFill>
                      <a:schemeClr val="accent1"/>
                    </a:solidFill>
                  </a:rPr>
                  <a:t>)</a:t>
                </a:r>
                <a:r>
                  <a:rPr lang="es-ES_tradnl" dirty="0"/>
                  <a:t>, usando la recompensa </a:t>
                </a:r>
                <a:r>
                  <a:rPr lang="es-ES_tradnl" dirty="0" err="1">
                    <a:solidFill>
                      <a:schemeClr val="accent3"/>
                    </a:solidFill>
                  </a:rPr>
                  <a:t>r</a:t>
                </a:r>
                <a:r>
                  <a:rPr lang="es-ES_tradnl" baseline="-25000" dirty="0" err="1">
                    <a:solidFill>
                      <a:schemeClr val="accent3"/>
                    </a:solidFill>
                  </a:rPr>
                  <a:t>t</a:t>
                </a:r>
                <a:r>
                  <a:rPr lang="es-ES_tradnl" baseline="-25000" dirty="0">
                    <a:solidFill>
                      <a:schemeClr val="accent3"/>
                    </a:solidFill>
                  </a:rPr>
                  <a:t> </a:t>
                </a:r>
                <a:r>
                  <a:rPr lang="es-ES_tradnl" dirty="0"/>
                  <a:t>y el valor del siguiente estado </a:t>
                </a:r>
                <a14:m>
                  <m:oMath xmlns:m="http://schemas.openxmlformats.org/officeDocument/2006/math">
                    <m:r>
                      <a:rPr lang="en-US" i="1">
                        <a:solidFill>
                          <a:schemeClr val="accent4"/>
                        </a:solidFill>
                        <a:latin typeface="Cambria Math" panose="02040503050406030204" pitchFamily="18" charset="0"/>
                        <a:ea typeface="Cambria Math" panose="02040503050406030204" pitchFamily="18" charset="0"/>
                      </a:rPr>
                      <m:t>𝑉</m:t>
                    </m:r>
                    <m:d>
                      <m:dPr>
                        <m:ctrlPr>
                          <a:rPr lang="en-US" i="1">
                            <a:solidFill>
                              <a:schemeClr val="accent4"/>
                            </a:solidFill>
                            <a:latin typeface="Cambria Math" panose="02040503050406030204" pitchFamily="18" charset="0"/>
                            <a:ea typeface="Cambria Math" panose="02040503050406030204" pitchFamily="18" charset="0"/>
                          </a:rPr>
                        </m:ctrlPr>
                      </m:dPr>
                      <m:e>
                        <m:sSub>
                          <m:sSubPr>
                            <m:ctrlPr>
                              <a:rPr lang="en-US" i="1">
                                <a:solidFill>
                                  <a:schemeClr val="accent4"/>
                                </a:solidFill>
                                <a:latin typeface="Cambria Math" panose="02040503050406030204" pitchFamily="18" charset="0"/>
                                <a:ea typeface="Cambria Math" panose="02040503050406030204" pitchFamily="18" charset="0"/>
                              </a:rPr>
                            </m:ctrlPr>
                          </m:sSubPr>
                          <m:e>
                            <m:r>
                              <a:rPr lang="en-US" i="1">
                                <a:solidFill>
                                  <a:schemeClr val="accent4"/>
                                </a:solidFill>
                                <a:latin typeface="Cambria Math" panose="02040503050406030204" pitchFamily="18" charset="0"/>
                                <a:ea typeface="Cambria Math" panose="02040503050406030204" pitchFamily="18" charset="0"/>
                              </a:rPr>
                              <m:t>𝑠</m:t>
                            </m:r>
                          </m:e>
                          <m:sub>
                            <m:r>
                              <a:rPr lang="en-US" i="1">
                                <a:solidFill>
                                  <a:schemeClr val="accent4"/>
                                </a:solidFill>
                                <a:latin typeface="Cambria Math" panose="02040503050406030204" pitchFamily="18" charset="0"/>
                                <a:ea typeface="Cambria Math" panose="02040503050406030204" pitchFamily="18" charset="0"/>
                              </a:rPr>
                              <m:t>𝑡</m:t>
                            </m:r>
                            <m:r>
                              <a:rPr lang="en-US" i="1">
                                <a:solidFill>
                                  <a:schemeClr val="accent4"/>
                                </a:solidFill>
                                <a:latin typeface="Cambria Math" panose="02040503050406030204" pitchFamily="18" charset="0"/>
                                <a:ea typeface="Cambria Math" panose="02040503050406030204" pitchFamily="18" charset="0"/>
                              </a:rPr>
                              <m:t>+1</m:t>
                            </m:r>
                          </m:sub>
                        </m:sSub>
                      </m:e>
                    </m:d>
                  </m:oMath>
                </a14:m>
                <a:r>
                  <a:rPr lang="es-ES_tradnl" dirty="0"/>
                  <a:t>, como indica la </a:t>
                </a:r>
                <a:r>
                  <a:rPr lang="es-ES_tradnl" i="1" dirty="0">
                    <a:solidFill>
                      <a:schemeClr val="accent6">
                        <a:lumMod val="60000"/>
                        <a:lumOff val="40000"/>
                      </a:schemeClr>
                    </a:solidFill>
                  </a:rPr>
                  <a:t>ecuación de </a:t>
                </a:r>
                <a:r>
                  <a:rPr lang="es-ES_tradnl" i="1" dirty="0" err="1">
                    <a:solidFill>
                      <a:schemeClr val="accent6">
                        <a:lumMod val="60000"/>
                        <a:lumOff val="40000"/>
                      </a:schemeClr>
                    </a:solidFill>
                  </a:rPr>
                  <a:t>Bellman</a:t>
                </a:r>
                <a:r>
                  <a:rPr lang="es-ES_tradnl" dirty="0"/>
                  <a:t>…</a:t>
                </a:r>
                <a:endParaRPr lang="es-ES_tradnl" b="1" dirty="0"/>
              </a:p>
              <a:p>
                <a:pPr marL="0" indent="0">
                  <a:buNone/>
                </a:pPr>
                <a:endParaRPr lang="es-ES_tradnl"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𝑉</m:t>
                          </m:r>
                        </m:e>
                        <m:sub>
                          <m:r>
                            <a:rPr lang="en-US" sz="2400" b="0" i="1" smtClean="0">
                              <a:latin typeface="Cambria Math" panose="02040503050406030204" pitchFamily="18" charset="0"/>
                            </a:rPr>
                            <m:t>𝑛𝑒𝑤</m:t>
                          </m:r>
                        </m:sub>
                      </m:sSub>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1"/>
                              </a:solidFill>
                              <a:latin typeface="Cambria Math" panose="02040503050406030204" pitchFamily="18" charset="0"/>
                              <a:ea typeface="Cambria Math" panose="02040503050406030204" pitchFamily="18" charset="0"/>
                            </a:rPr>
                          </m:ctrlPr>
                        </m:sSubPr>
                        <m:e>
                          <m:r>
                            <a:rPr lang="en-US" sz="2400" b="0" i="1" smtClean="0">
                              <a:solidFill>
                                <a:schemeClr val="accent1"/>
                              </a:solidFill>
                              <a:latin typeface="Cambria Math" panose="02040503050406030204" pitchFamily="18" charset="0"/>
                              <a:ea typeface="Cambria Math" panose="02040503050406030204" pitchFamily="18" charset="0"/>
                            </a:rPr>
                            <m:t>𝑉</m:t>
                          </m:r>
                        </m:e>
                        <m:sub>
                          <m:r>
                            <a:rPr lang="en-US" sz="2400" b="0" i="1" smtClean="0">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2"/>
                              </a:solidFill>
                              <a:latin typeface="Cambria Math" panose="02040503050406030204" pitchFamily="18" charset="0"/>
                              <a:ea typeface="Cambria Math" panose="02040503050406030204" pitchFamily="18" charset="0"/>
                            </a:rPr>
                          </m:ctrlPr>
                        </m:sSubPr>
                        <m:e>
                          <m:r>
                            <a:rPr lang="en-US" sz="2400" b="0" i="1" smtClean="0">
                              <a:solidFill>
                                <a:schemeClr val="accent2"/>
                              </a:solidFill>
                              <a:latin typeface="Cambria Math" panose="02040503050406030204" pitchFamily="18" charset="0"/>
                              <a:ea typeface="Cambria Math" panose="02040503050406030204" pitchFamily="18" charset="0"/>
                            </a:rPr>
                            <m:t>𝑟</m:t>
                          </m:r>
                        </m:e>
                        <m:sub>
                          <m:r>
                            <a:rPr lang="en-US" sz="2400" i="1">
                              <a:solidFill>
                                <a:schemeClr val="accent2"/>
                              </a:solidFill>
                              <a:latin typeface="Cambria Math" panose="02040503050406030204" pitchFamily="18" charset="0"/>
                              <a:ea typeface="Cambria Math" panose="02040503050406030204" pitchFamily="18" charset="0"/>
                            </a:rPr>
                            <m:t>𝑡</m:t>
                          </m:r>
                        </m:sub>
                      </m:sSub>
                      <m:r>
                        <a:rPr lang="en-US" sz="2400" b="0" i="1" smtClean="0">
                          <a:latin typeface="Cambria Math" panose="02040503050406030204" pitchFamily="18" charset="0"/>
                          <a:ea typeface="Cambria Math" panose="02040503050406030204" pitchFamily="18" charset="0"/>
                        </a:rPr>
                        <m:t>+</m:t>
                      </m:r>
                      <m:r>
                        <a:rPr lang="en-US" sz="2400" i="1" smtClean="0">
                          <a:solidFill>
                            <a:srgbClr val="FF00FF"/>
                          </a:solidFill>
                          <a:latin typeface="Cambria Math" panose="02040503050406030204" pitchFamily="18" charset="0"/>
                          <a:ea typeface="Cambria Math" panose="02040503050406030204" pitchFamily="18" charset="0"/>
                        </a:rPr>
                        <m:t>𝛾</m:t>
                      </m:r>
                      <m:r>
                        <a:rPr lang="en-US" sz="2400" i="1" smtClean="0">
                          <a:solidFill>
                            <a:schemeClr val="accent4"/>
                          </a:solidFill>
                          <a:latin typeface="Cambria Math" panose="02040503050406030204" pitchFamily="18" charset="0"/>
                        </a:rPr>
                        <m:t>𝑉</m:t>
                      </m:r>
                      <m:d>
                        <m:dPr>
                          <m:ctrlPr>
                            <a:rPr lang="en-US" sz="2400" i="1">
                              <a:solidFill>
                                <a:schemeClr val="accent4"/>
                              </a:solidFill>
                              <a:latin typeface="Cambria Math" panose="02040503050406030204" pitchFamily="18" charset="0"/>
                            </a:rPr>
                          </m:ctrlPr>
                        </m:dPr>
                        <m:e>
                          <m:sSub>
                            <m:sSubPr>
                              <m:ctrlPr>
                                <a:rPr lang="en-US" sz="2400" i="1">
                                  <a:solidFill>
                                    <a:schemeClr val="accent4"/>
                                  </a:solidFill>
                                  <a:latin typeface="Cambria Math" panose="02040503050406030204" pitchFamily="18" charset="0"/>
                                </a:rPr>
                              </m:ctrlPr>
                            </m:sSubPr>
                            <m:e>
                              <m:r>
                                <a:rPr lang="en-US" sz="2400" i="1">
                                  <a:solidFill>
                                    <a:schemeClr val="accent4"/>
                                  </a:solidFill>
                                  <a:latin typeface="Cambria Math" panose="02040503050406030204" pitchFamily="18" charset="0"/>
                                </a:rPr>
                                <m:t>𝑠</m:t>
                              </m:r>
                            </m:e>
                            <m:sub>
                              <m:r>
                                <a:rPr lang="en-US" sz="2400" i="1">
                                  <a:solidFill>
                                    <a:schemeClr val="accent4"/>
                                  </a:solidFill>
                                  <a:latin typeface="Cambria Math" panose="02040503050406030204" pitchFamily="18" charset="0"/>
                                </a:rPr>
                                <m:t>𝑡</m:t>
                              </m:r>
                              <m:r>
                                <a:rPr lang="en-US" sz="2400" b="0" i="1" smtClean="0">
                                  <a:solidFill>
                                    <a:schemeClr val="accent4"/>
                                  </a:solidFill>
                                  <a:latin typeface="Cambria Math" panose="02040503050406030204" pitchFamily="18" charset="0"/>
                                </a:rPr>
                                <m:t>+1</m:t>
                              </m:r>
                            </m:sub>
                          </m:sSub>
                        </m:e>
                      </m:d>
                      <m:r>
                        <a:rPr lang="en-US" sz="2400" b="0" i="1" smtClean="0">
                          <a:latin typeface="Cambria Math" panose="02040503050406030204" pitchFamily="18" charset="0"/>
                        </a:rPr>
                        <m:t>−</m:t>
                      </m:r>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𝑉</m:t>
                          </m:r>
                        </m:e>
                        <m:sub>
                          <m:r>
                            <a:rPr lang="en-US" sz="2400" i="1">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oMath>
                  </m:oMathPara>
                </a14:m>
                <a:endParaRPr lang="es-ES_tradnl" sz="2400" dirty="0"/>
              </a:p>
            </p:txBody>
          </p:sp>
        </mc:Choice>
        <mc:Fallback xmlns="">
          <p:sp>
            <p:nvSpPr>
              <p:cNvPr id="4" name="Content Placeholder 3">
                <a:extLst>
                  <a:ext uri="{FF2B5EF4-FFF2-40B4-BE49-F238E27FC236}">
                    <a16:creationId xmlns:a16="http://schemas.microsoft.com/office/drawing/2014/main" id="{2C6DBE9B-E717-B63F-C859-344123CD0408}"/>
                  </a:ext>
                </a:extLst>
              </p:cNvPr>
              <p:cNvSpPr>
                <a:spLocks noGrp="1" noRot="1" noChangeAspect="1" noMove="1" noResize="1" noEditPoints="1" noAdjustHandles="1" noChangeArrowheads="1" noChangeShapeType="1" noTextEdit="1"/>
              </p:cNvSpPr>
              <p:nvPr>
                <p:ph idx="1"/>
              </p:nvPr>
            </p:nvSpPr>
            <p:spPr>
              <a:xfrm>
                <a:off x="700635" y="2124635"/>
                <a:ext cx="10691265" cy="3960478"/>
              </a:xfrm>
              <a:blipFill>
                <a:blip r:embed="rId3"/>
                <a:stretch>
                  <a:fillRect l="-712" t="-639" r="-356"/>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93F8FD0D-9866-1D97-7E26-BF3447EDE30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CBA9D049-40D2-4929-0953-529CBD2449B8}"/>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Aprendizaje por diferencia temporal (TD)</a:t>
            </a: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2FC3D399-0392-D4DC-6E44-3D1F36BF6992}"/>
                  </a:ext>
                </a:extLst>
              </p:cNvPr>
              <p:cNvSpPr txBox="1"/>
              <p:nvPr/>
            </p:nvSpPr>
            <p:spPr>
              <a:xfrm>
                <a:off x="3242702" y="4532479"/>
                <a:ext cx="5706596" cy="400110"/>
              </a:xfrm>
              <a:prstGeom prst="rect">
                <a:avLst/>
              </a:prstGeom>
              <a:noFill/>
            </p:spPr>
            <p:txBody>
              <a:bodyPr wrap="square">
                <a:spAutoFit/>
              </a:bodyPr>
              <a:lstStyle/>
              <a:p>
                <a:pPr marL="0" indent="0" algn="ctr">
                  <a:buNone/>
                </a:pPr>
                <a:r>
                  <a:rPr lang="es-ES_tradnl" sz="2000" b="0" noProof="0" dirty="0">
                    <a:solidFill>
                      <a:schemeClr val="tx1"/>
                    </a:solidFill>
                  </a:rPr>
                  <a:t>Ecuación de </a:t>
                </a:r>
                <a:r>
                  <a:rPr lang="es-ES_tradnl" sz="2000" b="0" noProof="0" dirty="0" err="1">
                    <a:solidFill>
                      <a:schemeClr val="tx1"/>
                    </a:solidFill>
                  </a:rPr>
                  <a:t>Bellman</a:t>
                </a:r>
                <a:r>
                  <a:rPr lang="en-US" sz="2000" b="0" dirty="0">
                    <a:solidFill>
                      <a:schemeClr val="tx1"/>
                    </a:solidFill>
                  </a:rPr>
                  <a:t>: </a:t>
                </a:r>
                <a14:m>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𝑉</m:t>
                        </m:r>
                      </m:e>
                      <m:sub>
                        <m:r>
                          <a:rPr lang="en-US" sz="2000" b="0" i="1" smtClean="0">
                            <a:solidFill>
                              <a:schemeClr val="tx1"/>
                            </a:solidFill>
                            <a:latin typeface="Cambria Math" panose="02040503050406030204" pitchFamily="18" charset="0"/>
                            <a:ea typeface="Cambria Math" panose="02040503050406030204" pitchFamily="18" charset="0"/>
                          </a:rPr>
                          <m:t>𝜋</m:t>
                        </m:r>
                      </m:sub>
                    </m:sSub>
                    <m:d>
                      <m:dPr>
                        <m:ctrlPr>
                          <a:rPr lang="en-US" sz="2000" b="0" i="1" smtClean="0">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e>
                    </m:d>
                    <m:r>
                      <a:rPr lang="en-US" sz="2000" b="0" i="1" smtClean="0">
                        <a:solidFill>
                          <a:schemeClr val="tx1"/>
                        </a:solidFill>
                        <a:latin typeface="Cambria Math" panose="02040503050406030204" pitchFamily="18" charset="0"/>
                      </a:rPr>
                      <m:t>=</m:t>
                    </m:r>
                    <m:sSub>
                      <m:sSubPr>
                        <m:ctrlPr>
                          <a:rPr lang="en-US" sz="2000" i="1">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𝐸</m:t>
                        </m:r>
                      </m:e>
                      <m:sub>
                        <m:r>
                          <a:rPr lang="en-US" sz="2000" i="1">
                            <a:solidFill>
                              <a:schemeClr val="tx1"/>
                            </a:solidFill>
                            <a:latin typeface="Cambria Math" panose="02040503050406030204" pitchFamily="18" charset="0"/>
                            <a:ea typeface="Cambria Math" panose="02040503050406030204" pitchFamily="18" charset="0"/>
                          </a:rPr>
                          <m:t>𝜋</m:t>
                        </m:r>
                      </m:sub>
                    </m:sSub>
                    <m:d>
                      <m:dPr>
                        <m:begChr m:val="["/>
                        <m:endChr m:val="]"/>
                        <m:ctrlPr>
                          <a:rPr lang="en-US" sz="2000" b="0" i="1" smtClean="0">
                            <a:solidFill>
                              <a:schemeClr val="tx1"/>
                            </a:solidFill>
                            <a:latin typeface="Cambria Math" panose="02040503050406030204" pitchFamily="18" charset="0"/>
                            <a:ea typeface="Cambria Math" panose="02040503050406030204" pitchFamily="18" charset="0"/>
                          </a:rPr>
                        </m:ctrlPr>
                      </m:dPr>
                      <m:e>
                        <m:sSub>
                          <m:sSubPr>
                            <m:ctrlPr>
                              <a:rPr lang="es-ES_tradnl" sz="2000" i="1" smtClean="0">
                                <a:solidFill>
                                  <a:schemeClr val="tx1"/>
                                </a:solidFill>
                                <a:latin typeface="Cambria Math" panose="02040503050406030204" pitchFamily="18" charset="0"/>
                              </a:rPr>
                            </m:ctrlPr>
                          </m:sSubPr>
                          <m:e>
                            <m:r>
                              <a:rPr lang="es-ES_tradnl" sz="2000" i="1">
                                <a:solidFill>
                                  <a:schemeClr val="tx1"/>
                                </a:solidFill>
                                <a:latin typeface="Cambria Math" panose="02040503050406030204" pitchFamily="18" charset="0"/>
                              </a:rPr>
                              <m:t>𝑟</m:t>
                            </m:r>
                          </m:e>
                          <m:sub>
                            <m:r>
                              <a:rPr lang="en-US" sz="2000" i="1">
                                <a:solidFill>
                                  <a:schemeClr val="tx1"/>
                                </a:solidFill>
                                <a:latin typeface="Cambria Math" panose="02040503050406030204" pitchFamily="18" charset="0"/>
                              </a:rPr>
                              <m:t>𝑡</m:t>
                            </m:r>
                          </m:sub>
                        </m:sSub>
                        <m:r>
                          <a:rPr lang="en-US" sz="2000" b="0" i="1" smtClean="0">
                            <a:solidFill>
                              <a:schemeClr val="tx1"/>
                            </a:solidFill>
                            <a:latin typeface="Cambria Math" panose="02040503050406030204" pitchFamily="18" charset="0"/>
                            <a:ea typeface="Cambria Math" panose="02040503050406030204" pitchFamily="18" charset="0"/>
                          </a:rPr>
                          <m:t>+</m:t>
                        </m:r>
                        <m:r>
                          <a:rPr lang="en-US" sz="2000" b="0" i="1" smtClean="0">
                            <a:solidFill>
                              <a:schemeClr val="tx1"/>
                            </a:solidFill>
                            <a:latin typeface="Cambria Math" panose="02040503050406030204" pitchFamily="18" charset="0"/>
                            <a:ea typeface="Cambria Math" panose="02040503050406030204" pitchFamily="18" charset="0"/>
                          </a:rPr>
                          <m:t>𝛾</m:t>
                        </m:r>
                        <m:sSub>
                          <m:sSubPr>
                            <m:ctrlPr>
                              <a:rPr lang="en-US" sz="2000" i="1" smtClean="0">
                                <a:solidFill>
                                  <a:schemeClr val="tx1"/>
                                </a:solidFill>
                                <a:latin typeface="Cambria Math" panose="02040503050406030204" pitchFamily="18" charset="0"/>
                              </a:rPr>
                            </m:ctrlPr>
                          </m:sSubPr>
                          <m:e>
                            <m:r>
                              <a:rPr lang="en-US" sz="2000" i="1">
                                <a:solidFill>
                                  <a:schemeClr val="tx1"/>
                                </a:solidFill>
                                <a:latin typeface="Cambria Math" panose="02040503050406030204" pitchFamily="18" charset="0"/>
                              </a:rPr>
                              <m:t>𝑉</m:t>
                            </m:r>
                          </m:e>
                          <m:sub>
                            <m:r>
                              <a:rPr lang="en-US" sz="2000" i="1">
                                <a:solidFill>
                                  <a:schemeClr val="tx1"/>
                                </a:solidFill>
                                <a:latin typeface="Cambria Math" panose="02040503050406030204" pitchFamily="18" charset="0"/>
                                <a:ea typeface="Cambria Math" panose="02040503050406030204" pitchFamily="18" charset="0"/>
                              </a:rPr>
                              <m:t>𝜋</m:t>
                            </m:r>
                          </m:sub>
                        </m:sSub>
                        <m:d>
                          <m:dPr>
                            <m:ctrlPr>
                              <a:rPr lang="en-US" sz="2000" i="1">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r>
                              <m:rPr>
                                <m:nor/>
                              </m:rPr>
                              <a:rPr lang="en-US" sz="2000" b="0" i="0" baseline="-25000" dirty="0" smtClean="0">
                                <a:solidFill>
                                  <a:schemeClr val="tx1"/>
                                </a:solidFill>
                              </a:rPr>
                              <m:t>+1</m:t>
                            </m:r>
                          </m:e>
                        </m:d>
                      </m:e>
                    </m:d>
                  </m:oMath>
                </a14:m>
                <a:endParaRPr lang="es-ES_tradnl" sz="2000" noProof="0" dirty="0">
                  <a:solidFill>
                    <a:schemeClr val="tx1"/>
                  </a:solidFill>
                </a:endParaRPr>
              </a:p>
            </p:txBody>
          </p:sp>
        </mc:Choice>
        <mc:Fallback xmlns="">
          <p:sp>
            <p:nvSpPr>
              <p:cNvPr id="21" name="TextBox 20">
                <a:extLst>
                  <a:ext uri="{FF2B5EF4-FFF2-40B4-BE49-F238E27FC236}">
                    <a16:creationId xmlns:a16="http://schemas.microsoft.com/office/drawing/2014/main" id="{2FC3D399-0392-D4DC-6E44-3D1F36BF6992}"/>
                  </a:ext>
                </a:extLst>
              </p:cNvPr>
              <p:cNvSpPr txBox="1">
                <a:spLocks noRot="1" noChangeAspect="1" noMove="1" noResize="1" noEditPoints="1" noAdjustHandles="1" noChangeArrowheads="1" noChangeShapeType="1" noTextEdit="1"/>
              </p:cNvSpPr>
              <p:nvPr/>
            </p:nvSpPr>
            <p:spPr>
              <a:xfrm>
                <a:off x="3242702" y="4532479"/>
                <a:ext cx="5706596" cy="400110"/>
              </a:xfrm>
              <a:prstGeom prst="rect">
                <a:avLst/>
              </a:prstGeom>
              <a:blipFill>
                <a:blip r:embed="rId5"/>
                <a:stretch>
                  <a:fillRect t="-9375" b="-25000"/>
                </a:stretch>
              </a:blipFill>
            </p:spPr>
            <p:txBody>
              <a:bodyPr/>
              <a:lstStyle/>
              <a:p>
                <a:r>
                  <a:rPr lang="es-ES_tradnl">
                    <a:noFill/>
                  </a:rPr>
                  <a:t> </a:t>
                </a:r>
              </a:p>
            </p:txBody>
          </p:sp>
        </mc:Fallback>
      </mc:AlternateContent>
      <p:sp>
        <p:nvSpPr>
          <p:cNvPr id="24" name="Rounded Rectangle 23">
            <a:extLst>
              <a:ext uri="{FF2B5EF4-FFF2-40B4-BE49-F238E27FC236}">
                <a16:creationId xmlns:a16="http://schemas.microsoft.com/office/drawing/2014/main" id="{A8D63F7E-86F5-5DE5-F158-57AAFCE7A999}"/>
              </a:ext>
            </a:extLst>
          </p:cNvPr>
          <p:cNvSpPr/>
          <p:nvPr/>
        </p:nvSpPr>
        <p:spPr>
          <a:xfrm>
            <a:off x="7102929" y="4533839"/>
            <a:ext cx="1608364" cy="400110"/>
          </a:xfrm>
          <a:prstGeom prst="roundRect">
            <a:avLst/>
          </a:prstGeom>
          <a:noFill/>
          <a:ln w="5715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26" name="Straight Arrow Connector 25">
            <a:extLst>
              <a:ext uri="{FF2B5EF4-FFF2-40B4-BE49-F238E27FC236}">
                <a16:creationId xmlns:a16="http://schemas.microsoft.com/office/drawing/2014/main" id="{09063D83-CD9A-2861-758C-CA10E8E7A908}"/>
              </a:ext>
            </a:extLst>
          </p:cNvPr>
          <p:cNvCxnSpPr>
            <a:cxnSpLocks/>
          </p:cNvCxnSpPr>
          <p:nvPr/>
        </p:nvCxnSpPr>
        <p:spPr>
          <a:xfrm flipH="1" flipV="1">
            <a:off x="6895457" y="3837821"/>
            <a:ext cx="836122" cy="606124"/>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Rounded Rectangle 29">
            <a:extLst>
              <a:ext uri="{FF2B5EF4-FFF2-40B4-BE49-F238E27FC236}">
                <a16:creationId xmlns:a16="http://schemas.microsoft.com/office/drawing/2014/main" id="{0B332247-6C59-960D-DCBA-D5B9E493F576}"/>
              </a:ext>
            </a:extLst>
          </p:cNvPr>
          <p:cNvSpPr/>
          <p:nvPr/>
        </p:nvSpPr>
        <p:spPr>
          <a:xfrm>
            <a:off x="5977693" y="3282043"/>
            <a:ext cx="1835528" cy="503852"/>
          </a:xfrm>
          <a:prstGeom prst="roundRect">
            <a:avLst/>
          </a:prstGeom>
          <a:noFill/>
          <a:ln w="5715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5" name="Rounded Rectangle 34">
            <a:extLst>
              <a:ext uri="{FF2B5EF4-FFF2-40B4-BE49-F238E27FC236}">
                <a16:creationId xmlns:a16="http://schemas.microsoft.com/office/drawing/2014/main" id="{F52EA5F5-F8CD-C1B4-8B3E-A0DA9C3A7E7A}"/>
              </a:ext>
            </a:extLst>
          </p:cNvPr>
          <p:cNvSpPr/>
          <p:nvPr/>
        </p:nvSpPr>
        <p:spPr>
          <a:xfrm>
            <a:off x="5891893" y="4543193"/>
            <a:ext cx="655864" cy="400110"/>
          </a:xfrm>
          <a:prstGeom prst="roundRect">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36" name="Straight Arrow Connector 35">
            <a:extLst>
              <a:ext uri="{FF2B5EF4-FFF2-40B4-BE49-F238E27FC236}">
                <a16:creationId xmlns:a16="http://schemas.microsoft.com/office/drawing/2014/main" id="{5CF8DE5F-37F8-2D1A-F235-4A080C4B1980}"/>
              </a:ext>
            </a:extLst>
          </p:cNvPr>
          <p:cNvCxnSpPr>
            <a:cxnSpLocks/>
          </p:cNvCxnSpPr>
          <p:nvPr/>
        </p:nvCxnSpPr>
        <p:spPr>
          <a:xfrm flipV="1">
            <a:off x="6621236" y="3785895"/>
            <a:ext cx="1787978" cy="73587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C9A2D60E-DC83-41BE-B42A-15C3A07AE441}"/>
              </a:ext>
            </a:extLst>
          </p:cNvPr>
          <p:cNvSpPr/>
          <p:nvPr/>
        </p:nvSpPr>
        <p:spPr>
          <a:xfrm>
            <a:off x="8108519" y="3282042"/>
            <a:ext cx="1059973" cy="460697"/>
          </a:xfrm>
          <a:prstGeom prst="roundRect">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56946675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E0279A-174C-AF9E-39F0-354C30F705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D7D953-37BD-C25A-C4A6-BB939183E5B6}"/>
              </a:ext>
            </a:extLst>
          </p:cNvPr>
          <p:cNvSpPr>
            <a:spLocks noGrp="1"/>
          </p:cNvSpPr>
          <p:nvPr>
            <p:ph type="title"/>
          </p:nvPr>
        </p:nvSpPr>
        <p:spPr>
          <a:xfrm>
            <a:off x="700635" y="922096"/>
            <a:ext cx="10691265" cy="928552"/>
          </a:xfrm>
        </p:spPr>
        <p:txBody>
          <a:bodyPr/>
          <a:lstStyle/>
          <a:p>
            <a:r>
              <a:rPr lang="es-ES_tradnl" dirty="0"/>
              <a:t>Estrategias de aprendizaje</a:t>
            </a:r>
          </a:p>
        </p:txBody>
      </p:sp>
      <p:sp>
        <p:nvSpPr>
          <p:cNvPr id="5" name="Footer Placeholder 4">
            <a:extLst>
              <a:ext uri="{FF2B5EF4-FFF2-40B4-BE49-F238E27FC236}">
                <a16:creationId xmlns:a16="http://schemas.microsoft.com/office/drawing/2014/main" id="{F3BC1227-C47D-0502-D189-0D132A5910A9}"/>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9936144C-D359-4580-5B79-FA699A2BD8F6}"/>
                  </a:ext>
                </a:extLst>
              </p:cNvPr>
              <p:cNvSpPr>
                <a:spLocks noGrp="1"/>
              </p:cNvSpPr>
              <p:nvPr>
                <p:ph idx="1"/>
              </p:nvPr>
            </p:nvSpPr>
            <p:spPr>
              <a:xfrm>
                <a:off x="700635" y="2124635"/>
                <a:ext cx="10691265" cy="3960478"/>
              </a:xfrm>
            </p:spPr>
            <p:txBody>
              <a:bodyPr>
                <a:normAutofit/>
              </a:bodyPr>
              <a:lstStyle/>
              <a:p>
                <a:pPr marL="0" indent="0">
                  <a:buNone/>
                </a:pPr>
                <a:r>
                  <a:rPr lang="es-ES_tradnl" dirty="0"/>
                  <a:t>En TD, el agente espera una transición al siguiente estado para actualizar el valor </a:t>
                </a:r>
                <a:r>
                  <a:rPr lang="es-ES_tradnl" dirty="0">
                    <a:solidFill>
                      <a:schemeClr val="accent1"/>
                    </a:solidFill>
                  </a:rPr>
                  <a:t>V(</a:t>
                </a:r>
                <a:r>
                  <a:rPr lang="es-ES_tradnl" dirty="0" err="1">
                    <a:solidFill>
                      <a:schemeClr val="accent1"/>
                    </a:solidFill>
                  </a:rPr>
                  <a:t>s</a:t>
                </a:r>
                <a:r>
                  <a:rPr lang="es-ES_tradnl" baseline="-25000" dirty="0" err="1">
                    <a:solidFill>
                      <a:schemeClr val="accent1"/>
                    </a:solidFill>
                  </a:rPr>
                  <a:t>t</a:t>
                </a:r>
                <a:r>
                  <a:rPr lang="es-ES_tradnl" dirty="0">
                    <a:solidFill>
                      <a:schemeClr val="accent1"/>
                    </a:solidFill>
                  </a:rPr>
                  <a:t>)</a:t>
                </a:r>
                <a:r>
                  <a:rPr lang="es-ES_tradnl" dirty="0"/>
                  <a:t>, usando la recompensa </a:t>
                </a:r>
                <a:r>
                  <a:rPr lang="es-ES_tradnl" dirty="0" err="1">
                    <a:solidFill>
                      <a:schemeClr val="accent3"/>
                    </a:solidFill>
                  </a:rPr>
                  <a:t>r</a:t>
                </a:r>
                <a:r>
                  <a:rPr lang="es-ES_tradnl" baseline="-25000" dirty="0" err="1">
                    <a:solidFill>
                      <a:schemeClr val="accent3"/>
                    </a:solidFill>
                  </a:rPr>
                  <a:t>t</a:t>
                </a:r>
                <a:r>
                  <a:rPr lang="es-ES_tradnl" baseline="-25000" dirty="0">
                    <a:solidFill>
                      <a:schemeClr val="accent3"/>
                    </a:solidFill>
                  </a:rPr>
                  <a:t> </a:t>
                </a:r>
                <a:r>
                  <a:rPr lang="es-ES_tradnl" dirty="0"/>
                  <a:t>y el valor del siguiente estado </a:t>
                </a:r>
                <a14:m>
                  <m:oMath xmlns:m="http://schemas.openxmlformats.org/officeDocument/2006/math">
                    <m:r>
                      <a:rPr lang="en-US" i="1">
                        <a:solidFill>
                          <a:schemeClr val="accent4"/>
                        </a:solidFill>
                        <a:latin typeface="Cambria Math" panose="02040503050406030204" pitchFamily="18" charset="0"/>
                        <a:ea typeface="Cambria Math" panose="02040503050406030204" pitchFamily="18" charset="0"/>
                      </a:rPr>
                      <m:t>𝑉</m:t>
                    </m:r>
                    <m:d>
                      <m:dPr>
                        <m:ctrlPr>
                          <a:rPr lang="en-US" i="1">
                            <a:solidFill>
                              <a:schemeClr val="accent4"/>
                            </a:solidFill>
                            <a:latin typeface="Cambria Math" panose="02040503050406030204" pitchFamily="18" charset="0"/>
                            <a:ea typeface="Cambria Math" panose="02040503050406030204" pitchFamily="18" charset="0"/>
                          </a:rPr>
                        </m:ctrlPr>
                      </m:dPr>
                      <m:e>
                        <m:sSub>
                          <m:sSubPr>
                            <m:ctrlPr>
                              <a:rPr lang="en-US" i="1">
                                <a:solidFill>
                                  <a:schemeClr val="accent4"/>
                                </a:solidFill>
                                <a:latin typeface="Cambria Math" panose="02040503050406030204" pitchFamily="18" charset="0"/>
                                <a:ea typeface="Cambria Math" panose="02040503050406030204" pitchFamily="18" charset="0"/>
                              </a:rPr>
                            </m:ctrlPr>
                          </m:sSubPr>
                          <m:e>
                            <m:r>
                              <a:rPr lang="en-US" i="1">
                                <a:solidFill>
                                  <a:schemeClr val="accent4"/>
                                </a:solidFill>
                                <a:latin typeface="Cambria Math" panose="02040503050406030204" pitchFamily="18" charset="0"/>
                                <a:ea typeface="Cambria Math" panose="02040503050406030204" pitchFamily="18" charset="0"/>
                              </a:rPr>
                              <m:t>𝑠</m:t>
                            </m:r>
                          </m:e>
                          <m:sub>
                            <m:r>
                              <a:rPr lang="en-US" i="1">
                                <a:solidFill>
                                  <a:schemeClr val="accent4"/>
                                </a:solidFill>
                                <a:latin typeface="Cambria Math" panose="02040503050406030204" pitchFamily="18" charset="0"/>
                                <a:ea typeface="Cambria Math" panose="02040503050406030204" pitchFamily="18" charset="0"/>
                              </a:rPr>
                              <m:t>𝑡</m:t>
                            </m:r>
                            <m:r>
                              <a:rPr lang="en-US" i="1">
                                <a:solidFill>
                                  <a:schemeClr val="accent4"/>
                                </a:solidFill>
                                <a:latin typeface="Cambria Math" panose="02040503050406030204" pitchFamily="18" charset="0"/>
                                <a:ea typeface="Cambria Math" panose="02040503050406030204" pitchFamily="18" charset="0"/>
                              </a:rPr>
                              <m:t>+1</m:t>
                            </m:r>
                          </m:sub>
                        </m:sSub>
                      </m:e>
                    </m:d>
                  </m:oMath>
                </a14:m>
                <a:r>
                  <a:rPr lang="es-ES_tradnl" dirty="0"/>
                  <a:t>, como indica la </a:t>
                </a:r>
                <a:r>
                  <a:rPr lang="es-ES_tradnl" i="1" dirty="0">
                    <a:solidFill>
                      <a:schemeClr val="accent6">
                        <a:lumMod val="60000"/>
                        <a:lumOff val="40000"/>
                      </a:schemeClr>
                    </a:solidFill>
                  </a:rPr>
                  <a:t>ecuación de </a:t>
                </a:r>
                <a:r>
                  <a:rPr lang="es-ES_tradnl" i="1" dirty="0" err="1">
                    <a:solidFill>
                      <a:schemeClr val="accent6">
                        <a:lumMod val="60000"/>
                        <a:lumOff val="40000"/>
                      </a:schemeClr>
                    </a:solidFill>
                  </a:rPr>
                  <a:t>Bellman</a:t>
                </a:r>
                <a:r>
                  <a:rPr lang="es-ES_tradnl" dirty="0"/>
                  <a:t>…</a:t>
                </a:r>
                <a:endParaRPr lang="es-ES_tradnl" b="1" dirty="0"/>
              </a:p>
              <a:p>
                <a:pPr marL="0" indent="0">
                  <a:buNone/>
                </a:pPr>
                <a:endParaRPr lang="es-ES_tradnl"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𝑉</m:t>
                          </m:r>
                        </m:e>
                        <m:sub>
                          <m:r>
                            <a:rPr lang="en-US" sz="2400" b="0" i="1" smtClean="0">
                              <a:latin typeface="Cambria Math" panose="02040503050406030204" pitchFamily="18" charset="0"/>
                            </a:rPr>
                            <m:t>𝑛𝑒𝑤</m:t>
                          </m:r>
                        </m:sub>
                      </m:sSub>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1"/>
                              </a:solidFill>
                              <a:latin typeface="Cambria Math" panose="02040503050406030204" pitchFamily="18" charset="0"/>
                              <a:ea typeface="Cambria Math" panose="02040503050406030204" pitchFamily="18" charset="0"/>
                            </a:rPr>
                          </m:ctrlPr>
                        </m:sSubPr>
                        <m:e>
                          <m:r>
                            <a:rPr lang="en-US" sz="2400" b="0" i="1" smtClean="0">
                              <a:solidFill>
                                <a:schemeClr val="accent1"/>
                              </a:solidFill>
                              <a:latin typeface="Cambria Math" panose="02040503050406030204" pitchFamily="18" charset="0"/>
                              <a:ea typeface="Cambria Math" panose="02040503050406030204" pitchFamily="18" charset="0"/>
                            </a:rPr>
                            <m:t>𝑉</m:t>
                          </m:r>
                        </m:e>
                        <m:sub>
                          <m:r>
                            <a:rPr lang="en-US" sz="2400" b="0" i="1" smtClean="0">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2"/>
                              </a:solidFill>
                              <a:latin typeface="Cambria Math" panose="02040503050406030204" pitchFamily="18" charset="0"/>
                              <a:ea typeface="Cambria Math" panose="02040503050406030204" pitchFamily="18" charset="0"/>
                            </a:rPr>
                          </m:ctrlPr>
                        </m:sSubPr>
                        <m:e>
                          <m:r>
                            <a:rPr lang="en-US" sz="2400" b="0" i="1" smtClean="0">
                              <a:solidFill>
                                <a:schemeClr val="accent2"/>
                              </a:solidFill>
                              <a:latin typeface="Cambria Math" panose="02040503050406030204" pitchFamily="18" charset="0"/>
                              <a:ea typeface="Cambria Math" panose="02040503050406030204" pitchFamily="18" charset="0"/>
                            </a:rPr>
                            <m:t>𝑟</m:t>
                          </m:r>
                        </m:e>
                        <m:sub>
                          <m:r>
                            <a:rPr lang="en-US" sz="2400" i="1">
                              <a:solidFill>
                                <a:schemeClr val="accent2"/>
                              </a:solidFill>
                              <a:latin typeface="Cambria Math" panose="02040503050406030204" pitchFamily="18" charset="0"/>
                              <a:ea typeface="Cambria Math" panose="02040503050406030204" pitchFamily="18" charset="0"/>
                            </a:rPr>
                            <m:t>𝑡</m:t>
                          </m:r>
                        </m:sub>
                      </m:sSub>
                      <m:r>
                        <a:rPr lang="en-US" sz="2400" b="0" i="1" smtClean="0">
                          <a:latin typeface="Cambria Math" panose="02040503050406030204" pitchFamily="18" charset="0"/>
                          <a:ea typeface="Cambria Math" panose="02040503050406030204" pitchFamily="18" charset="0"/>
                        </a:rPr>
                        <m:t>+</m:t>
                      </m:r>
                      <m:r>
                        <a:rPr lang="en-US" sz="2400" i="1" smtClean="0">
                          <a:solidFill>
                            <a:srgbClr val="FF00FF"/>
                          </a:solidFill>
                          <a:latin typeface="Cambria Math" panose="02040503050406030204" pitchFamily="18" charset="0"/>
                          <a:ea typeface="Cambria Math" panose="02040503050406030204" pitchFamily="18" charset="0"/>
                        </a:rPr>
                        <m:t>𝛾</m:t>
                      </m:r>
                      <m:r>
                        <a:rPr lang="en-US" sz="2400" i="1" smtClean="0">
                          <a:solidFill>
                            <a:schemeClr val="accent4"/>
                          </a:solidFill>
                          <a:latin typeface="Cambria Math" panose="02040503050406030204" pitchFamily="18" charset="0"/>
                        </a:rPr>
                        <m:t>𝑉</m:t>
                      </m:r>
                      <m:d>
                        <m:dPr>
                          <m:ctrlPr>
                            <a:rPr lang="en-US" sz="2400" i="1">
                              <a:solidFill>
                                <a:schemeClr val="accent4"/>
                              </a:solidFill>
                              <a:latin typeface="Cambria Math" panose="02040503050406030204" pitchFamily="18" charset="0"/>
                            </a:rPr>
                          </m:ctrlPr>
                        </m:dPr>
                        <m:e>
                          <m:sSub>
                            <m:sSubPr>
                              <m:ctrlPr>
                                <a:rPr lang="en-US" sz="2400" i="1">
                                  <a:solidFill>
                                    <a:schemeClr val="accent4"/>
                                  </a:solidFill>
                                  <a:latin typeface="Cambria Math" panose="02040503050406030204" pitchFamily="18" charset="0"/>
                                </a:rPr>
                              </m:ctrlPr>
                            </m:sSubPr>
                            <m:e>
                              <m:r>
                                <a:rPr lang="en-US" sz="2400" i="1">
                                  <a:solidFill>
                                    <a:schemeClr val="accent4"/>
                                  </a:solidFill>
                                  <a:latin typeface="Cambria Math" panose="02040503050406030204" pitchFamily="18" charset="0"/>
                                </a:rPr>
                                <m:t>𝑠</m:t>
                              </m:r>
                            </m:e>
                            <m:sub>
                              <m:r>
                                <a:rPr lang="en-US" sz="2400" i="1">
                                  <a:solidFill>
                                    <a:schemeClr val="accent4"/>
                                  </a:solidFill>
                                  <a:latin typeface="Cambria Math" panose="02040503050406030204" pitchFamily="18" charset="0"/>
                                </a:rPr>
                                <m:t>𝑡</m:t>
                              </m:r>
                              <m:r>
                                <a:rPr lang="en-US" sz="2400" b="0" i="1" smtClean="0">
                                  <a:solidFill>
                                    <a:schemeClr val="accent4"/>
                                  </a:solidFill>
                                  <a:latin typeface="Cambria Math" panose="02040503050406030204" pitchFamily="18" charset="0"/>
                                </a:rPr>
                                <m:t>+1</m:t>
                              </m:r>
                            </m:sub>
                          </m:sSub>
                        </m:e>
                      </m:d>
                      <m:r>
                        <a:rPr lang="en-US" sz="2400" b="0" i="1" smtClean="0">
                          <a:latin typeface="Cambria Math" panose="02040503050406030204" pitchFamily="18" charset="0"/>
                        </a:rPr>
                        <m:t>−</m:t>
                      </m:r>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𝑉</m:t>
                          </m:r>
                        </m:e>
                        <m:sub>
                          <m:r>
                            <a:rPr lang="en-US" sz="2400" i="1">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oMath>
                  </m:oMathPara>
                </a14:m>
                <a:endParaRPr lang="es-ES_tradnl" sz="2400" dirty="0"/>
              </a:p>
            </p:txBody>
          </p:sp>
        </mc:Choice>
        <mc:Fallback xmlns="">
          <p:sp>
            <p:nvSpPr>
              <p:cNvPr id="4" name="Content Placeholder 3">
                <a:extLst>
                  <a:ext uri="{FF2B5EF4-FFF2-40B4-BE49-F238E27FC236}">
                    <a16:creationId xmlns:a16="http://schemas.microsoft.com/office/drawing/2014/main" id="{9936144C-D359-4580-5B79-FA699A2BD8F6}"/>
                  </a:ext>
                </a:extLst>
              </p:cNvPr>
              <p:cNvSpPr>
                <a:spLocks noGrp="1" noRot="1" noChangeAspect="1" noMove="1" noResize="1" noEditPoints="1" noAdjustHandles="1" noChangeArrowheads="1" noChangeShapeType="1" noTextEdit="1"/>
              </p:cNvSpPr>
              <p:nvPr>
                <p:ph idx="1"/>
              </p:nvPr>
            </p:nvSpPr>
            <p:spPr>
              <a:xfrm>
                <a:off x="700635" y="2124635"/>
                <a:ext cx="10691265" cy="3960478"/>
              </a:xfrm>
              <a:blipFill>
                <a:blip r:embed="rId3"/>
                <a:stretch>
                  <a:fillRect l="-712" t="-639" r="-356"/>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41F15C7A-8CE2-0EE2-FB46-36A4576FFA40}"/>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95A9A107-7266-16B0-BD79-C83B881F0811}"/>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Aprendizaje por diferencia temporal (TD)</a:t>
            </a: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26486AC0-3297-5D9C-DCB8-0AF1EAAF8F4E}"/>
                  </a:ext>
                </a:extLst>
              </p:cNvPr>
              <p:cNvSpPr txBox="1"/>
              <p:nvPr/>
            </p:nvSpPr>
            <p:spPr>
              <a:xfrm>
                <a:off x="3242702" y="4532479"/>
                <a:ext cx="5706596" cy="400110"/>
              </a:xfrm>
              <a:prstGeom prst="rect">
                <a:avLst/>
              </a:prstGeom>
              <a:noFill/>
            </p:spPr>
            <p:txBody>
              <a:bodyPr wrap="square">
                <a:spAutoFit/>
              </a:bodyPr>
              <a:lstStyle/>
              <a:p>
                <a:pPr marL="0" indent="0" algn="ctr">
                  <a:buNone/>
                </a:pPr>
                <a:r>
                  <a:rPr lang="es-ES_tradnl" sz="2000" b="0" noProof="0" dirty="0">
                    <a:solidFill>
                      <a:schemeClr val="tx1"/>
                    </a:solidFill>
                  </a:rPr>
                  <a:t>Ecuación de </a:t>
                </a:r>
                <a:r>
                  <a:rPr lang="es-ES_tradnl" sz="2000" b="0" noProof="0" dirty="0" err="1">
                    <a:solidFill>
                      <a:schemeClr val="tx1"/>
                    </a:solidFill>
                  </a:rPr>
                  <a:t>Bellman</a:t>
                </a:r>
                <a:r>
                  <a:rPr lang="en-US" sz="2000" b="0" dirty="0">
                    <a:solidFill>
                      <a:schemeClr val="tx1"/>
                    </a:solidFill>
                  </a:rPr>
                  <a:t>: </a:t>
                </a:r>
                <a14:m>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𝑉</m:t>
                        </m:r>
                      </m:e>
                      <m:sub>
                        <m:r>
                          <a:rPr lang="en-US" sz="2000" b="0" i="1" smtClean="0">
                            <a:solidFill>
                              <a:schemeClr val="tx1"/>
                            </a:solidFill>
                            <a:latin typeface="Cambria Math" panose="02040503050406030204" pitchFamily="18" charset="0"/>
                            <a:ea typeface="Cambria Math" panose="02040503050406030204" pitchFamily="18" charset="0"/>
                          </a:rPr>
                          <m:t>𝜋</m:t>
                        </m:r>
                      </m:sub>
                    </m:sSub>
                    <m:d>
                      <m:dPr>
                        <m:ctrlPr>
                          <a:rPr lang="en-US" sz="2000" b="0" i="1" smtClean="0">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e>
                    </m:d>
                    <m:r>
                      <a:rPr lang="en-US" sz="2000" b="0" i="1" smtClean="0">
                        <a:solidFill>
                          <a:schemeClr val="tx1"/>
                        </a:solidFill>
                        <a:latin typeface="Cambria Math" panose="02040503050406030204" pitchFamily="18" charset="0"/>
                      </a:rPr>
                      <m:t>=</m:t>
                    </m:r>
                    <m:sSub>
                      <m:sSubPr>
                        <m:ctrlPr>
                          <a:rPr lang="en-US" sz="2000" i="1">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𝐸</m:t>
                        </m:r>
                      </m:e>
                      <m:sub>
                        <m:r>
                          <a:rPr lang="en-US" sz="2000" i="1">
                            <a:solidFill>
                              <a:schemeClr val="tx1"/>
                            </a:solidFill>
                            <a:latin typeface="Cambria Math" panose="02040503050406030204" pitchFamily="18" charset="0"/>
                            <a:ea typeface="Cambria Math" panose="02040503050406030204" pitchFamily="18" charset="0"/>
                          </a:rPr>
                          <m:t>𝜋</m:t>
                        </m:r>
                      </m:sub>
                    </m:sSub>
                    <m:d>
                      <m:dPr>
                        <m:begChr m:val="["/>
                        <m:endChr m:val="]"/>
                        <m:ctrlPr>
                          <a:rPr lang="en-US" sz="2000" b="0" i="1" smtClean="0">
                            <a:solidFill>
                              <a:schemeClr val="tx1"/>
                            </a:solidFill>
                            <a:latin typeface="Cambria Math" panose="02040503050406030204" pitchFamily="18" charset="0"/>
                            <a:ea typeface="Cambria Math" panose="02040503050406030204" pitchFamily="18" charset="0"/>
                          </a:rPr>
                        </m:ctrlPr>
                      </m:dPr>
                      <m:e>
                        <m:sSub>
                          <m:sSubPr>
                            <m:ctrlPr>
                              <a:rPr lang="es-ES_tradnl" sz="2000" i="1" smtClean="0">
                                <a:solidFill>
                                  <a:schemeClr val="tx1"/>
                                </a:solidFill>
                                <a:latin typeface="Cambria Math" panose="02040503050406030204" pitchFamily="18" charset="0"/>
                              </a:rPr>
                            </m:ctrlPr>
                          </m:sSubPr>
                          <m:e>
                            <m:r>
                              <a:rPr lang="es-ES_tradnl" sz="2000" i="1">
                                <a:solidFill>
                                  <a:schemeClr val="tx1"/>
                                </a:solidFill>
                                <a:latin typeface="Cambria Math" panose="02040503050406030204" pitchFamily="18" charset="0"/>
                              </a:rPr>
                              <m:t>𝑟</m:t>
                            </m:r>
                          </m:e>
                          <m:sub>
                            <m:r>
                              <a:rPr lang="en-US" sz="2000" i="1">
                                <a:solidFill>
                                  <a:schemeClr val="tx1"/>
                                </a:solidFill>
                                <a:latin typeface="Cambria Math" panose="02040503050406030204" pitchFamily="18" charset="0"/>
                              </a:rPr>
                              <m:t>𝑡</m:t>
                            </m:r>
                          </m:sub>
                        </m:sSub>
                        <m:r>
                          <a:rPr lang="en-US" sz="2000" b="0" i="1" smtClean="0">
                            <a:solidFill>
                              <a:schemeClr val="tx1"/>
                            </a:solidFill>
                            <a:latin typeface="Cambria Math" panose="02040503050406030204" pitchFamily="18" charset="0"/>
                            <a:ea typeface="Cambria Math" panose="02040503050406030204" pitchFamily="18" charset="0"/>
                          </a:rPr>
                          <m:t>+</m:t>
                        </m:r>
                        <m:r>
                          <a:rPr lang="en-US" sz="2000" b="0" i="1" smtClean="0">
                            <a:solidFill>
                              <a:schemeClr val="tx1"/>
                            </a:solidFill>
                            <a:latin typeface="Cambria Math" panose="02040503050406030204" pitchFamily="18" charset="0"/>
                            <a:ea typeface="Cambria Math" panose="02040503050406030204" pitchFamily="18" charset="0"/>
                          </a:rPr>
                          <m:t>𝛾</m:t>
                        </m:r>
                        <m:sSub>
                          <m:sSubPr>
                            <m:ctrlPr>
                              <a:rPr lang="en-US" sz="2000" i="1" smtClean="0">
                                <a:solidFill>
                                  <a:schemeClr val="tx1"/>
                                </a:solidFill>
                                <a:latin typeface="Cambria Math" panose="02040503050406030204" pitchFamily="18" charset="0"/>
                              </a:rPr>
                            </m:ctrlPr>
                          </m:sSubPr>
                          <m:e>
                            <m:r>
                              <a:rPr lang="en-US" sz="2000" i="1">
                                <a:solidFill>
                                  <a:schemeClr val="tx1"/>
                                </a:solidFill>
                                <a:latin typeface="Cambria Math" panose="02040503050406030204" pitchFamily="18" charset="0"/>
                              </a:rPr>
                              <m:t>𝑉</m:t>
                            </m:r>
                          </m:e>
                          <m:sub>
                            <m:r>
                              <a:rPr lang="en-US" sz="2000" i="1">
                                <a:solidFill>
                                  <a:schemeClr val="tx1"/>
                                </a:solidFill>
                                <a:latin typeface="Cambria Math" panose="02040503050406030204" pitchFamily="18" charset="0"/>
                                <a:ea typeface="Cambria Math" panose="02040503050406030204" pitchFamily="18" charset="0"/>
                              </a:rPr>
                              <m:t>𝜋</m:t>
                            </m:r>
                          </m:sub>
                        </m:sSub>
                        <m:d>
                          <m:dPr>
                            <m:ctrlPr>
                              <a:rPr lang="en-US" sz="2000" i="1">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r>
                              <m:rPr>
                                <m:nor/>
                              </m:rPr>
                              <a:rPr lang="en-US" sz="2000" b="0" i="0" baseline="-25000" dirty="0" smtClean="0">
                                <a:solidFill>
                                  <a:schemeClr val="tx1"/>
                                </a:solidFill>
                              </a:rPr>
                              <m:t>+1</m:t>
                            </m:r>
                          </m:e>
                        </m:d>
                      </m:e>
                    </m:d>
                  </m:oMath>
                </a14:m>
                <a:endParaRPr lang="es-ES_tradnl" sz="2000" noProof="0" dirty="0">
                  <a:solidFill>
                    <a:schemeClr val="tx1"/>
                  </a:solidFill>
                </a:endParaRPr>
              </a:p>
            </p:txBody>
          </p:sp>
        </mc:Choice>
        <mc:Fallback xmlns="">
          <p:sp>
            <p:nvSpPr>
              <p:cNvPr id="21" name="TextBox 20">
                <a:extLst>
                  <a:ext uri="{FF2B5EF4-FFF2-40B4-BE49-F238E27FC236}">
                    <a16:creationId xmlns:a16="http://schemas.microsoft.com/office/drawing/2014/main" id="{26486AC0-3297-5D9C-DCB8-0AF1EAAF8F4E}"/>
                  </a:ext>
                </a:extLst>
              </p:cNvPr>
              <p:cNvSpPr txBox="1">
                <a:spLocks noRot="1" noChangeAspect="1" noMove="1" noResize="1" noEditPoints="1" noAdjustHandles="1" noChangeArrowheads="1" noChangeShapeType="1" noTextEdit="1"/>
              </p:cNvSpPr>
              <p:nvPr/>
            </p:nvSpPr>
            <p:spPr>
              <a:xfrm>
                <a:off x="3242702" y="4532479"/>
                <a:ext cx="5706596" cy="400110"/>
              </a:xfrm>
              <a:prstGeom prst="rect">
                <a:avLst/>
              </a:prstGeom>
              <a:blipFill>
                <a:blip r:embed="rId5"/>
                <a:stretch>
                  <a:fillRect t="-9375" b="-25000"/>
                </a:stretch>
              </a:blipFill>
            </p:spPr>
            <p:txBody>
              <a:bodyPr/>
              <a:lstStyle/>
              <a:p>
                <a:r>
                  <a:rPr lang="es-ES_tradnl">
                    <a:noFill/>
                  </a:rPr>
                  <a:t> </a:t>
                </a:r>
              </a:p>
            </p:txBody>
          </p:sp>
        </mc:Fallback>
      </mc:AlternateContent>
    </p:spTree>
    <p:extLst>
      <p:ext uri="{BB962C8B-B14F-4D97-AF65-F5344CB8AC3E}">
        <p14:creationId xmlns:p14="http://schemas.microsoft.com/office/powerpoint/2010/main" val="352666483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9F4368-002E-CABF-1DC0-D428216C7B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119EB3-0BDD-971A-A3B2-424A659525E9}"/>
              </a:ext>
            </a:extLst>
          </p:cNvPr>
          <p:cNvSpPr>
            <a:spLocks noGrp="1"/>
          </p:cNvSpPr>
          <p:nvPr>
            <p:ph type="title"/>
          </p:nvPr>
        </p:nvSpPr>
        <p:spPr>
          <a:xfrm>
            <a:off x="700635" y="922096"/>
            <a:ext cx="10691265" cy="928552"/>
          </a:xfrm>
        </p:spPr>
        <p:txBody>
          <a:bodyPr/>
          <a:lstStyle/>
          <a:p>
            <a:r>
              <a:rPr lang="es-ES_tradnl" dirty="0"/>
              <a:t>Estrategias de aprendizaje</a:t>
            </a:r>
          </a:p>
        </p:txBody>
      </p:sp>
      <p:sp>
        <p:nvSpPr>
          <p:cNvPr id="5" name="Footer Placeholder 4">
            <a:extLst>
              <a:ext uri="{FF2B5EF4-FFF2-40B4-BE49-F238E27FC236}">
                <a16:creationId xmlns:a16="http://schemas.microsoft.com/office/drawing/2014/main" id="{C2560414-AA1F-8BC2-DF97-442B83633CFB}"/>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C879556D-D892-3795-A447-C848F2A611DD}"/>
                  </a:ext>
                </a:extLst>
              </p:cNvPr>
              <p:cNvSpPr>
                <a:spLocks noGrp="1"/>
              </p:cNvSpPr>
              <p:nvPr>
                <p:ph idx="1"/>
              </p:nvPr>
            </p:nvSpPr>
            <p:spPr>
              <a:xfrm>
                <a:off x="700635" y="2124635"/>
                <a:ext cx="10691265" cy="3960478"/>
              </a:xfrm>
            </p:spPr>
            <p:txBody>
              <a:bodyPr>
                <a:normAutofit/>
              </a:bodyPr>
              <a:lstStyle/>
              <a:p>
                <a:pPr marL="0" indent="0">
                  <a:buNone/>
                </a:pPr>
                <a:r>
                  <a:rPr lang="es-ES_tradnl" dirty="0"/>
                  <a:t>En TD, el agente espera una transición al siguiente estado para actualizar el valor </a:t>
                </a:r>
                <a:r>
                  <a:rPr lang="es-ES_tradnl" dirty="0">
                    <a:solidFill>
                      <a:schemeClr val="accent1"/>
                    </a:solidFill>
                  </a:rPr>
                  <a:t>V(</a:t>
                </a:r>
                <a:r>
                  <a:rPr lang="es-ES_tradnl" dirty="0" err="1">
                    <a:solidFill>
                      <a:schemeClr val="accent1"/>
                    </a:solidFill>
                  </a:rPr>
                  <a:t>s</a:t>
                </a:r>
                <a:r>
                  <a:rPr lang="es-ES_tradnl" baseline="-25000" dirty="0" err="1">
                    <a:solidFill>
                      <a:schemeClr val="accent1"/>
                    </a:solidFill>
                  </a:rPr>
                  <a:t>t</a:t>
                </a:r>
                <a:r>
                  <a:rPr lang="es-ES_tradnl" dirty="0">
                    <a:solidFill>
                      <a:schemeClr val="accent1"/>
                    </a:solidFill>
                  </a:rPr>
                  <a:t>)</a:t>
                </a:r>
                <a:r>
                  <a:rPr lang="es-ES_tradnl" dirty="0"/>
                  <a:t>, usando la recompensa </a:t>
                </a:r>
                <a:r>
                  <a:rPr lang="es-ES_tradnl" dirty="0" err="1">
                    <a:solidFill>
                      <a:schemeClr val="accent3"/>
                    </a:solidFill>
                  </a:rPr>
                  <a:t>r</a:t>
                </a:r>
                <a:r>
                  <a:rPr lang="es-ES_tradnl" baseline="-25000" dirty="0" err="1">
                    <a:solidFill>
                      <a:schemeClr val="accent3"/>
                    </a:solidFill>
                  </a:rPr>
                  <a:t>t</a:t>
                </a:r>
                <a:r>
                  <a:rPr lang="es-ES_tradnl" baseline="-25000" dirty="0">
                    <a:solidFill>
                      <a:schemeClr val="accent3"/>
                    </a:solidFill>
                  </a:rPr>
                  <a:t> </a:t>
                </a:r>
                <a:r>
                  <a:rPr lang="es-ES_tradnl" dirty="0"/>
                  <a:t>y el valor del siguiente estado </a:t>
                </a:r>
                <a14:m>
                  <m:oMath xmlns:m="http://schemas.openxmlformats.org/officeDocument/2006/math">
                    <m:r>
                      <a:rPr lang="en-US" i="1">
                        <a:solidFill>
                          <a:schemeClr val="accent4"/>
                        </a:solidFill>
                        <a:latin typeface="Cambria Math" panose="02040503050406030204" pitchFamily="18" charset="0"/>
                        <a:ea typeface="Cambria Math" panose="02040503050406030204" pitchFamily="18" charset="0"/>
                      </a:rPr>
                      <m:t>𝑉</m:t>
                    </m:r>
                    <m:d>
                      <m:dPr>
                        <m:ctrlPr>
                          <a:rPr lang="en-US" i="1">
                            <a:solidFill>
                              <a:schemeClr val="accent4"/>
                            </a:solidFill>
                            <a:latin typeface="Cambria Math" panose="02040503050406030204" pitchFamily="18" charset="0"/>
                            <a:ea typeface="Cambria Math" panose="02040503050406030204" pitchFamily="18" charset="0"/>
                          </a:rPr>
                        </m:ctrlPr>
                      </m:dPr>
                      <m:e>
                        <m:sSub>
                          <m:sSubPr>
                            <m:ctrlPr>
                              <a:rPr lang="en-US" i="1">
                                <a:solidFill>
                                  <a:schemeClr val="accent4"/>
                                </a:solidFill>
                                <a:latin typeface="Cambria Math" panose="02040503050406030204" pitchFamily="18" charset="0"/>
                                <a:ea typeface="Cambria Math" panose="02040503050406030204" pitchFamily="18" charset="0"/>
                              </a:rPr>
                            </m:ctrlPr>
                          </m:sSubPr>
                          <m:e>
                            <m:r>
                              <a:rPr lang="en-US" i="1">
                                <a:solidFill>
                                  <a:schemeClr val="accent4"/>
                                </a:solidFill>
                                <a:latin typeface="Cambria Math" panose="02040503050406030204" pitchFamily="18" charset="0"/>
                                <a:ea typeface="Cambria Math" panose="02040503050406030204" pitchFamily="18" charset="0"/>
                              </a:rPr>
                              <m:t>𝑠</m:t>
                            </m:r>
                          </m:e>
                          <m:sub>
                            <m:r>
                              <a:rPr lang="en-US" i="1">
                                <a:solidFill>
                                  <a:schemeClr val="accent4"/>
                                </a:solidFill>
                                <a:latin typeface="Cambria Math" panose="02040503050406030204" pitchFamily="18" charset="0"/>
                                <a:ea typeface="Cambria Math" panose="02040503050406030204" pitchFamily="18" charset="0"/>
                              </a:rPr>
                              <m:t>𝑡</m:t>
                            </m:r>
                            <m:r>
                              <a:rPr lang="en-US" i="1">
                                <a:solidFill>
                                  <a:schemeClr val="accent4"/>
                                </a:solidFill>
                                <a:latin typeface="Cambria Math" panose="02040503050406030204" pitchFamily="18" charset="0"/>
                                <a:ea typeface="Cambria Math" panose="02040503050406030204" pitchFamily="18" charset="0"/>
                              </a:rPr>
                              <m:t>+1</m:t>
                            </m:r>
                          </m:sub>
                        </m:sSub>
                      </m:e>
                    </m:d>
                  </m:oMath>
                </a14:m>
                <a:r>
                  <a:rPr lang="es-ES_tradnl" dirty="0"/>
                  <a:t>, como indica la </a:t>
                </a:r>
                <a:r>
                  <a:rPr lang="es-ES_tradnl" i="1" dirty="0">
                    <a:solidFill>
                      <a:schemeClr val="accent6">
                        <a:lumMod val="60000"/>
                        <a:lumOff val="40000"/>
                      </a:schemeClr>
                    </a:solidFill>
                  </a:rPr>
                  <a:t>ecuación de </a:t>
                </a:r>
                <a:r>
                  <a:rPr lang="es-ES_tradnl" i="1" dirty="0" err="1">
                    <a:solidFill>
                      <a:schemeClr val="accent6">
                        <a:lumMod val="60000"/>
                        <a:lumOff val="40000"/>
                      </a:schemeClr>
                    </a:solidFill>
                  </a:rPr>
                  <a:t>Bellman</a:t>
                </a:r>
                <a:r>
                  <a:rPr lang="es-ES_tradnl" dirty="0"/>
                  <a:t>…</a:t>
                </a:r>
                <a:endParaRPr lang="es-ES_tradnl" b="1" dirty="0"/>
              </a:p>
              <a:p>
                <a:pPr marL="0" indent="0">
                  <a:buNone/>
                </a:pPr>
                <a:endParaRPr lang="es-ES_tradnl"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𝑉</m:t>
                          </m:r>
                        </m:e>
                        <m:sub>
                          <m:r>
                            <a:rPr lang="en-US" sz="2400" b="0" i="1" smtClean="0">
                              <a:latin typeface="Cambria Math" panose="02040503050406030204" pitchFamily="18" charset="0"/>
                            </a:rPr>
                            <m:t>𝑛𝑒𝑤</m:t>
                          </m:r>
                        </m:sub>
                      </m:sSub>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1"/>
                              </a:solidFill>
                              <a:latin typeface="Cambria Math" panose="02040503050406030204" pitchFamily="18" charset="0"/>
                              <a:ea typeface="Cambria Math" panose="02040503050406030204" pitchFamily="18" charset="0"/>
                            </a:rPr>
                          </m:ctrlPr>
                        </m:sSubPr>
                        <m:e>
                          <m:r>
                            <a:rPr lang="en-US" sz="2400" b="0" i="1" smtClean="0">
                              <a:solidFill>
                                <a:schemeClr val="accent1"/>
                              </a:solidFill>
                              <a:latin typeface="Cambria Math" panose="02040503050406030204" pitchFamily="18" charset="0"/>
                              <a:ea typeface="Cambria Math" panose="02040503050406030204" pitchFamily="18" charset="0"/>
                            </a:rPr>
                            <m:t>𝑉</m:t>
                          </m:r>
                        </m:e>
                        <m:sub>
                          <m:r>
                            <a:rPr lang="en-US" sz="2400" b="0" i="1" smtClean="0">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2"/>
                              </a:solidFill>
                              <a:latin typeface="Cambria Math" panose="02040503050406030204" pitchFamily="18" charset="0"/>
                              <a:ea typeface="Cambria Math" panose="02040503050406030204" pitchFamily="18" charset="0"/>
                            </a:rPr>
                          </m:ctrlPr>
                        </m:sSubPr>
                        <m:e>
                          <m:r>
                            <a:rPr lang="en-US" sz="2400" b="0" i="1" smtClean="0">
                              <a:solidFill>
                                <a:schemeClr val="accent2"/>
                              </a:solidFill>
                              <a:latin typeface="Cambria Math" panose="02040503050406030204" pitchFamily="18" charset="0"/>
                              <a:ea typeface="Cambria Math" panose="02040503050406030204" pitchFamily="18" charset="0"/>
                            </a:rPr>
                            <m:t>𝑟</m:t>
                          </m:r>
                        </m:e>
                        <m:sub>
                          <m:r>
                            <a:rPr lang="en-US" sz="2400" i="1">
                              <a:solidFill>
                                <a:schemeClr val="accent2"/>
                              </a:solidFill>
                              <a:latin typeface="Cambria Math" panose="02040503050406030204" pitchFamily="18" charset="0"/>
                              <a:ea typeface="Cambria Math" panose="02040503050406030204" pitchFamily="18" charset="0"/>
                            </a:rPr>
                            <m:t>𝑡</m:t>
                          </m:r>
                        </m:sub>
                      </m:sSub>
                      <m:r>
                        <a:rPr lang="en-US" sz="2400" b="0" i="1" smtClean="0">
                          <a:latin typeface="Cambria Math" panose="02040503050406030204" pitchFamily="18" charset="0"/>
                          <a:ea typeface="Cambria Math" panose="02040503050406030204" pitchFamily="18" charset="0"/>
                        </a:rPr>
                        <m:t>+</m:t>
                      </m:r>
                      <m:r>
                        <a:rPr lang="en-US" sz="2400" i="1" smtClean="0">
                          <a:solidFill>
                            <a:srgbClr val="FF00FF"/>
                          </a:solidFill>
                          <a:latin typeface="Cambria Math" panose="02040503050406030204" pitchFamily="18" charset="0"/>
                          <a:ea typeface="Cambria Math" panose="02040503050406030204" pitchFamily="18" charset="0"/>
                        </a:rPr>
                        <m:t>𝛾</m:t>
                      </m:r>
                      <m:r>
                        <a:rPr lang="en-US" sz="2400" i="1" smtClean="0">
                          <a:solidFill>
                            <a:schemeClr val="accent4"/>
                          </a:solidFill>
                          <a:latin typeface="Cambria Math" panose="02040503050406030204" pitchFamily="18" charset="0"/>
                        </a:rPr>
                        <m:t>𝑉</m:t>
                      </m:r>
                      <m:d>
                        <m:dPr>
                          <m:ctrlPr>
                            <a:rPr lang="en-US" sz="2400" i="1">
                              <a:solidFill>
                                <a:schemeClr val="accent4"/>
                              </a:solidFill>
                              <a:latin typeface="Cambria Math" panose="02040503050406030204" pitchFamily="18" charset="0"/>
                            </a:rPr>
                          </m:ctrlPr>
                        </m:dPr>
                        <m:e>
                          <m:sSub>
                            <m:sSubPr>
                              <m:ctrlPr>
                                <a:rPr lang="en-US" sz="2400" i="1">
                                  <a:solidFill>
                                    <a:schemeClr val="accent4"/>
                                  </a:solidFill>
                                  <a:latin typeface="Cambria Math" panose="02040503050406030204" pitchFamily="18" charset="0"/>
                                </a:rPr>
                              </m:ctrlPr>
                            </m:sSubPr>
                            <m:e>
                              <m:r>
                                <a:rPr lang="en-US" sz="2400" i="1">
                                  <a:solidFill>
                                    <a:schemeClr val="accent4"/>
                                  </a:solidFill>
                                  <a:latin typeface="Cambria Math" panose="02040503050406030204" pitchFamily="18" charset="0"/>
                                </a:rPr>
                                <m:t>𝑠</m:t>
                              </m:r>
                            </m:e>
                            <m:sub>
                              <m:r>
                                <a:rPr lang="en-US" sz="2400" i="1">
                                  <a:solidFill>
                                    <a:schemeClr val="accent4"/>
                                  </a:solidFill>
                                  <a:latin typeface="Cambria Math" panose="02040503050406030204" pitchFamily="18" charset="0"/>
                                </a:rPr>
                                <m:t>𝑡</m:t>
                              </m:r>
                              <m:r>
                                <a:rPr lang="en-US" sz="2400" b="0" i="1" smtClean="0">
                                  <a:solidFill>
                                    <a:schemeClr val="accent4"/>
                                  </a:solidFill>
                                  <a:latin typeface="Cambria Math" panose="02040503050406030204" pitchFamily="18" charset="0"/>
                                </a:rPr>
                                <m:t>+1</m:t>
                              </m:r>
                            </m:sub>
                          </m:sSub>
                        </m:e>
                      </m:d>
                      <m:r>
                        <a:rPr lang="en-US" sz="2400" b="0" i="1" smtClean="0">
                          <a:latin typeface="Cambria Math" panose="02040503050406030204" pitchFamily="18" charset="0"/>
                        </a:rPr>
                        <m:t>−</m:t>
                      </m:r>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𝑉</m:t>
                          </m:r>
                        </m:e>
                        <m:sub>
                          <m:r>
                            <a:rPr lang="en-US" sz="2400" i="1">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oMath>
                  </m:oMathPara>
                </a14:m>
                <a:endParaRPr lang="es-ES_tradnl" sz="2400" dirty="0"/>
              </a:p>
            </p:txBody>
          </p:sp>
        </mc:Choice>
        <mc:Fallback xmlns="">
          <p:sp>
            <p:nvSpPr>
              <p:cNvPr id="4" name="Content Placeholder 3">
                <a:extLst>
                  <a:ext uri="{FF2B5EF4-FFF2-40B4-BE49-F238E27FC236}">
                    <a16:creationId xmlns:a16="http://schemas.microsoft.com/office/drawing/2014/main" id="{C879556D-D892-3795-A447-C848F2A611DD}"/>
                  </a:ext>
                </a:extLst>
              </p:cNvPr>
              <p:cNvSpPr>
                <a:spLocks noGrp="1" noRot="1" noChangeAspect="1" noMove="1" noResize="1" noEditPoints="1" noAdjustHandles="1" noChangeArrowheads="1" noChangeShapeType="1" noTextEdit="1"/>
              </p:cNvSpPr>
              <p:nvPr>
                <p:ph idx="1"/>
              </p:nvPr>
            </p:nvSpPr>
            <p:spPr>
              <a:xfrm>
                <a:off x="700635" y="2124635"/>
                <a:ext cx="10691265" cy="3960478"/>
              </a:xfrm>
              <a:blipFill>
                <a:blip r:embed="rId3"/>
                <a:stretch>
                  <a:fillRect l="-712" t="-639" r="-356"/>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B209D79-B823-26C7-FB44-98D60C6CA867}"/>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5CD76397-C8DF-77AC-56D6-A677B6E86C3A}"/>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Aprendizaje por diferencia temporal (TD)</a:t>
            </a: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517A9AB2-2A9A-DA5F-BF53-2D179AC2B4F5}"/>
                  </a:ext>
                </a:extLst>
              </p:cNvPr>
              <p:cNvSpPr txBox="1"/>
              <p:nvPr/>
            </p:nvSpPr>
            <p:spPr>
              <a:xfrm>
                <a:off x="3242702" y="4532479"/>
                <a:ext cx="5706596" cy="400110"/>
              </a:xfrm>
              <a:prstGeom prst="rect">
                <a:avLst/>
              </a:prstGeom>
              <a:noFill/>
            </p:spPr>
            <p:txBody>
              <a:bodyPr wrap="square">
                <a:spAutoFit/>
              </a:bodyPr>
              <a:lstStyle/>
              <a:p>
                <a:pPr marL="0" indent="0" algn="ctr">
                  <a:buNone/>
                </a:pPr>
                <a:r>
                  <a:rPr lang="es-ES_tradnl" sz="2000" b="0" noProof="0" dirty="0">
                    <a:solidFill>
                      <a:schemeClr val="tx1"/>
                    </a:solidFill>
                  </a:rPr>
                  <a:t>Ecuación de </a:t>
                </a:r>
                <a:r>
                  <a:rPr lang="es-ES_tradnl" sz="2000" b="0" noProof="0" dirty="0" err="1">
                    <a:solidFill>
                      <a:schemeClr val="tx1"/>
                    </a:solidFill>
                  </a:rPr>
                  <a:t>Bellman</a:t>
                </a:r>
                <a:r>
                  <a:rPr lang="en-US" sz="2000" b="0" dirty="0">
                    <a:solidFill>
                      <a:schemeClr val="tx1"/>
                    </a:solidFill>
                  </a:rPr>
                  <a:t>: </a:t>
                </a:r>
                <a14:m>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𝑉</m:t>
                        </m:r>
                      </m:e>
                      <m:sub>
                        <m:r>
                          <a:rPr lang="en-US" sz="2000" b="0" i="1" smtClean="0">
                            <a:solidFill>
                              <a:schemeClr val="tx1"/>
                            </a:solidFill>
                            <a:latin typeface="Cambria Math" panose="02040503050406030204" pitchFamily="18" charset="0"/>
                            <a:ea typeface="Cambria Math" panose="02040503050406030204" pitchFamily="18" charset="0"/>
                          </a:rPr>
                          <m:t>𝜋</m:t>
                        </m:r>
                      </m:sub>
                    </m:sSub>
                    <m:d>
                      <m:dPr>
                        <m:ctrlPr>
                          <a:rPr lang="en-US" sz="2000" b="0" i="1" smtClean="0">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e>
                    </m:d>
                    <m:r>
                      <a:rPr lang="en-US" sz="2000" b="0" i="1" smtClean="0">
                        <a:solidFill>
                          <a:schemeClr val="tx1"/>
                        </a:solidFill>
                        <a:latin typeface="Cambria Math" panose="02040503050406030204" pitchFamily="18" charset="0"/>
                      </a:rPr>
                      <m:t>=</m:t>
                    </m:r>
                    <m:sSub>
                      <m:sSubPr>
                        <m:ctrlPr>
                          <a:rPr lang="en-US" sz="2000" i="1">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𝐸</m:t>
                        </m:r>
                      </m:e>
                      <m:sub>
                        <m:r>
                          <a:rPr lang="en-US" sz="2000" i="1">
                            <a:solidFill>
                              <a:schemeClr val="tx1"/>
                            </a:solidFill>
                            <a:latin typeface="Cambria Math" panose="02040503050406030204" pitchFamily="18" charset="0"/>
                            <a:ea typeface="Cambria Math" panose="02040503050406030204" pitchFamily="18" charset="0"/>
                          </a:rPr>
                          <m:t>𝜋</m:t>
                        </m:r>
                      </m:sub>
                    </m:sSub>
                    <m:d>
                      <m:dPr>
                        <m:begChr m:val="["/>
                        <m:endChr m:val="]"/>
                        <m:ctrlPr>
                          <a:rPr lang="en-US" sz="2000" b="0" i="1" smtClean="0">
                            <a:solidFill>
                              <a:schemeClr val="tx1"/>
                            </a:solidFill>
                            <a:latin typeface="Cambria Math" panose="02040503050406030204" pitchFamily="18" charset="0"/>
                            <a:ea typeface="Cambria Math" panose="02040503050406030204" pitchFamily="18" charset="0"/>
                          </a:rPr>
                        </m:ctrlPr>
                      </m:dPr>
                      <m:e>
                        <m:sSub>
                          <m:sSubPr>
                            <m:ctrlPr>
                              <a:rPr lang="es-ES_tradnl" sz="2000" i="1" smtClean="0">
                                <a:solidFill>
                                  <a:schemeClr val="tx1"/>
                                </a:solidFill>
                                <a:latin typeface="Cambria Math" panose="02040503050406030204" pitchFamily="18" charset="0"/>
                              </a:rPr>
                            </m:ctrlPr>
                          </m:sSubPr>
                          <m:e>
                            <m:r>
                              <a:rPr lang="es-ES_tradnl" sz="2000" i="1">
                                <a:solidFill>
                                  <a:schemeClr val="tx1"/>
                                </a:solidFill>
                                <a:latin typeface="Cambria Math" panose="02040503050406030204" pitchFamily="18" charset="0"/>
                              </a:rPr>
                              <m:t>𝑟</m:t>
                            </m:r>
                          </m:e>
                          <m:sub>
                            <m:r>
                              <a:rPr lang="en-US" sz="2000" i="1">
                                <a:solidFill>
                                  <a:schemeClr val="tx1"/>
                                </a:solidFill>
                                <a:latin typeface="Cambria Math" panose="02040503050406030204" pitchFamily="18" charset="0"/>
                              </a:rPr>
                              <m:t>𝑡</m:t>
                            </m:r>
                          </m:sub>
                        </m:sSub>
                        <m:r>
                          <a:rPr lang="en-US" sz="2000" b="0" i="1" smtClean="0">
                            <a:solidFill>
                              <a:schemeClr val="tx1"/>
                            </a:solidFill>
                            <a:latin typeface="Cambria Math" panose="02040503050406030204" pitchFamily="18" charset="0"/>
                            <a:ea typeface="Cambria Math" panose="02040503050406030204" pitchFamily="18" charset="0"/>
                          </a:rPr>
                          <m:t>+</m:t>
                        </m:r>
                        <m:r>
                          <a:rPr lang="en-US" sz="2000" b="0" i="1" smtClean="0">
                            <a:solidFill>
                              <a:schemeClr val="tx1"/>
                            </a:solidFill>
                            <a:latin typeface="Cambria Math" panose="02040503050406030204" pitchFamily="18" charset="0"/>
                            <a:ea typeface="Cambria Math" panose="02040503050406030204" pitchFamily="18" charset="0"/>
                          </a:rPr>
                          <m:t>𝛾</m:t>
                        </m:r>
                        <m:sSub>
                          <m:sSubPr>
                            <m:ctrlPr>
                              <a:rPr lang="en-US" sz="2000" i="1" smtClean="0">
                                <a:solidFill>
                                  <a:schemeClr val="tx1"/>
                                </a:solidFill>
                                <a:latin typeface="Cambria Math" panose="02040503050406030204" pitchFamily="18" charset="0"/>
                              </a:rPr>
                            </m:ctrlPr>
                          </m:sSubPr>
                          <m:e>
                            <m:r>
                              <a:rPr lang="en-US" sz="2000" i="1">
                                <a:solidFill>
                                  <a:schemeClr val="tx1"/>
                                </a:solidFill>
                                <a:latin typeface="Cambria Math" panose="02040503050406030204" pitchFamily="18" charset="0"/>
                              </a:rPr>
                              <m:t>𝑉</m:t>
                            </m:r>
                          </m:e>
                          <m:sub>
                            <m:r>
                              <a:rPr lang="en-US" sz="2000" i="1">
                                <a:solidFill>
                                  <a:schemeClr val="tx1"/>
                                </a:solidFill>
                                <a:latin typeface="Cambria Math" panose="02040503050406030204" pitchFamily="18" charset="0"/>
                                <a:ea typeface="Cambria Math" panose="02040503050406030204" pitchFamily="18" charset="0"/>
                              </a:rPr>
                              <m:t>𝜋</m:t>
                            </m:r>
                          </m:sub>
                        </m:sSub>
                        <m:d>
                          <m:dPr>
                            <m:ctrlPr>
                              <a:rPr lang="en-US" sz="2000" i="1">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r>
                              <m:rPr>
                                <m:nor/>
                              </m:rPr>
                              <a:rPr lang="en-US" sz="2000" b="0" i="0" baseline="-25000" dirty="0" smtClean="0">
                                <a:solidFill>
                                  <a:schemeClr val="tx1"/>
                                </a:solidFill>
                              </a:rPr>
                              <m:t>+1</m:t>
                            </m:r>
                          </m:e>
                        </m:d>
                      </m:e>
                    </m:d>
                  </m:oMath>
                </a14:m>
                <a:endParaRPr lang="es-ES_tradnl" sz="2000" noProof="0" dirty="0">
                  <a:solidFill>
                    <a:schemeClr val="tx1"/>
                  </a:solidFill>
                </a:endParaRPr>
              </a:p>
            </p:txBody>
          </p:sp>
        </mc:Choice>
        <mc:Fallback xmlns="">
          <p:sp>
            <p:nvSpPr>
              <p:cNvPr id="21" name="TextBox 20">
                <a:extLst>
                  <a:ext uri="{FF2B5EF4-FFF2-40B4-BE49-F238E27FC236}">
                    <a16:creationId xmlns:a16="http://schemas.microsoft.com/office/drawing/2014/main" id="{517A9AB2-2A9A-DA5F-BF53-2D179AC2B4F5}"/>
                  </a:ext>
                </a:extLst>
              </p:cNvPr>
              <p:cNvSpPr txBox="1">
                <a:spLocks noRot="1" noChangeAspect="1" noMove="1" noResize="1" noEditPoints="1" noAdjustHandles="1" noChangeArrowheads="1" noChangeShapeType="1" noTextEdit="1"/>
              </p:cNvSpPr>
              <p:nvPr/>
            </p:nvSpPr>
            <p:spPr>
              <a:xfrm>
                <a:off x="3242702" y="4532479"/>
                <a:ext cx="5706596" cy="400110"/>
              </a:xfrm>
              <a:prstGeom prst="rect">
                <a:avLst/>
              </a:prstGeom>
              <a:blipFill>
                <a:blip r:embed="rId5"/>
                <a:stretch>
                  <a:fillRect t="-9375" b="-25000"/>
                </a:stretch>
              </a:blipFill>
            </p:spPr>
            <p:txBody>
              <a:bodyPr/>
              <a:lstStyle/>
              <a:p>
                <a:r>
                  <a:rPr lang="es-ES_tradnl">
                    <a:noFill/>
                  </a:rPr>
                  <a:t> </a:t>
                </a:r>
              </a:p>
            </p:txBody>
          </p:sp>
        </mc:Fallback>
      </mc:AlternateContent>
      <p:sp>
        <p:nvSpPr>
          <p:cNvPr id="6" name="TextBox 5">
            <a:extLst>
              <a:ext uri="{FF2B5EF4-FFF2-40B4-BE49-F238E27FC236}">
                <a16:creationId xmlns:a16="http://schemas.microsoft.com/office/drawing/2014/main" id="{18DE9098-F2A8-1566-4B00-94D01DFA6F01}"/>
              </a:ext>
            </a:extLst>
          </p:cNvPr>
          <p:cNvSpPr txBox="1"/>
          <p:nvPr/>
        </p:nvSpPr>
        <p:spPr>
          <a:xfrm>
            <a:off x="6474279" y="3995448"/>
            <a:ext cx="2653290" cy="369332"/>
          </a:xfrm>
          <a:prstGeom prst="rect">
            <a:avLst/>
          </a:prstGeom>
          <a:noFill/>
        </p:spPr>
        <p:txBody>
          <a:bodyPr wrap="none" rtlCol="0">
            <a:spAutoFit/>
          </a:bodyPr>
          <a:lstStyle/>
          <a:p>
            <a:r>
              <a:rPr lang="es-ES_tradnl" dirty="0"/>
              <a:t>Constante de aprendizaje</a:t>
            </a:r>
          </a:p>
        </p:txBody>
      </p:sp>
      <p:cxnSp>
        <p:nvCxnSpPr>
          <p:cNvPr id="9" name="Straight Arrow Connector 8">
            <a:extLst>
              <a:ext uri="{FF2B5EF4-FFF2-40B4-BE49-F238E27FC236}">
                <a16:creationId xmlns:a16="http://schemas.microsoft.com/office/drawing/2014/main" id="{F6A904EF-8028-2EF6-7738-691EB0EB76CF}"/>
              </a:ext>
            </a:extLst>
          </p:cNvPr>
          <p:cNvCxnSpPr>
            <a:cxnSpLocks/>
          </p:cNvCxnSpPr>
          <p:nvPr/>
        </p:nvCxnSpPr>
        <p:spPr>
          <a:xfrm>
            <a:off x="5826239" y="3838164"/>
            <a:ext cx="648040" cy="34195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0" name="Rounded Rectangle 9">
            <a:extLst>
              <a:ext uri="{FF2B5EF4-FFF2-40B4-BE49-F238E27FC236}">
                <a16:creationId xmlns:a16="http://schemas.microsoft.com/office/drawing/2014/main" id="{22FE9066-92E6-9365-B6D8-C2D9CB13F99A}"/>
              </a:ext>
            </a:extLst>
          </p:cNvPr>
          <p:cNvSpPr/>
          <p:nvPr/>
        </p:nvSpPr>
        <p:spPr>
          <a:xfrm>
            <a:off x="5684207" y="3286235"/>
            <a:ext cx="274036" cy="503852"/>
          </a:xfrm>
          <a:prstGeom prst="roundRect">
            <a:avLst/>
          </a:prstGeom>
          <a:noFill/>
          <a:ln w="571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354493233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3E793F-A196-7B73-6AD7-BB8E77E622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44F544-D0FC-147E-5E0B-2192E6E7691C}"/>
              </a:ext>
            </a:extLst>
          </p:cNvPr>
          <p:cNvSpPr>
            <a:spLocks noGrp="1"/>
          </p:cNvSpPr>
          <p:nvPr>
            <p:ph type="title"/>
          </p:nvPr>
        </p:nvSpPr>
        <p:spPr>
          <a:xfrm>
            <a:off x="700635" y="922096"/>
            <a:ext cx="10691265" cy="928552"/>
          </a:xfrm>
        </p:spPr>
        <p:txBody>
          <a:bodyPr/>
          <a:lstStyle/>
          <a:p>
            <a:r>
              <a:rPr lang="es-ES_tradnl" dirty="0"/>
              <a:t>Estrategias de aprendizaje</a:t>
            </a:r>
          </a:p>
        </p:txBody>
      </p:sp>
      <p:sp>
        <p:nvSpPr>
          <p:cNvPr id="5" name="Footer Placeholder 4">
            <a:extLst>
              <a:ext uri="{FF2B5EF4-FFF2-40B4-BE49-F238E27FC236}">
                <a16:creationId xmlns:a16="http://schemas.microsoft.com/office/drawing/2014/main" id="{083DC650-27BE-BBC9-F200-993111FB3906}"/>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BCD5FB3A-F0C4-C021-81A0-6AC46C79BF77}"/>
                  </a:ext>
                </a:extLst>
              </p:cNvPr>
              <p:cNvSpPr>
                <a:spLocks noGrp="1"/>
              </p:cNvSpPr>
              <p:nvPr>
                <p:ph idx="1"/>
              </p:nvPr>
            </p:nvSpPr>
            <p:spPr>
              <a:xfrm>
                <a:off x="700635" y="2124635"/>
                <a:ext cx="10691265" cy="3960478"/>
              </a:xfrm>
            </p:spPr>
            <p:txBody>
              <a:bodyPr>
                <a:normAutofit/>
              </a:bodyPr>
              <a:lstStyle/>
              <a:p>
                <a:pPr marL="0" indent="0">
                  <a:buNone/>
                </a:pPr>
                <a:r>
                  <a:rPr lang="es-ES_tradnl" dirty="0"/>
                  <a:t>En TD, el agente espera una transición al siguiente estado para actualizar el valor </a:t>
                </a:r>
                <a:r>
                  <a:rPr lang="es-ES_tradnl" dirty="0">
                    <a:solidFill>
                      <a:schemeClr val="accent1"/>
                    </a:solidFill>
                  </a:rPr>
                  <a:t>V(</a:t>
                </a:r>
                <a:r>
                  <a:rPr lang="es-ES_tradnl" dirty="0" err="1">
                    <a:solidFill>
                      <a:schemeClr val="accent1"/>
                    </a:solidFill>
                  </a:rPr>
                  <a:t>s</a:t>
                </a:r>
                <a:r>
                  <a:rPr lang="es-ES_tradnl" baseline="-25000" dirty="0" err="1">
                    <a:solidFill>
                      <a:schemeClr val="accent1"/>
                    </a:solidFill>
                  </a:rPr>
                  <a:t>t</a:t>
                </a:r>
                <a:r>
                  <a:rPr lang="es-ES_tradnl" dirty="0">
                    <a:solidFill>
                      <a:schemeClr val="accent1"/>
                    </a:solidFill>
                  </a:rPr>
                  <a:t>)</a:t>
                </a:r>
                <a:r>
                  <a:rPr lang="es-ES_tradnl" dirty="0"/>
                  <a:t>, usando la recompensa </a:t>
                </a:r>
                <a:r>
                  <a:rPr lang="es-ES_tradnl" dirty="0" err="1">
                    <a:solidFill>
                      <a:schemeClr val="accent3"/>
                    </a:solidFill>
                  </a:rPr>
                  <a:t>r</a:t>
                </a:r>
                <a:r>
                  <a:rPr lang="es-ES_tradnl" baseline="-25000" dirty="0" err="1">
                    <a:solidFill>
                      <a:schemeClr val="accent3"/>
                    </a:solidFill>
                  </a:rPr>
                  <a:t>t</a:t>
                </a:r>
                <a:r>
                  <a:rPr lang="es-ES_tradnl" baseline="-25000" dirty="0">
                    <a:solidFill>
                      <a:schemeClr val="accent3"/>
                    </a:solidFill>
                  </a:rPr>
                  <a:t> </a:t>
                </a:r>
                <a:r>
                  <a:rPr lang="es-ES_tradnl" dirty="0"/>
                  <a:t>y el valor del siguiente estado </a:t>
                </a:r>
                <a14:m>
                  <m:oMath xmlns:m="http://schemas.openxmlformats.org/officeDocument/2006/math">
                    <m:r>
                      <a:rPr lang="en-US" i="1">
                        <a:solidFill>
                          <a:schemeClr val="accent4"/>
                        </a:solidFill>
                        <a:latin typeface="Cambria Math" panose="02040503050406030204" pitchFamily="18" charset="0"/>
                        <a:ea typeface="Cambria Math" panose="02040503050406030204" pitchFamily="18" charset="0"/>
                      </a:rPr>
                      <m:t>𝑉</m:t>
                    </m:r>
                    <m:d>
                      <m:dPr>
                        <m:ctrlPr>
                          <a:rPr lang="en-US" i="1">
                            <a:solidFill>
                              <a:schemeClr val="accent4"/>
                            </a:solidFill>
                            <a:latin typeface="Cambria Math" panose="02040503050406030204" pitchFamily="18" charset="0"/>
                            <a:ea typeface="Cambria Math" panose="02040503050406030204" pitchFamily="18" charset="0"/>
                          </a:rPr>
                        </m:ctrlPr>
                      </m:dPr>
                      <m:e>
                        <m:sSub>
                          <m:sSubPr>
                            <m:ctrlPr>
                              <a:rPr lang="en-US" i="1">
                                <a:solidFill>
                                  <a:schemeClr val="accent4"/>
                                </a:solidFill>
                                <a:latin typeface="Cambria Math" panose="02040503050406030204" pitchFamily="18" charset="0"/>
                                <a:ea typeface="Cambria Math" panose="02040503050406030204" pitchFamily="18" charset="0"/>
                              </a:rPr>
                            </m:ctrlPr>
                          </m:sSubPr>
                          <m:e>
                            <m:r>
                              <a:rPr lang="en-US" i="1">
                                <a:solidFill>
                                  <a:schemeClr val="accent4"/>
                                </a:solidFill>
                                <a:latin typeface="Cambria Math" panose="02040503050406030204" pitchFamily="18" charset="0"/>
                                <a:ea typeface="Cambria Math" panose="02040503050406030204" pitchFamily="18" charset="0"/>
                              </a:rPr>
                              <m:t>𝑠</m:t>
                            </m:r>
                          </m:e>
                          <m:sub>
                            <m:r>
                              <a:rPr lang="en-US" i="1">
                                <a:solidFill>
                                  <a:schemeClr val="accent4"/>
                                </a:solidFill>
                                <a:latin typeface="Cambria Math" panose="02040503050406030204" pitchFamily="18" charset="0"/>
                                <a:ea typeface="Cambria Math" panose="02040503050406030204" pitchFamily="18" charset="0"/>
                              </a:rPr>
                              <m:t>𝑡</m:t>
                            </m:r>
                            <m:r>
                              <a:rPr lang="en-US" i="1">
                                <a:solidFill>
                                  <a:schemeClr val="accent4"/>
                                </a:solidFill>
                                <a:latin typeface="Cambria Math" panose="02040503050406030204" pitchFamily="18" charset="0"/>
                                <a:ea typeface="Cambria Math" panose="02040503050406030204" pitchFamily="18" charset="0"/>
                              </a:rPr>
                              <m:t>+1</m:t>
                            </m:r>
                          </m:sub>
                        </m:sSub>
                      </m:e>
                    </m:d>
                  </m:oMath>
                </a14:m>
                <a:r>
                  <a:rPr lang="es-ES_tradnl" dirty="0"/>
                  <a:t>, como indica la </a:t>
                </a:r>
                <a:r>
                  <a:rPr lang="es-ES_tradnl" i="1" dirty="0">
                    <a:solidFill>
                      <a:schemeClr val="accent6">
                        <a:lumMod val="60000"/>
                        <a:lumOff val="40000"/>
                      </a:schemeClr>
                    </a:solidFill>
                  </a:rPr>
                  <a:t>ecuación de </a:t>
                </a:r>
                <a:r>
                  <a:rPr lang="es-ES_tradnl" i="1" dirty="0" err="1">
                    <a:solidFill>
                      <a:schemeClr val="accent6">
                        <a:lumMod val="60000"/>
                        <a:lumOff val="40000"/>
                      </a:schemeClr>
                    </a:solidFill>
                  </a:rPr>
                  <a:t>Bellman</a:t>
                </a:r>
                <a:r>
                  <a:rPr lang="es-ES_tradnl" dirty="0"/>
                  <a:t>…</a:t>
                </a:r>
                <a:endParaRPr lang="es-ES_tradnl" b="1" dirty="0"/>
              </a:p>
              <a:p>
                <a:pPr marL="0" indent="0">
                  <a:buNone/>
                </a:pPr>
                <a:endParaRPr lang="es-ES_tradnl"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𝑉</m:t>
                          </m:r>
                        </m:e>
                        <m:sub>
                          <m:r>
                            <a:rPr lang="en-US" sz="2400" b="0" i="1" smtClean="0">
                              <a:latin typeface="Cambria Math" panose="02040503050406030204" pitchFamily="18" charset="0"/>
                            </a:rPr>
                            <m:t>𝑛𝑒𝑤</m:t>
                          </m:r>
                        </m:sub>
                      </m:sSub>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1"/>
                              </a:solidFill>
                              <a:latin typeface="Cambria Math" panose="02040503050406030204" pitchFamily="18" charset="0"/>
                              <a:ea typeface="Cambria Math" panose="02040503050406030204" pitchFamily="18" charset="0"/>
                            </a:rPr>
                          </m:ctrlPr>
                        </m:sSubPr>
                        <m:e>
                          <m:r>
                            <a:rPr lang="en-US" sz="2400" b="0" i="1" smtClean="0">
                              <a:solidFill>
                                <a:schemeClr val="accent1"/>
                              </a:solidFill>
                              <a:latin typeface="Cambria Math" panose="02040503050406030204" pitchFamily="18" charset="0"/>
                              <a:ea typeface="Cambria Math" panose="02040503050406030204" pitchFamily="18" charset="0"/>
                            </a:rPr>
                            <m:t>𝑉</m:t>
                          </m:r>
                        </m:e>
                        <m:sub>
                          <m:r>
                            <a:rPr lang="en-US" sz="2400" b="0" i="1" smtClean="0">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m:t>
                      </m:r>
                      <m:sSub>
                        <m:sSubPr>
                          <m:ctrlPr>
                            <a:rPr lang="en-US" sz="2400" i="1" smtClean="0">
                              <a:solidFill>
                                <a:schemeClr val="accent2"/>
                              </a:solidFill>
                              <a:latin typeface="Cambria Math" panose="02040503050406030204" pitchFamily="18" charset="0"/>
                              <a:ea typeface="Cambria Math" panose="02040503050406030204" pitchFamily="18" charset="0"/>
                            </a:rPr>
                          </m:ctrlPr>
                        </m:sSubPr>
                        <m:e>
                          <m:r>
                            <a:rPr lang="en-US" sz="2400" b="0" i="1" smtClean="0">
                              <a:solidFill>
                                <a:schemeClr val="accent2"/>
                              </a:solidFill>
                              <a:latin typeface="Cambria Math" panose="02040503050406030204" pitchFamily="18" charset="0"/>
                              <a:ea typeface="Cambria Math" panose="02040503050406030204" pitchFamily="18" charset="0"/>
                            </a:rPr>
                            <m:t>𝑟</m:t>
                          </m:r>
                        </m:e>
                        <m:sub>
                          <m:r>
                            <a:rPr lang="en-US" sz="2400" i="1">
                              <a:solidFill>
                                <a:schemeClr val="accent2"/>
                              </a:solidFill>
                              <a:latin typeface="Cambria Math" panose="02040503050406030204" pitchFamily="18" charset="0"/>
                              <a:ea typeface="Cambria Math" panose="02040503050406030204" pitchFamily="18" charset="0"/>
                            </a:rPr>
                            <m:t>𝑡</m:t>
                          </m:r>
                        </m:sub>
                      </m:sSub>
                      <m:r>
                        <a:rPr lang="en-US" sz="2400" b="0" i="1" smtClean="0">
                          <a:latin typeface="Cambria Math" panose="02040503050406030204" pitchFamily="18" charset="0"/>
                          <a:ea typeface="Cambria Math" panose="02040503050406030204" pitchFamily="18" charset="0"/>
                        </a:rPr>
                        <m:t>+</m:t>
                      </m:r>
                      <m:r>
                        <a:rPr lang="en-US" sz="2400" i="1" smtClean="0">
                          <a:solidFill>
                            <a:srgbClr val="FF00FF"/>
                          </a:solidFill>
                          <a:latin typeface="Cambria Math" panose="02040503050406030204" pitchFamily="18" charset="0"/>
                          <a:ea typeface="Cambria Math" panose="02040503050406030204" pitchFamily="18" charset="0"/>
                        </a:rPr>
                        <m:t>𝛾</m:t>
                      </m:r>
                      <m:r>
                        <a:rPr lang="en-US" sz="2400" i="1" smtClean="0">
                          <a:solidFill>
                            <a:schemeClr val="accent4"/>
                          </a:solidFill>
                          <a:latin typeface="Cambria Math" panose="02040503050406030204" pitchFamily="18" charset="0"/>
                        </a:rPr>
                        <m:t>𝑉</m:t>
                      </m:r>
                      <m:d>
                        <m:dPr>
                          <m:ctrlPr>
                            <a:rPr lang="en-US" sz="2400" i="1">
                              <a:solidFill>
                                <a:schemeClr val="accent4"/>
                              </a:solidFill>
                              <a:latin typeface="Cambria Math" panose="02040503050406030204" pitchFamily="18" charset="0"/>
                            </a:rPr>
                          </m:ctrlPr>
                        </m:dPr>
                        <m:e>
                          <m:sSub>
                            <m:sSubPr>
                              <m:ctrlPr>
                                <a:rPr lang="en-US" sz="2400" i="1">
                                  <a:solidFill>
                                    <a:schemeClr val="accent4"/>
                                  </a:solidFill>
                                  <a:latin typeface="Cambria Math" panose="02040503050406030204" pitchFamily="18" charset="0"/>
                                </a:rPr>
                              </m:ctrlPr>
                            </m:sSubPr>
                            <m:e>
                              <m:r>
                                <a:rPr lang="en-US" sz="2400" i="1">
                                  <a:solidFill>
                                    <a:schemeClr val="accent4"/>
                                  </a:solidFill>
                                  <a:latin typeface="Cambria Math" panose="02040503050406030204" pitchFamily="18" charset="0"/>
                                </a:rPr>
                                <m:t>𝑠</m:t>
                              </m:r>
                            </m:e>
                            <m:sub>
                              <m:r>
                                <a:rPr lang="en-US" sz="2400" i="1">
                                  <a:solidFill>
                                    <a:schemeClr val="accent4"/>
                                  </a:solidFill>
                                  <a:latin typeface="Cambria Math" panose="02040503050406030204" pitchFamily="18" charset="0"/>
                                </a:rPr>
                                <m:t>𝑡</m:t>
                              </m:r>
                              <m:r>
                                <a:rPr lang="en-US" sz="2400" b="0" i="1" smtClean="0">
                                  <a:solidFill>
                                    <a:schemeClr val="accent4"/>
                                  </a:solidFill>
                                  <a:latin typeface="Cambria Math" panose="02040503050406030204" pitchFamily="18" charset="0"/>
                                </a:rPr>
                                <m:t>+1</m:t>
                              </m:r>
                            </m:sub>
                          </m:sSub>
                        </m:e>
                      </m:d>
                      <m:r>
                        <a:rPr lang="en-US" sz="2400" b="0" i="1" smtClean="0">
                          <a:latin typeface="Cambria Math" panose="02040503050406030204" pitchFamily="18" charset="0"/>
                        </a:rPr>
                        <m:t>−</m:t>
                      </m:r>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𝑉</m:t>
                          </m:r>
                        </m:e>
                        <m:sub>
                          <m:r>
                            <a:rPr lang="en-US" sz="2400" i="1">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oMath>
                  </m:oMathPara>
                </a14:m>
                <a:endParaRPr lang="es-ES_tradnl" sz="2400" dirty="0"/>
              </a:p>
            </p:txBody>
          </p:sp>
        </mc:Choice>
        <mc:Fallback xmlns="">
          <p:sp>
            <p:nvSpPr>
              <p:cNvPr id="4" name="Content Placeholder 3">
                <a:extLst>
                  <a:ext uri="{FF2B5EF4-FFF2-40B4-BE49-F238E27FC236}">
                    <a16:creationId xmlns:a16="http://schemas.microsoft.com/office/drawing/2014/main" id="{BCD5FB3A-F0C4-C021-81A0-6AC46C79BF77}"/>
                  </a:ext>
                </a:extLst>
              </p:cNvPr>
              <p:cNvSpPr>
                <a:spLocks noGrp="1" noRot="1" noChangeAspect="1" noMove="1" noResize="1" noEditPoints="1" noAdjustHandles="1" noChangeArrowheads="1" noChangeShapeType="1" noTextEdit="1"/>
              </p:cNvSpPr>
              <p:nvPr>
                <p:ph idx="1"/>
              </p:nvPr>
            </p:nvSpPr>
            <p:spPr>
              <a:xfrm>
                <a:off x="700635" y="2124635"/>
                <a:ext cx="10691265" cy="3960478"/>
              </a:xfrm>
              <a:blipFill>
                <a:blip r:embed="rId3"/>
                <a:stretch>
                  <a:fillRect l="-712" t="-639" r="-356"/>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0B0A7F76-932D-D5D3-6AB1-2B2DE1CAD74D}"/>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4FAE6B57-3FCC-8422-8AD3-1F8A0259AF9F}"/>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Aprendizaje por diferencia temporal (TD)</a:t>
            </a: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30028CEF-0DBE-C77B-B135-E66CD3E86FFE}"/>
                  </a:ext>
                </a:extLst>
              </p:cNvPr>
              <p:cNvSpPr txBox="1"/>
              <p:nvPr/>
            </p:nvSpPr>
            <p:spPr>
              <a:xfrm>
                <a:off x="3242702" y="4532479"/>
                <a:ext cx="5706596" cy="400110"/>
              </a:xfrm>
              <a:prstGeom prst="rect">
                <a:avLst/>
              </a:prstGeom>
              <a:noFill/>
            </p:spPr>
            <p:txBody>
              <a:bodyPr wrap="square">
                <a:spAutoFit/>
              </a:bodyPr>
              <a:lstStyle/>
              <a:p>
                <a:pPr marL="0" indent="0" algn="ctr">
                  <a:buNone/>
                </a:pPr>
                <a:r>
                  <a:rPr lang="es-ES_tradnl" sz="2000" b="0" noProof="0" dirty="0">
                    <a:solidFill>
                      <a:schemeClr val="tx1"/>
                    </a:solidFill>
                  </a:rPr>
                  <a:t>Ecuación de </a:t>
                </a:r>
                <a:r>
                  <a:rPr lang="es-ES_tradnl" sz="2000" b="0" noProof="0" dirty="0" err="1">
                    <a:solidFill>
                      <a:schemeClr val="tx1"/>
                    </a:solidFill>
                  </a:rPr>
                  <a:t>Bellman</a:t>
                </a:r>
                <a:r>
                  <a:rPr lang="en-US" sz="2000" b="0" dirty="0">
                    <a:solidFill>
                      <a:schemeClr val="tx1"/>
                    </a:solidFill>
                  </a:rPr>
                  <a:t>: </a:t>
                </a:r>
                <a14:m>
                  <m:oMath xmlns:m="http://schemas.openxmlformats.org/officeDocument/2006/math">
                    <m:sSub>
                      <m:sSubPr>
                        <m:ctrlPr>
                          <a:rPr lang="en-US" sz="2000" b="0" i="1" smtClean="0">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𝑉</m:t>
                        </m:r>
                      </m:e>
                      <m:sub>
                        <m:r>
                          <a:rPr lang="en-US" sz="2000" b="0" i="1" smtClean="0">
                            <a:solidFill>
                              <a:schemeClr val="tx1"/>
                            </a:solidFill>
                            <a:latin typeface="Cambria Math" panose="02040503050406030204" pitchFamily="18" charset="0"/>
                            <a:ea typeface="Cambria Math" panose="02040503050406030204" pitchFamily="18" charset="0"/>
                          </a:rPr>
                          <m:t>𝜋</m:t>
                        </m:r>
                      </m:sub>
                    </m:sSub>
                    <m:d>
                      <m:dPr>
                        <m:ctrlPr>
                          <a:rPr lang="en-US" sz="2000" b="0" i="1" smtClean="0">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e>
                    </m:d>
                    <m:r>
                      <a:rPr lang="en-US" sz="2000" b="0" i="1" smtClean="0">
                        <a:solidFill>
                          <a:schemeClr val="tx1"/>
                        </a:solidFill>
                        <a:latin typeface="Cambria Math" panose="02040503050406030204" pitchFamily="18" charset="0"/>
                      </a:rPr>
                      <m:t>=</m:t>
                    </m:r>
                    <m:sSub>
                      <m:sSubPr>
                        <m:ctrlPr>
                          <a:rPr lang="en-US" sz="2000" i="1">
                            <a:solidFill>
                              <a:schemeClr val="tx1"/>
                            </a:solidFill>
                            <a:latin typeface="Cambria Math" panose="02040503050406030204" pitchFamily="18" charset="0"/>
                          </a:rPr>
                        </m:ctrlPr>
                      </m:sSubPr>
                      <m:e>
                        <m:r>
                          <a:rPr lang="en-US" sz="2000" b="0" i="1" smtClean="0">
                            <a:solidFill>
                              <a:schemeClr val="tx1"/>
                            </a:solidFill>
                            <a:latin typeface="Cambria Math" panose="02040503050406030204" pitchFamily="18" charset="0"/>
                          </a:rPr>
                          <m:t>𝐸</m:t>
                        </m:r>
                      </m:e>
                      <m:sub>
                        <m:r>
                          <a:rPr lang="en-US" sz="2000" i="1">
                            <a:solidFill>
                              <a:schemeClr val="tx1"/>
                            </a:solidFill>
                            <a:latin typeface="Cambria Math" panose="02040503050406030204" pitchFamily="18" charset="0"/>
                            <a:ea typeface="Cambria Math" panose="02040503050406030204" pitchFamily="18" charset="0"/>
                          </a:rPr>
                          <m:t>𝜋</m:t>
                        </m:r>
                      </m:sub>
                    </m:sSub>
                    <m:d>
                      <m:dPr>
                        <m:begChr m:val="["/>
                        <m:endChr m:val="]"/>
                        <m:ctrlPr>
                          <a:rPr lang="en-US" sz="2000" b="0" i="1" smtClean="0">
                            <a:solidFill>
                              <a:schemeClr val="tx1"/>
                            </a:solidFill>
                            <a:latin typeface="Cambria Math" panose="02040503050406030204" pitchFamily="18" charset="0"/>
                            <a:ea typeface="Cambria Math" panose="02040503050406030204" pitchFamily="18" charset="0"/>
                          </a:rPr>
                        </m:ctrlPr>
                      </m:dPr>
                      <m:e>
                        <m:sSub>
                          <m:sSubPr>
                            <m:ctrlPr>
                              <a:rPr lang="es-ES_tradnl" sz="2000" i="1" smtClean="0">
                                <a:solidFill>
                                  <a:schemeClr val="tx1"/>
                                </a:solidFill>
                                <a:latin typeface="Cambria Math" panose="02040503050406030204" pitchFamily="18" charset="0"/>
                              </a:rPr>
                            </m:ctrlPr>
                          </m:sSubPr>
                          <m:e>
                            <m:r>
                              <a:rPr lang="es-ES_tradnl" sz="2000" i="1">
                                <a:solidFill>
                                  <a:schemeClr val="tx1"/>
                                </a:solidFill>
                                <a:latin typeface="Cambria Math" panose="02040503050406030204" pitchFamily="18" charset="0"/>
                              </a:rPr>
                              <m:t>𝑟</m:t>
                            </m:r>
                          </m:e>
                          <m:sub>
                            <m:r>
                              <a:rPr lang="en-US" sz="2000" i="1">
                                <a:solidFill>
                                  <a:schemeClr val="tx1"/>
                                </a:solidFill>
                                <a:latin typeface="Cambria Math" panose="02040503050406030204" pitchFamily="18" charset="0"/>
                              </a:rPr>
                              <m:t>𝑡</m:t>
                            </m:r>
                          </m:sub>
                        </m:sSub>
                        <m:r>
                          <a:rPr lang="en-US" sz="2000" b="0" i="1" smtClean="0">
                            <a:solidFill>
                              <a:schemeClr val="tx1"/>
                            </a:solidFill>
                            <a:latin typeface="Cambria Math" panose="02040503050406030204" pitchFamily="18" charset="0"/>
                            <a:ea typeface="Cambria Math" panose="02040503050406030204" pitchFamily="18" charset="0"/>
                          </a:rPr>
                          <m:t>+</m:t>
                        </m:r>
                        <m:r>
                          <a:rPr lang="en-US" sz="2000" b="0" i="1" smtClean="0">
                            <a:solidFill>
                              <a:schemeClr val="tx1"/>
                            </a:solidFill>
                            <a:latin typeface="Cambria Math" panose="02040503050406030204" pitchFamily="18" charset="0"/>
                            <a:ea typeface="Cambria Math" panose="02040503050406030204" pitchFamily="18" charset="0"/>
                          </a:rPr>
                          <m:t>𝛾</m:t>
                        </m:r>
                        <m:sSub>
                          <m:sSubPr>
                            <m:ctrlPr>
                              <a:rPr lang="en-US" sz="2000" i="1" smtClean="0">
                                <a:solidFill>
                                  <a:schemeClr val="tx1"/>
                                </a:solidFill>
                                <a:latin typeface="Cambria Math" panose="02040503050406030204" pitchFamily="18" charset="0"/>
                              </a:rPr>
                            </m:ctrlPr>
                          </m:sSubPr>
                          <m:e>
                            <m:r>
                              <a:rPr lang="en-US" sz="2000" i="1">
                                <a:solidFill>
                                  <a:schemeClr val="tx1"/>
                                </a:solidFill>
                                <a:latin typeface="Cambria Math" panose="02040503050406030204" pitchFamily="18" charset="0"/>
                              </a:rPr>
                              <m:t>𝑉</m:t>
                            </m:r>
                          </m:e>
                          <m:sub>
                            <m:r>
                              <a:rPr lang="en-US" sz="2000" i="1">
                                <a:solidFill>
                                  <a:schemeClr val="tx1"/>
                                </a:solidFill>
                                <a:latin typeface="Cambria Math" panose="02040503050406030204" pitchFamily="18" charset="0"/>
                                <a:ea typeface="Cambria Math" panose="02040503050406030204" pitchFamily="18" charset="0"/>
                              </a:rPr>
                              <m:t>𝜋</m:t>
                            </m:r>
                          </m:sub>
                        </m:sSub>
                        <m:d>
                          <m:dPr>
                            <m:ctrlPr>
                              <a:rPr lang="en-US" sz="2000" i="1">
                                <a:solidFill>
                                  <a:schemeClr val="tx1"/>
                                </a:solidFill>
                                <a:latin typeface="Cambria Math" panose="02040503050406030204" pitchFamily="18" charset="0"/>
                              </a:rPr>
                            </m:ctrlPr>
                          </m:dPr>
                          <m:e>
                            <m:r>
                              <m:rPr>
                                <m:nor/>
                              </m:rPr>
                              <a:rPr lang="es-ES_tradnl" sz="2000" dirty="0">
                                <a:solidFill>
                                  <a:schemeClr val="tx1"/>
                                </a:solidFill>
                              </a:rPr>
                              <m:t>s</m:t>
                            </m:r>
                            <m:r>
                              <m:rPr>
                                <m:nor/>
                              </m:rPr>
                              <a:rPr lang="es-ES_tradnl" sz="2000" baseline="-25000" dirty="0">
                                <a:solidFill>
                                  <a:schemeClr val="tx1"/>
                                </a:solidFill>
                              </a:rPr>
                              <m:t>t</m:t>
                            </m:r>
                            <m:r>
                              <m:rPr>
                                <m:nor/>
                              </m:rPr>
                              <a:rPr lang="en-US" sz="2000" b="0" i="0" baseline="-25000" dirty="0" smtClean="0">
                                <a:solidFill>
                                  <a:schemeClr val="tx1"/>
                                </a:solidFill>
                              </a:rPr>
                              <m:t>+1</m:t>
                            </m:r>
                          </m:e>
                        </m:d>
                      </m:e>
                    </m:d>
                  </m:oMath>
                </a14:m>
                <a:endParaRPr lang="es-ES_tradnl" sz="2000" noProof="0" dirty="0">
                  <a:solidFill>
                    <a:schemeClr val="tx1"/>
                  </a:solidFill>
                </a:endParaRPr>
              </a:p>
            </p:txBody>
          </p:sp>
        </mc:Choice>
        <mc:Fallback xmlns="">
          <p:sp>
            <p:nvSpPr>
              <p:cNvPr id="21" name="TextBox 20">
                <a:extLst>
                  <a:ext uri="{FF2B5EF4-FFF2-40B4-BE49-F238E27FC236}">
                    <a16:creationId xmlns:a16="http://schemas.microsoft.com/office/drawing/2014/main" id="{30028CEF-0DBE-C77B-B135-E66CD3E86FFE}"/>
                  </a:ext>
                </a:extLst>
              </p:cNvPr>
              <p:cNvSpPr txBox="1">
                <a:spLocks noRot="1" noChangeAspect="1" noMove="1" noResize="1" noEditPoints="1" noAdjustHandles="1" noChangeArrowheads="1" noChangeShapeType="1" noTextEdit="1"/>
              </p:cNvSpPr>
              <p:nvPr/>
            </p:nvSpPr>
            <p:spPr>
              <a:xfrm>
                <a:off x="3242702" y="4532479"/>
                <a:ext cx="5706596" cy="400110"/>
              </a:xfrm>
              <a:prstGeom prst="rect">
                <a:avLst/>
              </a:prstGeom>
              <a:blipFill>
                <a:blip r:embed="rId5"/>
                <a:stretch>
                  <a:fillRect t="-9375" b="-25000"/>
                </a:stretch>
              </a:blipFill>
            </p:spPr>
            <p:txBody>
              <a:bodyPr/>
              <a:lstStyle/>
              <a:p>
                <a:r>
                  <a:rPr lang="es-ES_tradnl">
                    <a:noFill/>
                  </a:rPr>
                  <a:t> </a:t>
                </a:r>
              </a:p>
            </p:txBody>
          </p:sp>
        </mc:Fallback>
      </mc:AlternateContent>
    </p:spTree>
    <p:extLst>
      <p:ext uri="{BB962C8B-B14F-4D97-AF65-F5344CB8AC3E}">
        <p14:creationId xmlns:p14="http://schemas.microsoft.com/office/powerpoint/2010/main" val="114544332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Estrategias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124635"/>
                <a:ext cx="10691265" cy="3960478"/>
              </a:xfrm>
            </p:spPr>
            <p:txBody>
              <a:bodyPr>
                <a:normAutofit/>
              </a:bodyPr>
              <a:lstStyle/>
              <a:p>
                <a:pPr marL="0" indent="0">
                  <a:buNone/>
                </a:pPr>
                <a:r>
                  <a:rPr lang="es-ES_tradnl" dirty="0"/>
                  <a:t>En esta técnica, el agente espera hasta que finalice el episodio, calcula el retorno total </a:t>
                </a:r>
                <a:r>
                  <a:rPr lang="es-ES_tradnl" b="1" dirty="0" err="1">
                    <a:solidFill>
                      <a:srgbClr val="D987DA"/>
                    </a:solidFill>
                  </a:rPr>
                  <a:t>G</a:t>
                </a:r>
                <a:r>
                  <a:rPr lang="es-ES_tradnl" b="1" baseline="-25000" dirty="0" err="1">
                    <a:solidFill>
                      <a:srgbClr val="D987DA"/>
                    </a:solidFill>
                  </a:rPr>
                  <a:t>t</a:t>
                </a:r>
                <a:r>
                  <a:rPr lang="es-ES_tradnl" dirty="0"/>
                  <a:t>, y lo utiliza para ajustar el valor del estado </a:t>
                </a:r>
                <a:r>
                  <a:rPr lang="es-ES_tradnl" dirty="0">
                    <a:solidFill>
                      <a:schemeClr val="accent1"/>
                    </a:solidFill>
                  </a:rPr>
                  <a:t>V(</a:t>
                </a:r>
                <a:r>
                  <a:rPr lang="es-ES_tradnl" dirty="0" err="1">
                    <a:solidFill>
                      <a:schemeClr val="accent1"/>
                    </a:solidFill>
                  </a:rPr>
                  <a:t>s</a:t>
                </a:r>
                <a:r>
                  <a:rPr lang="es-ES_tradnl" baseline="-25000" dirty="0" err="1">
                    <a:solidFill>
                      <a:schemeClr val="accent1"/>
                    </a:solidFill>
                  </a:rPr>
                  <a:t>t</a:t>
                </a:r>
                <a:r>
                  <a:rPr lang="es-ES_tradnl" dirty="0">
                    <a:solidFill>
                      <a:schemeClr val="accent1"/>
                    </a:solidFill>
                  </a:rPr>
                  <a:t>)</a:t>
                </a:r>
                <a:r>
                  <a:rPr lang="es-ES_tradnl" dirty="0"/>
                  <a:t>: </a:t>
                </a:r>
              </a:p>
              <a:p>
                <a:pPr marL="0" indent="0">
                  <a:buNone/>
                </a:pPr>
                <a:endParaRPr lang="es-ES_tradnl" b="1"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𝑉</m:t>
                          </m:r>
                        </m:e>
                        <m:sub>
                          <m:r>
                            <a:rPr lang="en-US" sz="2400" i="1">
                              <a:latin typeface="Cambria Math" panose="02040503050406030204" pitchFamily="18" charset="0"/>
                            </a:rPr>
                            <m:t>𝑛𝑒𝑤</m:t>
                          </m:r>
                        </m:sub>
                      </m:sSub>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𝑡</m:t>
                              </m:r>
                            </m:sub>
                          </m:sSub>
                        </m:e>
                      </m:d>
                      <m:r>
                        <a:rPr lang="en-US" sz="2400" i="1">
                          <a:latin typeface="Cambria Math" panose="02040503050406030204" pitchFamily="18" charset="0"/>
                          <a:ea typeface="Cambria Math" panose="02040503050406030204" pitchFamily="18" charset="0"/>
                        </a:rPr>
                        <m:t>←</m:t>
                      </m:r>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𝑉</m:t>
                          </m:r>
                        </m:e>
                        <m:sub>
                          <m:r>
                            <a:rPr lang="en-US" sz="2400" i="1">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b="0" i="1" smtClean="0">
                          <a:latin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𝛼</m:t>
                      </m:r>
                      <m:r>
                        <a:rPr lang="en-US" sz="2400" b="0" i="1" smtClean="0">
                          <a:latin typeface="Cambria Math" panose="02040503050406030204" pitchFamily="18" charset="0"/>
                          <a:ea typeface="Cambria Math" panose="02040503050406030204" pitchFamily="18" charset="0"/>
                        </a:rPr>
                        <m:t>[</m:t>
                      </m:r>
                      <m:sSub>
                        <m:sSubPr>
                          <m:ctrlPr>
                            <a:rPr lang="en-US" sz="2400" b="1" i="1" smtClean="0">
                              <a:solidFill>
                                <a:srgbClr val="D987DA"/>
                              </a:solidFill>
                              <a:latin typeface="Cambria Math" panose="02040503050406030204" pitchFamily="18" charset="0"/>
                              <a:ea typeface="Cambria Math" panose="02040503050406030204" pitchFamily="18" charset="0"/>
                            </a:rPr>
                          </m:ctrlPr>
                        </m:sSubPr>
                        <m:e>
                          <m:r>
                            <a:rPr lang="en-US" sz="2400" b="1" i="1" smtClean="0">
                              <a:solidFill>
                                <a:srgbClr val="D987DA"/>
                              </a:solidFill>
                              <a:latin typeface="Cambria Math" panose="02040503050406030204" pitchFamily="18" charset="0"/>
                              <a:ea typeface="Cambria Math" panose="02040503050406030204" pitchFamily="18" charset="0"/>
                            </a:rPr>
                            <m:t>𝑮</m:t>
                          </m:r>
                        </m:e>
                        <m:sub>
                          <m:r>
                            <a:rPr lang="en-US" sz="2400" b="1" i="1" smtClean="0">
                              <a:solidFill>
                                <a:srgbClr val="D987DA"/>
                              </a:solidFill>
                              <a:latin typeface="Cambria Math" panose="02040503050406030204" pitchFamily="18" charset="0"/>
                              <a:ea typeface="Cambria Math" panose="02040503050406030204" pitchFamily="18" charset="0"/>
                            </a:rPr>
                            <m:t>𝒕</m:t>
                          </m:r>
                        </m:sub>
                      </m:sSub>
                      <m:r>
                        <a:rPr lang="en-US" sz="2400" b="0" i="1" smtClean="0">
                          <a:latin typeface="Cambria Math" panose="02040503050406030204" pitchFamily="18" charset="0"/>
                          <a:ea typeface="Cambria Math" panose="02040503050406030204" pitchFamily="18" charset="0"/>
                        </a:rPr>
                        <m:t>−</m:t>
                      </m:r>
                      <m:sSub>
                        <m:sSubPr>
                          <m:ctrlPr>
                            <a:rPr lang="en-US" sz="2400" i="1">
                              <a:solidFill>
                                <a:schemeClr val="accent1"/>
                              </a:solidFill>
                              <a:latin typeface="Cambria Math" panose="02040503050406030204" pitchFamily="18" charset="0"/>
                              <a:ea typeface="Cambria Math" panose="02040503050406030204" pitchFamily="18" charset="0"/>
                            </a:rPr>
                          </m:ctrlPr>
                        </m:sSubPr>
                        <m:e>
                          <m:r>
                            <a:rPr lang="en-US" sz="2400" i="1">
                              <a:solidFill>
                                <a:schemeClr val="accent1"/>
                              </a:solidFill>
                              <a:latin typeface="Cambria Math" panose="02040503050406030204" pitchFamily="18" charset="0"/>
                              <a:ea typeface="Cambria Math" panose="02040503050406030204" pitchFamily="18" charset="0"/>
                            </a:rPr>
                            <m:t>𝑉</m:t>
                          </m:r>
                        </m:e>
                        <m:sub>
                          <m:r>
                            <a:rPr lang="en-US" sz="2400" i="1">
                              <a:solidFill>
                                <a:schemeClr val="accent1"/>
                              </a:solidFill>
                              <a:latin typeface="Cambria Math" panose="02040503050406030204" pitchFamily="18" charset="0"/>
                              <a:ea typeface="Cambria Math" panose="02040503050406030204" pitchFamily="18" charset="0"/>
                            </a:rPr>
                            <m:t>𝑜𝑙𝑑</m:t>
                          </m:r>
                        </m:sub>
                      </m:sSub>
                      <m:d>
                        <m:dPr>
                          <m:ctrlPr>
                            <a:rPr lang="en-US" sz="2400" i="1">
                              <a:solidFill>
                                <a:schemeClr val="accent1"/>
                              </a:solidFill>
                              <a:latin typeface="Cambria Math" panose="02040503050406030204" pitchFamily="18" charset="0"/>
                            </a:rPr>
                          </m:ctrlPr>
                        </m:dPr>
                        <m:e>
                          <m:sSub>
                            <m:sSubPr>
                              <m:ctrlPr>
                                <a:rPr lang="en-US" sz="2400" i="1">
                                  <a:solidFill>
                                    <a:schemeClr val="accent1"/>
                                  </a:solidFill>
                                  <a:latin typeface="Cambria Math" panose="02040503050406030204" pitchFamily="18" charset="0"/>
                                </a:rPr>
                              </m:ctrlPr>
                            </m:sSubPr>
                            <m:e>
                              <m:r>
                                <a:rPr lang="en-US" sz="2400" i="1">
                                  <a:solidFill>
                                    <a:schemeClr val="accent1"/>
                                  </a:solidFill>
                                  <a:latin typeface="Cambria Math" panose="02040503050406030204" pitchFamily="18" charset="0"/>
                                </a:rPr>
                                <m:t>𝑠</m:t>
                              </m:r>
                            </m:e>
                            <m:sub>
                              <m:r>
                                <a:rPr lang="en-US" sz="2400" i="1">
                                  <a:solidFill>
                                    <a:schemeClr val="accent1"/>
                                  </a:solidFill>
                                  <a:latin typeface="Cambria Math" panose="02040503050406030204" pitchFamily="18" charset="0"/>
                                </a:rPr>
                                <m:t>𝑡</m:t>
                              </m:r>
                            </m:sub>
                          </m:sSub>
                        </m:e>
                      </m:d>
                      <m:r>
                        <a:rPr lang="en-US" sz="2400" b="0" i="1" smtClean="0">
                          <a:latin typeface="Cambria Math" panose="02040503050406030204" pitchFamily="18" charset="0"/>
                          <a:ea typeface="Cambria Math" panose="02040503050406030204" pitchFamily="18" charset="0"/>
                        </a:rPr>
                        <m:t>]</m:t>
                      </m:r>
                    </m:oMath>
                  </m:oMathPara>
                </a14:m>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5" y="2124635"/>
                <a:ext cx="10691265" cy="3960478"/>
              </a:xfrm>
              <a:blipFill>
                <a:blip r:embed="rId3"/>
                <a:stretch>
                  <a:fillRect l="-712" t="-639"/>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F344219E-DF10-3C6A-AE44-9830621764C1}"/>
              </a:ext>
            </a:extLst>
          </p:cNvPr>
          <p:cNvSpPr txBox="1"/>
          <p:nvPr/>
        </p:nvSpPr>
        <p:spPr>
          <a:xfrm>
            <a:off x="700635" y="1619815"/>
            <a:ext cx="10962631" cy="461665"/>
          </a:xfrm>
          <a:prstGeom prst="rect">
            <a:avLst/>
          </a:prstGeom>
          <a:noFill/>
        </p:spPr>
        <p:txBody>
          <a:bodyPr wrap="square" rtlCol="0">
            <a:spAutoFit/>
          </a:bodyPr>
          <a:lstStyle/>
          <a:p>
            <a:r>
              <a:rPr lang="es-ES_tradnl" sz="2400" dirty="0">
                <a:latin typeface="+mj-lt"/>
              </a:rPr>
              <a:t>Monte Carlo</a:t>
            </a:r>
          </a:p>
        </p:txBody>
      </p:sp>
      <p:sp>
        <p:nvSpPr>
          <p:cNvPr id="9" name="TextBox 8">
            <a:extLst>
              <a:ext uri="{FF2B5EF4-FFF2-40B4-BE49-F238E27FC236}">
                <a16:creationId xmlns:a16="http://schemas.microsoft.com/office/drawing/2014/main" id="{F02B303F-BC70-7FFE-520E-D748E38A2C99}"/>
              </a:ext>
            </a:extLst>
          </p:cNvPr>
          <p:cNvSpPr txBox="1"/>
          <p:nvPr/>
        </p:nvSpPr>
        <p:spPr>
          <a:xfrm>
            <a:off x="750367" y="4104874"/>
            <a:ext cx="10591800" cy="830997"/>
          </a:xfrm>
          <a:prstGeom prst="rect">
            <a:avLst/>
          </a:prstGeom>
          <a:noFill/>
        </p:spPr>
        <p:txBody>
          <a:bodyPr wrap="square">
            <a:spAutoFit/>
          </a:bodyPr>
          <a:lstStyle/>
          <a:p>
            <a:pPr marL="0" indent="0" algn="ctr">
              <a:buNone/>
            </a:pPr>
            <a:r>
              <a:rPr lang="es-ES" sz="2400" i="1" dirty="0">
                <a:solidFill>
                  <a:schemeClr val="accent4"/>
                </a:solidFill>
              </a:rPr>
              <a:t>A diferencia del TD, Monte Carlo no usa la ecuación de </a:t>
            </a:r>
            <a:r>
              <a:rPr lang="es-ES" sz="2400" i="1" dirty="0" err="1">
                <a:solidFill>
                  <a:schemeClr val="accent4"/>
                </a:solidFill>
              </a:rPr>
              <a:t>Bellman</a:t>
            </a:r>
            <a:r>
              <a:rPr lang="es-ES" sz="2400" i="1" dirty="0">
                <a:solidFill>
                  <a:schemeClr val="accent4"/>
                </a:solidFill>
              </a:rPr>
              <a:t>:</a:t>
            </a:r>
          </a:p>
          <a:p>
            <a:pPr marL="0" indent="0" algn="ctr">
              <a:buNone/>
            </a:pPr>
            <a:r>
              <a:rPr lang="es-ES" sz="2400" i="1" dirty="0">
                <a:solidFill>
                  <a:schemeClr val="accent4"/>
                </a:solidFill>
              </a:rPr>
              <a:t>Estima los valores promedio de los estados a partir de episodios completos.</a:t>
            </a:r>
          </a:p>
        </p:txBody>
      </p:sp>
    </p:spTree>
    <p:extLst>
      <p:ext uri="{BB962C8B-B14F-4D97-AF65-F5344CB8AC3E}">
        <p14:creationId xmlns:p14="http://schemas.microsoft.com/office/powerpoint/2010/main" val="394302593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Q-LEARNING</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409084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03295"/>
            <a:ext cx="10691265" cy="4381818"/>
          </a:xfrm>
        </p:spPr>
        <p:txBody>
          <a:bodyPr>
            <a:normAutofit lnSpcReduction="10000"/>
          </a:bodyPr>
          <a:lstStyle/>
          <a:p>
            <a:pPr marL="0" indent="0">
              <a:buNone/>
            </a:pPr>
            <a:r>
              <a:rPr lang="es-ES_tradnl" sz="2400" dirty="0"/>
              <a:t>Existen muchos algoritmos basados en valores y en políticas, pero todos se pueden reducir a unos pocos principios fundamentales.</a:t>
            </a:r>
          </a:p>
          <a:p>
            <a:pPr marL="0" indent="0">
              <a:buNone/>
            </a:pPr>
            <a:r>
              <a:rPr lang="es-ES_tradnl" sz="2400" dirty="0"/>
              <a:t>A un nivel general, todos comienzan con una estimación inicial y la ajustan con el tiempo a través de iteraciones.</a:t>
            </a:r>
          </a:p>
          <a:p>
            <a:pPr marL="0" indent="0">
              <a:buNone/>
            </a:pPr>
            <a:r>
              <a:rPr lang="es-ES_tradnl" sz="2400" dirty="0"/>
              <a:t>Este proceso incluye cuatro pasos básicos:</a:t>
            </a:r>
          </a:p>
          <a:p>
            <a:pPr marL="457200" indent="-457200">
              <a:buFont typeface="+mj-lt"/>
              <a:buAutoNum type="arabicPeriod"/>
            </a:pPr>
            <a:r>
              <a:rPr lang="es-ES_tradnl" sz="2400" b="1" dirty="0">
                <a:solidFill>
                  <a:schemeClr val="accent6">
                    <a:lumMod val="60000"/>
                    <a:lumOff val="40000"/>
                  </a:schemeClr>
                </a:solidFill>
              </a:rPr>
              <a:t>Inicializar estimaciones</a:t>
            </a:r>
          </a:p>
          <a:p>
            <a:pPr marL="457200" indent="-457200">
              <a:buFont typeface="+mj-lt"/>
              <a:buAutoNum type="arabicPeriod"/>
            </a:pPr>
            <a:r>
              <a:rPr lang="es-ES_tradnl" sz="2400" b="1" dirty="0">
                <a:solidFill>
                  <a:schemeClr val="accent3">
                    <a:lumMod val="60000"/>
                    <a:lumOff val="40000"/>
                  </a:schemeClr>
                </a:solidFill>
              </a:rPr>
              <a:t>Tomar una o más acciones</a:t>
            </a:r>
          </a:p>
          <a:p>
            <a:pPr marL="457200" indent="-457200">
              <a:buFont typeface="+mj-lt"/>
              <a:buAutoNum type="arabicPeriod"/>
            </a:pPr>
            <a:r>
              <a:rPr lang="es-ES_tradnl" sz="2400" b="1" dirty="0">
                <a:solidFill>
                  <a:schemeClr val="accent1">
                    <a:lumMod val="60000"/>
                    <a:lumOff val="40000"/>
                  </a:schemeClr>
                </a:solidFill>
              </a:rPr>
              <a:t>Recibir retroalimentación del entorno</a:t>
            </a:r>
          </a:p>
          <a:p>
            <a:pPr marL="457200" indent="-457200">
              <a:buFont typeface="+mj-lt"/>
              <a:buAutoNum type="arabicPeriod"/>
            </a:pPr>
            <a:r>
              <a:rPr lang="es-ES_tradnl" sz="2400" b="1" dirty="0">
                <a:solidFill>
                  <a:schemeClr val="accent4">
                    <a:lumMod val="75000"/>
                  </a:schemeClr>
                </a:solidFill>
              </a:rPr>
              <a:t>Mejorar las estimaciones</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6" name="Picture 5">
            <a:extLst>
              <a:ext uri="{FF2B5EF4-FFF2-40B4-BE49-F238E27FC236}">
                <a16:creationId xmlns:a16="http://schemas.microsoft.com/office/drawing/2014/main" id="{87F91A3D-BB44-646F-FECC-BF9DDCA28E05}"/>
              </a:ext>
            </a:extLst>
          </p:cNvPr>
          <p:cNvPicPr>
            <a:picLocks noChangeAspect="1"/>
          </p:cNvPicPr>
          <p:nvPr/>
        </p:nvPicPr>
        <p:blipFill>
          <a:blip r:embed="rId4"/>
          <a:srcRect t="32740" b="22039"/>
          <a:stretch/>
        </p:blipFill>
        <p:spPr>
          <a:xfrm>
            <a:off x="8090610" y="4012940"/>
            <a:ext cx="3442411" cy="1556718"/>
          </a:xfrm>
          <a:prstGeom prst="rect">
            <a:avLst/>
          </a:prstGeom>
        </p:spPr>
      </p:pic>
      <p:pic>
        <p:nvPicPr>
          <p:cNvPr id="10" name="Picture 9">
            <a:extLst>
              <a:ext uri="{FF2B5EF4-FFF2-40B4-BE49-F238E27FC236}">
                <a16:creationId xmlns:a16="http://schemas.microsoft.com/office/drawing/2014/main" id="{8E500651-BA71-2D13-5F34-7820D24B337E}"/>
              </a:ext>
            </a:extLst>
          </p:cNvPr>
          <p:cNvPicPr>
            <a:picLocks noChangeAspect="1"/>
          </p:cNvPicPr>
          <p:nvPr/>
        </p:nvPicPr>
        <p:blipFill>
          <a:blip r:embed="rId5"/>
          <a:stretch>
            <a:fillRect/>
          </a:stretch>
        </p:blipFill>
        <p:spPr>
          <a:xfrm flipH="1">
            <a:off x="6748366" y="4542346"/>
            <a:ext cx="1483365" cy="1483365"/>
          </a:xfrm>
          <a:prstGeom prst="rect">
            <a:avLst/>
          </a:prstGeom>
        </p:spPr>
      </p:pic>
    </p:spTree>
    <p:extLst>
      <p:ext uri="{BB962C8B-B14F-4D97-AF65-F5344CB8AC3E}">
        <p14:creationId xmlns:p14="http://schemas.microsoft.com/office/powerpoint/2010/main" val="7782862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850647"/>
            <a:ext cx="10691265" cy="4234465"/>
          </a:xfrm>
        </p:spPr>
        <p:txBody>
          <a:bodyPr>
            <a:normAutofit/>
          </a:bodyPr>
          <a:lstStyle/>
          <a:p>
            <a:pPr marL="0" indent="0">
              <a:buNone/>
            </a:pPr>
            <a:r>
              <a:rPr lang="es-ES_tradnl" sz="2400" dirty="0"/>
              <a:t>Q-</a:t>
            </a:r>
            <a:r>
              <a:rPr lang="es-ES_tradnl" sz="2400" dirty="0" err="1"/>
              <a:t>Learning</a:t>
            </a:r>
            <a:r>
              <a:rPr lang="es-ES_tradnl" sz="2400" dirty="0"/>
              <a:t> es un algoritmo basado en valores que se caracteriza por:</a:t>
            </a:r>
          </a:p>
          <a:p>
            <a:r>
              <a:rPr lang="es-ES_tradnl" sz="2400" dirty="0"/>
              <a:t>Aprender la función de </a:t>
            </a:r>
            <a:r>
              <a:rPr lang="es-ES_tradnl" sz="2400" b="1" dirty="0">
                <a:solidFill>
                  <a:schemeClr val="accent3"/>
                </a:solidFill>
              </a:rPr>
              <a:t>valor estado-acción (Q-valor).</a:t>
            </a:r>
          </a:p>
          <a:p>
            <a:r>
              <a:rPr lang="es-ES_tradnl" sz="2400" dirty="0"/>
              <a:t>Encontrar la política óptima de forma indirecta, mediante el entrenamiento de esta función.</a:t>
            </a:r>
          </a:p>
          <a:p>
            <a:r>
              <a:rPr lang="es-ES_tradnl" sz="2400" dirty="0"/>
              <a:t>Ser un enfoque de </a:t>
            </a:r>
            <a:r>
              <a:rPr lang="es-ES_tradnl" sz="2400" b="1" dirty="0">
                <a:solidFill>
                  <a:schemeClr val="accent1"/>
                </a:solidFill>
              </a:rPr>
              <a:t>aprendizaje por diferencia temporal (TD).</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88646145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03295"/>
            <a:ext cx="10691265" cy="4381818"/>
          </a:xfrm>
        </p:spPr>
        <p:txBody>
          <a:bodyPr>
            <a:normAutofit/>
          </a:bodyPr>
          <a:lstStyle/>
          <a:p>
            <a:pPr marL="0" indent="0">
              <a:buNone/>
            </a:pPr>
            <a:r>
              <a:rPr lang="es-ES_tradnl" sz="2400" dirty="0"/>
              <a:t>Internamente, </a:t>
            </a:r>
            <a:r>
              <a:rPr lang="es-ES_tradnl" sz="2400" b="1" dirty="0">
                <a:solidFill>
                  <a:schemeClr val="accent3"/>
                </a:solidFill>
              </a:rPr>
              <a:t>la función Q </a:t>
            </a:r>
            <a:r>
              <a:rPr lang="es-ES_tradnl" sz="2400" dirty="0"/>
              <a:t>se representa mediante </a:t>
            </a:r>
            <a:r>
              <a:rPr lang="es-ES_tradnl" sz="2400" b="1" dirty="0">
                <a:solidFill>
                  <a:schemeClr val="accent1"/>
                </a:solidFill>
              </a:rPr>
              <a:t>una tabla Q</a:t>
            </a:r>
            <a:r>
              <a:rPr lang="es-ES_tradnl" sz="2400" dirty="0"/>
              <a:t>, donde cada celda corresponde a un par estado-acción:</a:t>
            </a:r>
          </a:p>
          <a:p>
            <a:pPr marL="0" indent="0">
              <a:buNone/>
            </a:pPr>
            <a:endParaRPr lang="es-ES_tradnl" sz="2400" dirty="0"/>
          </a:p>
          <a:p>
            <a:pPr marL="0" indent="0">
              <a:buNone/>
            </a:pPr>
            <a:endParaRPr lang="es-ES_tradnl"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graphicFrame>
        <p:nvGraphicFramePr>
          <p:cNvPr id="6" name="Table 5">
            <a:extLst>
              <a:ext uri="{FF2B5EF4-FFF2-40B4-BE49-F238E27FC236}">
                <a16:creationId xmlns:a16="http://schemas.microsoft.com/office/drawing/2014/main" id="{2BC3958F-2423-EBE7-7660-25A3EA638F60}"/>
              </a:ext>
            </a:extLst>
          </p:cNvPr>
          <p:cNvGraphicFramePr>
            <a:graphicFrameLocks noGrp="1"/>
          </p:cNvGraphicFramePr>
          <p:nvPr>
            <p:extLst>
              <p:ext uri="{D42A27DB-BD31-4B8C-83A1-F6EECF244321}">
                <p14:modId xmlns:p14="http://schemas.microsoft.com/office/powerpoint/2010/main" val="1565838939"/>
              </p:ext>
            </p:extLst>
          </p:nvPr>
        </p:nvGraphicFramePr>
        <p:xfrm>
          <a:off x="4663759" y="2868705"/>
          <a:ext cx="2864481" cy="2286000"/>
        </p:xfrm>
        <a:graphic>
          <a:graphicData uri="http://schemas.openxmlformats.org/drawingml/2006/table">
            <a:tbl>
              <a:tblPr firstRow="1" bandRow="1">
                <a:tableStyleId>{F5AB1C69-6EDB-4FF4-983F-18BD219EF322}</a:tableStyleId>
              </a:tblPr>
              <a:tblGrid>
                <a:gridCol w="954827">
                  <a:extLst>
                    <a:ext uri="{9D8B030D-6E8A-4147-A177-3AD203B41FA5}">
                      <a16:colId xmlns:a16="http://schemas.microsoft.com/office/drawing/2014/main" val="1374007146"/>
                    </a:ext>
                  </a:extLst>
                </a:gridCol>
                <a:gridCol w="954827">
                  <a:extLst>
                    <a:ext uri="{9D8B030D-6E8A-4147-A177-3AD203B41FA5}">
                      <a16:colId xmlns:a16="http://schemas.microsoft.com/office/drawing/2014/main" val="2080095669"/>
                    </a:ext>
                  </a:extLst>
                </a:gridCol>
                <a:gridCol w="954827">
                  <a:extLst>
                    <a:ext uri="{9D8B030D-6E8A-4147-A177-3AD203B41FA5}">
                      <a16:colId xmlns:a16="http://schemas.microsoft.com/office/drawing/2014/main" val="1628204823"/>
                    </a:ext>
                  </a:extLst>
                </a:gridCol>
              </a:tblGrid>
              <a:tr h="366845">
                <a:tc>
                  <a:txBody>
                    <a:bodyPr/>
                    <a:lstStyle/>
                    <a:p>
                      <a:r>
                        <a:rPr lang="es-ES_tradnl" sz="2400" dirty="0"/>
                        <a:t>Q</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extLst>
                  <a:ext uri="{0D108BD9-81ED-4DB2-BD59-A6C34878D82A}">
                    <a16:rowId xmlns:a16="http://schemas.microsoft.com/office/drawing/2014/main" val="2397555726"/>
                  </a:ext>
                </a:extLst>
              </a:tr>
              <a:tr h="438960">
                <a:tc>
                  <a:txBody>
                    <a:bodyPr/>
                    <a:lstStyle/>
                    <a:p>
                      <a:r>
                        <a:rPr lang="es-ES_tradnl" sz="2400" dirty="0"/>
                        <a:t>s</a:t>
                      </a:r>
                      <a:r>
                        <a:rPr lang="es-ES_tradnl" sz="2400" baseline="-25000" dirty="0"/>
                        <a:t>1</a:t>
                      </a:r>
                    </a:p>
                  </a:txBody>
                  <a:tcPr/>
                </a:tc>
                <a:tc>
                  <a:txBody>
                    <a:bodyPr/>
                    <a:lstStyle/>
                    <a:p>
                      <a:pPr algn="ctr"/>
                      <a:r>
                        <a:rPr lang="es-ES_tradnl" sz="2400" dirty="0"/>
                        <a:t>12</a:t>
                      </a:r>
                    </a:p>
                  </a:txBody>
                  <a:tcPr/>
                </a:tc>
                <a:tc>
                  <a:txBody>
                    <a:bodyPr/>
                    <a:lstStyle/>
                    <a:p>
                      <a:pPr algn="ctr"/>
                      <a:r>
                        <a:rPr lang="es-ES_tradnl" sz="2400" dirty="0"/>
                        <a:t>0.3</a:t>
                      </a:r>
                    </a:p>
                  </a:txBody>
                  <a:tcPr/>
                </a:tc>
                <a:extLst>
                  <a:ext uri="{0D108BD9-81ED-4DB2-BD59-A6C34878D82A}">
                    <a16:rowId xmlns:a16="http://schemas.microsoft.com/office/drawing/2014/main" val="2314989511"/>
                  </a:ext>
                </a:extLst>
              </a:tr>
              <a:tr h="366845">
                <a:tc>
                  <a:txBody>
                    <a:bodyPr/>
                    <a:lstStyle/>
                    <a:p>
                      <a:r>
                        <a:rPr lang="es-ES_tradnl" sz="2400" dirty="0"/>
                        <a:t>s</a:t>
                      </a:r>
                      <a:r>
                        <a:rPr lang="es-ES_tradnl" sz="2400" baseline="-25000" dirty="0"/>
                        <a:t>2</a:t>
                      </a:r>
                    </a:p>
                  </a:txBody>
                  <a:tcPr/>
                </a:tc>
                <a:tc>
                  <a:txBody>
                    <a:bodyPr/>
                    <a:lstStyle/>
                    <a:p>
                      <a:pPr algn="ctr"/>
                      <a:r>
                        <a:rPr lang="es-ES_tradnl" sz="2400" dirty="0"/>
                        <a:t>43</a:t>
                      </a:r>
                    </a:p>
                  </a:txBody>
                  <a:tcPr/>
                </a:tc>
                <a:tc>
                  <a:txBody>
                    <a:bodyPr/>
                    <a:lstStyle/>
                    <a:p>
                      <a:pPr algn="ctr"/>
                      <a:r>
                        <a:rPr lang="es-ES_tradnl" sz="2400" dirty="0"/>
                        <a:t>12</a:t>
                      </a:r>
                    </a:p>
                  </a:txBody>
                  <a:tcPr/>
                </a:tc>
                <a:extLst>
                  <a:ext uri="{0D108BD9-81ED-4DB2-BD59-A6C34878D82A}">
                    <a16:rowId xmlns:a16="http://schemas.microsoft.com/office/drawing/2014/main" val="3878425263"/>
                  </a:ext>
                </a:extLst>
              </a:tr>
              <a:tr h="366845">
                <a:tc>
                  <a:txBody>
                    <a:bodyPr/>
                    <a:lstStyle/>
                    <a:p>
                      <a:r>
                        <a:rPr lang="es-ES_tradnl" sz="2400" dirty="0"/>
                        <a:t>s</a:t>
                      </a:r>
                      <a:r>
                        <a:rPr lang="es-ES_tradnl" sz="2400" baseline="-25000" dirty="0"/>
                        <a:t>3</a:t>
                      </a:r>
                    </a:p>
                  </a:txBody>
                  <a:tcPr/>
                </a:tc>
                <a:tc>
                  <a:txBody>
                    <a:bodyPr/>
                    <a:lstStyle/>
                    <a:p>
                      <a:pPr algn="ctr"/>
                      <a:r>
                        <a:rPr lang="es-ES_tradnl" sz="2400" dirty="0"/>
                        <a:t>10</a:t>
                      </a:r>
                    </a:p>
                  </a:txBody>
                  <a:tcPr/>
                </a:tc>
                <a:tc>
                  <a:txBody>
                    <a:bodyPr/>
                    <a:lstStyle/>
                    <a:p>
                      <a:pPr algn="ctr"/>
                      <a:r>
                        <a:rPr lang="es-ES_tradnl" sz="2400" dirty="0"/>
                        <a:t>93</a:t>
                      </a:r>
                    </a:p>
                  </a:txBody>
                  <a:tcPr/>
                </a:tc>
                <a:extLst>
                  <a:ext uri="{0D108BD9-81ED-4DB2-BD59-A6C34878D82A}">
                    <a16:rowId xmlns:a16="http://schemas.microsoft.com/office/drawing/2014/main" val="2097800826"/>
                  </a:ext>
                </a:extLst>
              </a:tr>
              <a:tr h="366845">
                <a:tc>
                  <a:txBody>
                    <a:bodyPr/>
                    <a:lstStyle/>
                    <a:p>
                      <a:r>
                        <a:rPr lang="es-ES_tradnl" sz="2400" dirty="0"/>
                        <a:t>s</a:t>
                      </a:r>
                      <a:r>
                        <a:rPr lang="es-ES_tradnl" sz="2400" baseline="-25000" dirty="0"/>
                        <a:t>4</a:t>
                      </a:r>
                    </a:p>
                  </a:txBody>
                  <a:tcPr/>
                </a:tc>
                <a:tc>
                  <a:txBody>
                    <a:bodyPr/>
                    <a:lstStyle/>
                    <a:p>
                      <a:pPr algn="ctr"/>
                      <a:r>
                        <a:rPr lang="es-ES_tradnl" sz="2400" dirty="0"/>
                        <a:t>0</a:t>
                      </a:r>
                    </a:p>
                  </a:txBody>
                  <a:tcPr/>
                </a:tc>
                <a:tc>
                  <a:txBody>
                    <a:bodyPr/>
                    <a:lstStyle/>
                    <a:p>
                      <a:pPr algn="ctr"/>
                      <a:r>
                        <a:rPr lang="es-ES_tradnl" sz="2400" dirty="0"/>
                        <a:t>5</a:t>
                      </a:r>
                    </a:p>
                  </a:txBody>
                  <a:tcPr/>
                </a:tc>
                <a:extLst>
                  <a:ext uri="{0D108BD9-81ED-4DB2-BD59-A6C34878D82A}">
                    <a16:rowId xmlns:a16="http://schemas.microsoft.com/office/drawing/2014/main" val="698262769"/>
                  </a:ext>
                </a:extLst>
              </a:tr>
            </a:tbl>
          </a:graphicData>
        </a:graphic>
      </p:graphicFrame>
    </p:spTree>
    <p:extLst>
      <p:ext uri="{BB962C8B-B14F-4D97-AF65-F5344CB8AC3E}">
        <p14:creationId xmlns:p14="http://schemas.microsoft.com/office/powerpoint/2010/main" val="131510843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928552"/>
          </a:xfrm>
        </p:spPr>
        <p:txBody>
          <a:bodyPr/>
          <a:lstStyle/>
          <a:p>
            <a:r>
              <a:rPr lang="es-ES_tradnl" dirty="0"/>
              <a:t>Q-LEARNING</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03295"/>
            <a:ext cx="10691265" cy="4381818"/>
          </a:xfrm>
        </p:spPr>
        <p:txBody>
          <a:bodyPr>
            <a:normAutofit/>
          </a:bodyPr>
          <a:lstStyle/>
          <a:p>
            <a:pPr marL="0" indent="0">
              <a:buNone/>
            </a:pPr>
            <a:r>
              <a:rPr lang="es-ES_tradnl" sz="2400" dirty="0"/>
              <a:t>El algoritmo comienza </a:t>
            </a:r>
            <a:r>
              <a:rPr lang="es-ES_tradnl" sz="2400" b="1" dirty="0">
                <a:solidFill>
                  <a:schemeClr val="accent6">
                    <a:lumMod val="60000"/>
                    <a:lumOff val="40000"/>
                  </a:schemeClr>
                </a:solidFill>
              </a:rPr>
              <a:t>inicializando la tabla Q</a:t>
            </a:r>
            <a:r>
              <a:rPr lang="es-ES_tradnl" sz="2400" dirty="0"/>
              <a:t>, generalmente asignando cero a todos los pares estado-acción:</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graphicFrame>
        <p:nvGraphicFramePr>
          <p:cNvPr id="9" name="Table 8">
            <a:extLst>
              <a:ext uri="{FF2B5EF4-FFF2-40B4-BE49-F238E27FC236}">
                <a16:creationId xmlns:a16="http://schemas.microsoft.com/office/drawing/2014/main" id="{0B81A890-CC5D-C362-72C7-FA0D93428E1D}"/>
              </a:ext>
            </a:extLst>
          </p:cNvPr>
          <p:cNvGraphicFramePr>
            <a:graphicFrameLocks noGrp="1"/>
          </p:cNvGraphicFramePr>
          <p:nvPr>
            <p:extLst>
              <p:ext uri="{D42A27DB-BD31-4B8C-83A1-F6EECF244321}">
                <p14:modId xmlns:p14="http://schemas.microsoft.com/office/powerpoint/2010/main" val="3983852627"/>
              </p:ext>
            </p:extLst>
          </p:nvPr>
        </p:nvGraphicFramePr>
        <p:xfrm>
          <a:off x="4663759" y="2868705"/>
          <a:ext cx="2864481" cy="2286000"/>
        </p:xfrm>
        <a:graphic>
          <a:graphicData uri="http://schemas.openxmlformats.org/drawingml/2006/table">
            <a:tbl>
              <a:tblPr firstRow="1" bandRow="1">
                <a:tableStyleId>{F5AB1C69-6EDB-4FF4-983F-18BD219EF322}</a:tableStyleId>
              </a:tblPr>
              <a:tblGrid>
                <a:gridCol w="954827">
                  <a:extLst>
                    <a:ext uri="{9D8B030D-6E8A-4147-A177-3AD203B41FA5}">
                      <a16:colId xmlns:a16="http://schemas.microsoft.com/office/drawing/2014/main" val="1374007146"/>
                    </a:ext>
                  </a:extLst>
                </a:gridCol>
                <a:gridCol w="954827">
                  <a:extLst>
                    <a:ext uri="{9D8B030D-6E8A-4147-A177-3AD203B41FA5}">
                      <a16:colId xmlns:a16="http://schemas.microsoft.com/office/drawing/2014/main" val="2080095669"/>
                    </a:ext>
                  </a:extLst>
                </a:gridCol>
                <a:gridCol w="954827">
                  <a:extLst>
                    <a:ext uri="{9D8B030D-6E8A-4147-A177-3AD203B41FA5}">
                      <a16:colId xmlns:a16="http://schemas.microsoft.com/office/drawing/2014/main" val="1628204823"/>
                    </a:ext>
                  </a:extLst>
                </a:gridCol>
              </a:tblGrid>
              <a:tr h="366845">
                <a:tc>
                  <a:txBody>
                    <a:bodyPr/>
                    <a:lstStyle/>
                    <a:p>
                      <a:r>
                        <a:rPr lang="es-ES_tradnl" sz="2400" dirty="0"/>
                        <a:t>Q</a:t>
                      </a:r>
                    </a:p>
                  </a:txBody>
                  <a:tcPr/>
                </a:tc>
                <a:tc>
                  <a:txBody>
                    <a:bodyPr/>
                    <a:lstStyle/>
                    <a:p>
                      <a:pPr algn="ctr"/>
                      <a:r>
                        <a:rPr lang="es-ES_tradnl" sz="2400" dirty="0"/>
                        <a:t>a</a:t>
                      </a:r>
                      <a:r>
                        <a:rPr lang="es-ES_tradnl" sz="2400" baseline="-25000" dirty="0"/>
                        <a:t>1</a:t>
                      </a:r>
                    </a:p>
                  </a:txBody>
                  <a:tcPr/>
                </a:tc>
                <a:tc>
                  <a:txBody>
                    <a:bodyPr/>
                    <a:lstStyle/>
                    <a:p>
                      <a:pPr algn="ctr"/>
                      <a:r>
                        <a:rPr lang="es-ES_tradnl" sz="2400" dirty="0"/>
                        <a:t>a</a:t>
                      </a:r>
                      <a:r>
                        <a:rPr lang="es-ES_tradnl" sz="2400" baseline="-25000" dirty="0"/>
                        <a:t>2</a:t>
                      </a:r>
                    </a:p>
                  </a:txBody>
                  <a:tcPr/>
                </a:tc>
                <a:extLst>
                  <a:ext uri="{0D108BD9-81ED-4DB2-BD59-A6C34878D82A}">
                    <a16:rowId xmlns:a16="http://schemas.microsoft.com/office/drawing/2014/main" val="2397555726"/>
                  </a:ext>
                </a:extLst>
              </a:tr>
              <a:tr h="438960">
                <a:tc>
                  <a:txBody>
                    <a:bodyPr/>
                    <a:lstStyle/>
                    <a:p>
                      <a:r>
                        <a:rPr lang="es-ES_tradnl" sz="2400" dirty="0"/>
                        <a:t>s</a:t>
                      </a:r>
                      <a:r>
                        <a:rPr lang="es-ES_tradnl" sz="2400" baseline="-25000" dirty="0"/>
                        <a:t>1</a:t>
                      </a:r>
                    </a:p>
                  </a:txBody>
                  <a:tcPr/>
                </a:tc>
                <a:tc>
                  <a:txBody>
                    <a:bodyPr/>
                    <a:lstStyle/>
                    <a:p>
                      <a:pPr algn="ctr"/>
                      <a:r>
                        <a:rPr lang="es-ES_tradnl" sz="2400" dirty="0"/>
                        <a:t>0</a:t>
                      </a:r>
                    </a:p>
                  </a:txBody>
                  <a:tcPr/>
                </a:tc>
                <a:tc>
                  <a:txBody>
                    <a:bodyPr/>
                    <a:lstStyle/>
                    <a:p>
                      <a:pPr algn="ctr"/>
                      <a:r>
                        <a:rPr lang="es-ES_tradnl" sz="2400" dirty="0"/>
                        <a:t>0</a:t>
                      </a:r>
                    </a:p>
                  </a:txBody>
                  <a:tcPr/>
                </a:tc>
                <a:extLst>
                  <a:ext uri="{0D108BD9-81ED-4DB2-BD59-A6C34878D82A}">
                    <a16:rowId xmlns:a16="http://schemas.microsoft.com/office/drawing/2014/main" val="2314989511"/>
                  </a:ext>
                </a:extLst>
              </a:tr>
              <a:tr h="366845">
                <a:tc>
                  <a:txBody>
                    <a:bodyPr/>
                    <a:lstStyle/>
                    <a:p>
                      <a:r>
                        <a:rPr lang="es-ES_tradnl" sz="2400" dirty="0"/>
                        <a:t>s</a:t>
                      </a:r>
                      <a:r>
                        <a:rPr lang="es-ES_tradnl" sz="2400" baseline="-25000" dirty="0"/>
                        <a:t>2</a:t>
                      </a:r>
                    </a:p>
                  </a:txBody>
                  <a:tcPr/>
                </a:tc>
                <a:tc>
                  <a:txBody>
                    <a:bodyPr/>
                    <a:lstStyle/>
                    <a:p>
                      <a:pPr algn="ctr"/>
                      <a:r>
                        <a:rPr lang="es-ES_tradnl" sz="2400" dirty="0"/>
                        <a:t>0</a:t>
                      </a:r>
                    </a:p>
                  </a:txBody>
                  <a:tcPr/>
                </a:tc>
                <a:tc>
                  <a:txBody>
                    <a:bodyPr/>
                    <a:lstStyle/>
                    <a:p>
                      <a:pPr algn="ctr"/>
                      <a:r>
                        <a:rPr lang="es-ES_tradnl" sz="2400" dirty="0"/>
                        <a:t>0</a:t>
                      </a:r>
                    </a:p>
                  </a:txBody>
                  <a:tcPr/>
                </a:tc>
                <a:extLst>
                  <a:ext uri="{0D108BD9-81ED-4DB2-BD59-A6C34878D82A}">
                    <a16:rowId xmlns:a16="http://schemas.microsoft.com/office/drawing/2014/main" val="3878425263"/>
                  </a:ext>
                </a:extLst>
              </a:tr>
              <a:tr h="366845">
                <a:tc>
                  <a:txBody>
                    <a:bodyPr/>
                    <a:lstStyle/>
                    <a:p>
                      <a:r>
                        <a:rPr lang="es-ES_tradnl" sz="2400" dirty="0"/>
                        <a:t>s</a:t>
                      </a:r>
                      <a:r>
                        <a:rPr lang="es-ES_tradnl" sz="2400" baseline="-25000" dirty="0"/>
                        <a:t>3</a:t>
                      </a:r>
                    </a:p>
                  </a:txBody>
                  <a:tcPr/>
                </a:tc>
                <a:tc>
                  <a:txBody>
                    <a:bodyPr/>
                    <a:lstStyle/>
                    <a:p>
                      <a:pPr algn="ctr"/>
                      <a:r>
                        <a:rPr lang="es-ES_tradnl" sz="2400" dirty="0"/>
                        <a:t>0</a:t>
                      </a:r>
                    </a:p>
                  </a:txBody>
                  <a:tcPr/>
                </a:tc>
                <a:tc>
                  <a:txBody>
                    <a:bodyPr/>
                    <a:lstStyle/>
                    <a:p>
                      <a:pPr algn="ctr"/>
                      <a:r>
                        <a:rPr lang="es-ES_tradnl" sz="2400" dirty="0"/>
                        <a:t>0</a:t>
                      </a:r>
                    </a:p>
                  </a:txBody>
                  <a:tcPr/>
                </a:tc>
                <a:extLst>
                  <a:ext uri="{0D108BD9-81ED-4DB2-BD59-A6C34878D82A}">
                    <a16:rowId xmlns:a16="http://schemas.microsoft.com/office/drawing/2014/main" val="2097800826"/>
                  </a:ext>
                </a:extLst>
              </a:tr>
              <a:tr h="366845">
                <a:tc>
                  <a:txBody>
                    <a:bodyPr/>
                    <a:lstStyle/>
                    <a:p>
                      <a:r>
                        <a:rPr lang="es-ES_tradnl" sz="2400" dirty="0"/>
                        <a:t>s</a:t>
                      </a:r>
                      <a:r>
                        <a:rPr lang="es-ES_tradnl" sz="2400" baseline="-25000" dirty="0"/>
                        <a:t>4</a:t>
                      </a:r>
                    </a:p>
                  </a:txBody>
                  <a:tcPr/>
                </a:tc>
                <a:tc>
                  <a:txBody>
                    <a:bodyPr/>
                    <a:lstStyle/>
                    <a:p>
                      <a:pPr algn="ctr"/>
                      <a:r>
                        <a:rPr lang="es-ES_tradnl" sz="2400" dirty="0"/>
                        <a:t>0</a:t>
                      </a:r>
                    </a:p>
                  </a:txBody>
                  <a:tcPr/>
                </a:tc>
                <a:tc>
                  <a:txBody>
                    <a:bodyPr/>
                    <a:lstStyle/>
                    <a:p>
                      <a:pPr algn="ctr"/>
                      <a:r>
                        <a:rPr lang="es-ES_tradnl" sz="2400" dirty="0"/>
                        <a:t>0</a:t>
                      </a:r>
                    </a:p>
                  </a:txBody>
                  <a:tcPr/>
                </a:tc>
                <a:extLst>
                  <a:ext uri="{0D108BD9-81ED-4DB2-BD59-A6C34878D82A}">
                    <a16:rowId xmlns:a16="http://schemas.microsoft.com/office/drawing/2014/main" val="698262769"/>
                  </a:ext>
                </a:extLst>
              </a:tr>
            </a:tbl>
          </a:graphicData>
        </a:graphic>
      </p:graphicFrame>
    </p:spTree>
    <p:extLst>
      <p:ext uri="{BB962C8B-B14F-4D97-AF65-F5344CB8AC3E}">
        <p14:creationId xmlns:p14="http://schemas.microsoft.com/office/powerpoint/2010/main" val="382214090"/>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22927</TotalTime>
  <Words>13808</Words>
  <Application>Microsoft Macintosh PowerPoint</Application>
  <PresentationFormat>Widescreen</PresentationFormat>
  <Paragraphs>2430</Paragraphs>
  <Slides>130</Slides>
  <Notes>130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130</vt:i4>
      </vt:variant>
    </vt:vector>
  </HeadingPairs>
  <TitlesOfParts>
    <vt:vector size="137" baseType="lpstr">
      <vt:lpstr>Arial</vt:lpstr>
      <vt:lpstr>Calibri</vt:lpstr>
      <vt:lpstr>Calisto MT</vt:lpstr>
      <vt:lpstr>Cambria Math</vt:lpstr>
      <vt:lpstr>Times</vt:lpstr>
      <vt:lpstr>Univers Condensed</vt:lpstr>
      <vt:lpstr>ChronicleVTI</vt:lpstr>
      <vt:lpstr>aprendizaje por refuerzo </vt:lpstr>
      <vt:lpstr>aprendizaje por refuerzo</vt:lpstr>
      <vt:lpstr>Aprendizaje por Refuerzo</vt:lpstr>
      <vt:lpstr>aprendizaje por refuerzo</vt:lpstr>
      <vt:lpstr>aprendizaje por refuerzo</vt:lpstr>
      <vt:lpstr>aprendizaje por refuerzo</vt:lpstr>
      <vt:lpstr>aprendizaje por refuerzo</vt:lpstr>
      <vt:lpstr>aprendizaje por refuerzo</vt:lpstr>
      <vt:lpstr>aprendizaje por refuerzo</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Proceso de decisión de Márkov</vt:lpstr>
      <vt:lpstr>Categorías de soluciones</vt:lpstr>
      <vt:lpstr>Categorías de soluciones</vt:lpstr>
      <vt:lpstr>Categorías de soluciones</vt:lpstr>
      <vt:lpstr>Categorías de soluciones</vt:lpstr>
      <vt:lpstr>Categorías de soluciones</vt:lpstr>
      <vt:lpstr>Categorías de soluciones</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Ecuación de bellman</vt:lpstr>
      <vt:lpstr>Estrategias de aprendizaje</vt:lpstr>
      <vt:lpstr>Estrategias de aprendizaje</vt:lpstr>
      <vt:lpstr>Estrategias de aprendizaje</vt:lpstr>
      <vt:lpstr>Estrategias de aprendizaje</vt:lpstr>
      <vt:lpstr>Estrategias de aprendizaje</vt:lpstr>
      <vt:lpstr>Estrategias de aprendizaje</vt:lpstr>
      <vt:lpstr>Estrategias de aprendizaje</vt:lpstr>
      <vt:lpstr>Estrategias de aprendizaje</vt:lpstr>
      <vt:lpstr>Estrategias de aprendizaje</vt:lpstr>
      <vt:lpstr>Estrategias de aprendizaje</vt:lpstr>
      <vt:lpstr>Estrategias de aprendizaje</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lpstr>Q-LEARNING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535</cp:revision>
  <dcterms:created xsi:type="dcterms:W3CDTF">2024-01-28T21:07:34Z</dcterms:created>
  <dcterms:modified xsi:type="dcterms:W3CDTF">2025-05-18T19:36:38Z</dcterms:modified>
</cp:coreProperties>
</file>

<file path=docProps/thumbnail.jpeg>
</file>